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57" r:id="rId8"/>
    <p:sldId id="258" r:id="rId9"/>
    <p:sldId id="266" r:id="rId10"/>
    <p:sldId id="267" r:id="rId11"/>
    <p:sldId id="268" r:id="rId12"/>
    <p:sldId id="269" r:id="rId13"/>
    <p:sldId id="270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3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na\Desktop\Турченко Е.А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872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695" y="2084859"/>
            <a:ext cx="4104188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700" b="1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воспитателя</a:t>
            </a:r>
          </a:p>
        </p:txBody>
      </p:sp>
    </p:spTree>
    <p:extLst>
      <p:ext uri="{BB962C8B-B14F-4D97-AF65-F5344CB8AC3E}">
        <p14:creationId xmlns:p14="http://schemas.microsoft.com/office/powerpoint/2010/main" val="12821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86" y="-9554"/>
            <a:ext cx="9144000" cy="68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4975" y="476672"/>
            <a:ext cx="7632848" cy="522604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рамках образовательной области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«ПОЗНОВАТЕЛЬНОЕ  РАЗВИТИЕ», </a:t>
            </a:r>
            <a:r>
              <a:rPr lang="ru-RU" sz="2800" b="1" dirty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согласно Стандарту, необходимо развивать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познавательную мотивацию</a:t>
            </a:r>
          </a:p>
          <a:p>
            <a:pPr>
              <a:lnSpc>
                <a:spcPct val="120000"/>
              </a:lnSpc>
            </a:pP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познавательные действия</a:t>
            </a:r>
          </a:p>
          <a:p>
            <a:pPr>
              <a:lnSpc>
                <a:spcPct val="120000"/>
              </a:lnSpc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Содержание образовательных областей 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Стандарте зависит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от возрастных и индивидуальных особенностей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детей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60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86" y="-9554"/>
            <a:ext cx="9144000" cy="68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476672"/>
            <a:ext cx="7425497" cy="552151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Коррекционная работа и инклюзивное образование направлены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</a:t>
            </a:r>
          </a:p>
          <a:p>
            <a:pPr algn="ctr">
              <a:lnSpc>
                <a:spcPct val="12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 Обеспечение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коррекции нарушений развития различных категорий детей с ограниченными возможностями здоровья, оказания им квалифицированной помощи в освоении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Программы</a:t>
            </a:r>
          </a:p>
          <a:p>
            <a:pPr>
              <a:lnSpc>
                <a:spcPct val="120000"/>
              </a:lnSpc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2. Освоение детьми с ограниченными возможностями здоровья Программы, их разностороннее развитие с учетом возрастных и индивидуальных особенностей и особых образовательных потребностей, социальной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адаптации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45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-15020"/>
            <a:ext cx="8496944" cy="6888039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Дошкольники будут больше учиться или играть</a:t>
            </a:r>
            <a:r>
              <a:rPr lang="ru-RU" sz="28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20000"/>
              </a:lnSpc>
            </a:pPr>
            <a:endParaRPr lang="ru-RU" sz="12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ребенка нужны игры, через которые он сможет учиться. Через игру, сотрудничество, диалог дети знакомятся с окружающим их миром. Ребенок будет развиваться в пяти образовательных областях: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−"/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социально-коммуникативной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,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−"/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познавательной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;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−"/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речевой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,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itchFamily="34" charset="0"/>
              <a:buChar char="−"/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художественно-эстетической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и в области физического развития.</a:t>
            </a:r>
          </a:p>
          <a:p>
            <a:pPr algn="just">
              <a:lnSpc>
                <a:spcPct val="120000"/>
              </a:lnSpc>
            </a:pPr>
            <a:endParaRPr lang="ru-RU" sz="14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Дети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будут играть, общаться со взрослыми и сверстниками, исследовать окружающий мир и экспериментировать с ним, слушать произведения фольклора и литературы, учиться конструировать, рисовать, лепить, петь, танцевать, а также учиться элементарной трудовой деятельности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20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a\Desktop\Турченко Е.А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678" y="980728"/>
            <a:ext cx="8712968" cy="4228850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ru-RU" sz="28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28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нового </a:t>
            </a:r>
            <a:r>
              <a:rPr lang="ru-RU" sz="28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стандарта</a:t>
            </a:r>
          </a:p>
          <a:p>
            <a:pPr algn="ctr">
              <a:lnSpc>
                <a:spcPct val="120000"/>
              </a:lnSpc>
            </a:pPr>
            <a:endParaRPr lang="ru-RU" sz="28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поддержка индивидуальности ребенка, развитие его потенциала и повышение культуры педагогической грамотности семьи.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Предлагается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единая модель, которая устроит родителей, учителей начальной школы, воспитателей в детсадах и пойдет на благо самим 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детям</a:t>
            </a:r>
          </a:p>
        </p:txBody>
      </p:sp>
    </p:spTree>
    <p:extLst>
      <p:ext uri="{BB962C8B-B14F-4D97-AF65-F5344CB8AC3E}">
        <p14:creationId xmlns:p14="http://schemas.microsoft.com/office/powerpoint/2010/main" val="2726902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213008"/>
            <a:ext cx="7272808" cy="443198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государственный стандарт дошкольного образования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это совокупность государственных гарантий и требований к программам, условиям и результатам получения бесплатного доступного качественного образования. Вступил в силу с 01.01.2014 года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Нормативно-правовые документы, которые заложили основные принципы ФГОС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ДО: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• Конституция Российской Федерации;</a:t>
            </a:r>
          </a:p>
          <a:p>
            <a:pPr algn="just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• Конвенция о правах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ребенка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52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ina\Desktop\Турченко Е.А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2360" b="13279"/>
          <a:stretch/>
        </p:blipFill>
        <p:spPr bwMode="auto">
          <a:xfrm>
            <a:off x="0" y="0"/>
            <a:ext cx="4640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ina\Desktop\Турченко Е.А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2360" b="13279"/>
          <a:stretch/>
        </p:blipFill>
        <p:spPr bwMode="auto">
          <a:xfrm flipH="1">
            <a:off x="4549567" y="0"/>
            <a:ext cx="4640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1" y="404664"/>
            <a:ext cx="4370055" cy="59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Принципы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дошкольного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                            образования</a:t>
            </a:r>
          </a:p>
          <a:p>
            <a:endParaRPr lang="ru-RU" sz="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. Полноценное проживание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                ребенком 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всех этапов детства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младенческого, раннего и дошкольного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возраста)  </a:t>
            </a:r>
          </a:p>
          <a:p>
            <a:pPr>
              <a:lnSpc>
                <a:spcPct val="120000"/>
              </a:lnSpc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.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 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(далее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–индивидуализация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дошкольного образования</a:t>
            </a:r>
            <a:r>
              <a:rPr lang="ru-RU" sz="1650" i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3. Содействие и сотрудничество детей и взрослых, признание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ребенка полноценным участником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 </a:t>
            </a:r>
            <a:endParaRPr lang="ru-RU" sz="165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                              образовательных  </a:t>
            </a:r>
          </a:p>
          <a:p>
            <a:pPr>
              <a:lnSpc>
                <a:spcPct val="120000"/>
              </a:lnSpc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                                                  отношений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1550" dirty="0">
              <a:latin typeface="Arial" pitchFamily="34" charset="0"/>
              <a:cs typeface="Arial" pitchFamily="34" charset="0"/>
            </a:endParaRPr>
          </a:p>
          <a:p>
            <a:endParaRPr lang="ru-RU" sz="1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404664"/>
            <a:ext cx="424847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4. Поддержка инициативы </a:t>
            </a:r>
            <a:endParaRPr lang="ru-RU" sz="165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детей 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в различных видах </a:t>
            </a:r>
            <a:endParaRPr lang="ru-RU" sz="165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. Сотрудничество организации </a:t>
            </a:r>
            <a:endParaRPr lang="ru-RU" sz="165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семьей;</a:t>
            </a:r>
          </a:p>
          <a:p>
            <a:pPr>
              <a:lnSpc>
                <a:spcPct val="120000"/>
              </a:lnSpc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. Приобщение детей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к социокультурным 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нормам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, традициям 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семьи, общества и государства;</a:t>
            </a:r>
          </a:p>
          <a:p>
            <a:pPr>
              <a:lnSpc>
                <a:spcPct val="120000"/>
              </a:lnSpc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7. Формирование познавательных интересов и познавательных действий ребенка в различных 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видах деятельности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8. Возрастная адекватность дошкольного образования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(соответствие условий, требований, методов возрасту и особенностям развития)</a:t>
            </a:r>
            <a:r>
              <a:rPr lang="ru-RU" sz="165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650" dirty="0">
                <a:latin typeface="Arial" pitchFamily="34" charset="0"/>
                <a:cs typeface="Arial" pitchFamily="34" charset="0"/>
              </a:rPr>
              <a:t>9. Учет этнокультурной </a:t>
            </a:r>
            <a:endParaRPr lang="ru-RU" sz="165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ситуации развития детей</a:t>
            </a:r>
            <a:endParaRPr lang="ru-RU" sz="16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29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284"/>
            <a:ext cx="9144000" cy="68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18912"/>
            <a:ext cx="7200800" cy="623555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ФГОС</a:t>
            </a:r>
            <a:endParaRPr lang="ru-RU" sz="9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Охрана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укрепление физического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психического здоровья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детей, в том числе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их эмоционального благополучия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7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Обеспечение равных возможностей для полноценного развития каждого ребенка в период дошкольного детства независимо от места проживания, пола, нации, языка, социального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статуса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(в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том числе ограниченных возможностей здоровья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120000"/>
              </a:lnSpc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7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Обеспечение преемственности целей, задач и содержания образования, реализуемых в рамках образовательных программ различных уровней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(далее – преемственность основных образовательных программ дошкольного и начального общего образования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8784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284"/>
            <a:ext cx="9144000" cy="68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60965"/>
            <a:ext cx="7632848" cy="634635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ФГОС</a:t>
            </a:r>
            <a:endParaRPr lang="ru-RU" sz="9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3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4. Создание благоприятных условий развития детей в соответствии с его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миром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7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7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5. Объединения обучения и воспитания в целостный образовательный процесс на основе духовно-нравственных и социокультурных ценностей,  принятых в обществе, правил и норм поведения в интересах человека, семьи,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общества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7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7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6.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07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284"/>
            <a:ext cx="9144000" cy="68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0995" y="454865"/>
            <a:ext cx="7632848" cy="595855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ФГОС</a:t>
            </a:r>
            <a:endParaRPr lang="ru-RU" sz="9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5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7. 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pPr algn="just">
              <a:lnSpc>
                <a:spcPct val="120000"/>
              </a:lnSpc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8. 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lnSpc>
                <a:spcPct val="120000"/>
              </a:lnSpc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9.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7133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86" y="-9553"/>
            <a:ext cx="9144000" cy="68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7260" y="692696"/>
            <a:ext cx="7458187" cy="477669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Направления, обеспечивающие развитие личности детей:</a:t>
            </a:r>
            <a:endParaRPr lang="ru-RU" sz="800" b="1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5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Социально-коммуникативное</a:t>
            </a:r>
          </a:p>
          <a:p>
            <a:pPr marL="342900" indent="-342900" algn="ctr">
              <a:lnSpc>
                <a:spcPct val="120000"/>
              </a:lnSpc>
              <a:buAutoNum type="arabicPeriod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Познавательное</a:t>
            </a:r>
          </a:p>
          <a:p>
            <a:pPr algn="just">
              <a:lnSpc>
                <a:spcPct val="120000"/>
              </a:lnSpc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Речевое</a:t>
            </a:r>
          </a:p>
          <a:p>
            <a:pPr algn="just">
              <a:lnSpc>
                <a:spcPct val="120000"/>
              </a:lnSpc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Художественно-эстетическое</a:t>
            </a:r>
          </a:p>
          <a:p>
            <a:pPr algn="just">
              <a:lnSpc>
                <a:spcPct val="120000"/>
              </a:lnSpc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Физическое</a:t>
            </a:r>
          </a:p>
          <a:p>
            <a:pPr algn="just">
              <a:lnSpc>
                <a:spcPct val="12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65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69646"/>
            <a:ext cx="8496944" cy="651870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в </a:t>
            </a:r>
            <a:r>
              <a:rPr lang="ru-RU" sz="28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ДОУ – это</a:t>
            </a:r>
          </a:p>
          <a:p>
            <a:pPr>
              <a:lnSpc>
                <a:spcPct val="120000"/>
              </a:lnSpc>
            </a:pPr>
            <a:endParaRPr lang="ru-RU" sz="1050" b="1" dirty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Минимизация рисков кризисов </a:t>
            </a:r>
          </a:p>
          <a:p>
            <a:pPr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возрастного развития ребенка </a:t>
            </a:r>
          </a:p>
          <a:p>
            <a:pPr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при переходе от дошкольного </a:t>
            </a:r>
          </a:p>
          <a:p>
            <a:pPr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детства к начальной школе</a:t>
            </a:r>
            <a:endParaRPr lang="ru-RU" sz="1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Приобщение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детей через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соответствующие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их 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индивидуально-</a:t>
            </a:r>
          </a:p>
          <a:p>
            <a:pPr algn="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возрастным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особенностям виды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к традициям семьи,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общества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государства</a:t>
            </a:r>
          </a:p>
          <a:p>
            <a:pPr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возможностей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развития личностного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потенциала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способностей каждого ребенка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дошкольного возраста</a:t>
            </a:r>
          </a:p>
          <a:p>
            <a:pPr>
              <a:lnSpc>
                <a:spcPct val="120000"/>
              </a:lnSpc>
            </a:pPr>
            <a:endParaRPr lang="ru-RU" sz="800" b="1" dirty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Обеспечение условий здорового </a:t>
            </a: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образа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жизни и безопасности 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ребенка</a:t>
            </a:r>
            <a:endParaRPr lang="ru-RU" sz="2000" b="1" dirty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39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a\Desktop\Турченко Е.А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15" y="640544"/>
            <a:ext cx="8712968" cy="557691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в ДОУ – это</a:t>
            </a:r>
          </a:p>
          <a:p>
            <a:pPr algn="ctr">
              <a:lnSpc>
                <a:spcPct val="120000"/>
              </a:lnSpc>
            </a:pPr>
            <a:endParaRPr lang="ru-RU" sz="16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интереса и мотивации детей к познанию мира и творчеству</a:t>
            </a:r>
          </a:p>
          <a:p>
            <a:pPr algn="ctr">
              <a:lnSpc>
                <a:spcPct val="120000"/>
              </a:lnSpc>
            </a:pP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ru-RU" sz="11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Соблюдение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прав ребенка, родителей и других участников образовательного 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процесса</a:t>
            </a:r>
          </a:p>
          <a:p>
            <a:pPr algn="ctr">
              <a:lnSpc>
                <a:spcPct val="120000"/>
              </a:lnSpc>
            </a:pP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ru-RU" sz="11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нормативов условий, обеспечивающих общую организацию содействия детей и взрослых в дошкольном 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детстве</a:t>
            </a:r>
          </a:p>
          <a:p>
            <a:pPr algn="ctr">
              <a:lnSpc>
                <a:spcPct val="120000"/>
              </a:lnSpc>
            </a:pPr>
            <a:endParaRPr lang="ru-RU" sz="20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ru-RU" sz="1100" b="1" dirty="0" smtClean="0">
              <a:ln w="9525" cmpd="sng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000" b="1" dirty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вариативных образовательных программ, поддерживающих социокультурное разнообразие </a:t>
            </a:r>
            <a:r>
              <a:rPr lang="ru-RU" sz="2000" b="1" dirty="0" smtClean="0">
                <a:ln w="9525" cmpd="sng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6200000" scaled="1"/>
                    <a:tileRect/>
                  </a:gra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детства</a:t>
            </a:r>
          </a:p>
        </p:txBody>
      </p:sp>
    </p:spTree>
    <p:extLst>
      <p:ext uri="{BB962C8B-B14F-4D97-AF65-F5344CB8AC3E}">
        <p14:creationId xmlns:p14="http://schemas.microsoft.com/office/powerpoint/2010/main" val="8246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Турченко Е.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86" y="-9554"/>
            <a:ext cx="9144000" cy="68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9" y="116632"/>
            <a:ext cx="7632848" cy="653101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Художественно-эстетическое развитие дошкольников предполагает:</a:t>
            </a:r>
            <a:endParaRPr lang="ru-RU" sz="5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 Развитие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предпосылок ценностно-смыслового восприятия и понимания произведений искусства, мира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природы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2. Становление эстетического отношения к окружающему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миру</a:t>
            </a:r>
          </a:p>
          <a:p>
            <a:pPr algn="just">
              <a:lnSpc>
                <a:spcPct val="12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3. Формирование элементарных представлений о видах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искусства</a:t>
            </a:r>
          </a:p>
          <a:p>
            <a:pPr algn="just">
              <a:lnSpc>
                <a:spcPct val="12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4. Восприятие музыки, художественной литературы,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фольклора</a:t>
            </a:r>
          </a:p>
          <a:p>
            <a:pPr algn="just">
              <a:lnSpc>
                <a:spcPct val="12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5. Стимулирование сопереживания персонажам художественных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произведений</a:t>
            </a:r>
          </a:p>
          <a:p>
            <a:pPr algn="just">
              <a:lnSpc>
                <a:spcPct val="12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6. Реализацию самостоятельной творческой деятельности детей (изобразительной, конструктивно-модельной, музыкальной др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48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841</Words>
  <Application>Microsoft Office PowerPoint</Application>
  <PresentationFormat>Экран (4:3)</PresentationFormat>
  <Paragraphs>144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dns</cp:lastModifiedBy>
  <cp:revision>35</cp:revision>
  <dcterms:modified xsi:type="dcterms:W3CDTF">2020-04-15T10:53:53Z</dcterms:modified>
</cp:coreProperties>
</file>