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61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98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9" r:id="rId28"/>
    <p:sldId id="290" r:id="rId29"/>
    <p:sldId id="292" r:id="rId30"/>
    <p:sldId id="293" r:id="rId31"/>
    <p:sldId id="294" r:id="rId32"/>
    <p:sldId id="295" r:id="rId33"/>
    <p:sldId id="299" r:id="rId34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14" autoAdjust="0"/>
    <p:restoredTop sz="95000"/>
  </p:normalViewPr>
  <p:slideViewPr>
    <p:cSldViewPr snapToGrid="0" showGuides="1">
      <p:cViewPr varScale="1">
        <p:scale>
          <a:sx n="103" d="100"/>
          <a:sy n="103" d="100"/>
        </p:scale>
        <p:origin x="13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A3D1-3080-4B50-9E7F-E045C22E3288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1A6AAE-890C-4F6A-B7B8-A961FBFFB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90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AC094-936B-4BAB-BBFF-688A57C9446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489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AC094-936B-4BAB-BBFF-688A57C9446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79514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AC094-936B-4BAB-BBFF-688A57C9446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5998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AC094-936B-4BAB-BBFF-688A57C9446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913831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AC094-936B-4BAB-BBFF-688A57C9446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9703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D9E60D-5FF9-47F8-9DF5-7E13D92F07F8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97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AC094-936B-4BAB-BBFF-688A57C9446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9770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3E8FE6-B74D-4812-A903-A40FF5FC0212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5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A3D1-3080-4B50-9E7F-E045C22E3288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1A6AAE-890C-4F6A-B7B8-A961FBFFB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02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B91A3F-74A2-446D-A7AF-62C7B192B543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3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9C261F-7568-4E23-AD55-38818A993C31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79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9E26C9-99BD-4D9A-9323-8DE0AB9D3574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45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6559D9-D6D7-4565-80ED-5D500A3441A5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6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D60110-6805-4722-A946-CC5296E84903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7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88B8FC-F082-49D3-ABD4-CB2EDB9DFEAC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AC094-936B-4BAB-BBFF-688A57C9446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84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284" y="1484313"/>
            <a:ext cx="10363200" cy="2449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4800" b="1" dirty="0">
                <a:solidFill>
                  <a:srgbClr val="C00000"/>
                </a:solidFill>
              </a:rPr>
              <a:t>Алгоритм разработки  дополнительной общеобразовательной программы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667" y="4365626"/>
            <a:ext cx="10752667" cy="1655763"/>
          </a:xfrm>
        </p:spPr>
        <p:txBody>
          <a:bodyPr>
            <a:normAutofit fontScale="85000" lnSpcReduction="10000"/>
          </a:bodyPr>
          <a:lstStyle/>
          <a:p>
            <a:pPr algn="r" eaLnBrk="1" hangingPunct="1"/>
            <a:r>
              <a:rPr lang="ru-RU" altLang="ru-RU" sz="3600" dirty="0">
                <a:solidFill>
                  <a:srgbClr val="002060"/>
                </a:solidFill>
              </a:rPr>
              <a:t>Каргина Зоя Алексеевна</a:t>
            </a:r>
          </a:p>
          <a:p>
            <a:pPr algn="r">
              <a:spcBef>
                <a:spcPts val="0"/>
              </a:spcBef>
            </a:pPr>
            <a:r>
              <a:rPr lang="ru-RU" altLang="ru-RU" sz="2400" dirty="0">
                <a:solidFill>
                  <a:srgbClr val="002060"/>
                </a:solidFill>
              </a:rPr>
              <a:t>с</a:t>
            </a:r>
            <a:r>
              <a:rPr lang="ru-RU" altLang="ru-RU" sz="2400" dirty="0" smtClean="0">
                <a:solidFill>
                  <a:srgbClr val="002060"/>
                </a:solidFill>
              </a:rPr>
              <a:t>тарший методист </a:t>
            </a:r>
            <a:r>
              <a:rPr lang="ru-RU" sz="2400" dirty="0" smtClean="0">
                <a:solidFill>
                  <a:srgbClr val="002060"/>
                </a:solidFill>
              </a:rPr>
              <a:t>Нормативно-методического отдела </a:t>
            </a:r>
            <a:r>
              <a:rPr lang="ru-RU" sz="2400" dirty="0">
                <a:solidFill>
                  <a:srgbClr val="002060"/>
                </a:solidFill>
              </a:rPr>
              <a:t>Ресурсного научно-методического центра Управления качества </a:t>
            </a:r>
            <a:r>
              <a:rPr lang="ru-RU" sz="2400" dirty="0" smtClean="0">
                <a:solidFill>
                  <a:srgbClr val="002060"/>
                </a:solidFill>
              </a:rPr>
              <a:t>образования Государственного бюджетного профессионального </a:t>
            </a:r>
            <a:r>
              <a:rPr lang="ru-RU" sz="2400" dirty="0">
                <a:solidFill>
                  <a:srgbClr val="002060"/>
                </a:solidFill>
              </a:rPr>
              <a:t>образовательного учреждения 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400">
                <a:solidFill>
                  <a:srgbClr val="002060"/>
                </a:solidFill>
              </a:rPr>
              <a:t>г</a:t>
            </a:r>
            <a:r>
              <a:rPr lang="ru-RU" sz="2400" smtClean="0">
                <a:solidFill>
                  <a:srgbClr val="002060"/>
                </a:solidFill>
              </a:rPr>
              <a:t>орода </a:t>
            </a:r>
            <a:r>
              <a:rPr lang="ru-RU" sz="2400" dirty="0" smtClean="0">
                <a:solidFill>
                  <a:srgbClr val="002060"/>
                </a:solidFill>
              </a:rPr>
              <a:t>Москвы </a:t>
            </a:r>
            <a:r>
              <a:rPr lang="ru-RU" sz="2400" dirty="0">
                <a:solidFill>
                  <a:srgbClr val="002060"/>
                </a:solidFill>
              </a:rPr>
              <a:t>«Воробьевы горы</a:t>
            </a:r>
            <a:r>
              <a:rPr lang="ru-RU" sz="2400" dirty="0" smtClean="0">
                <a:solidFill>
                  <a:srgbClr val="002060"/>
                </a:solidFill>
              </a:rPr>
              <a:t>»</a:t>
            </a:r>
            <a:r>
              <a:rPr lang="ru-RU" altLang="ru-RU" sz="2400" dirty="0" smtClean="0">
                <a:solidFill>
                  <a:srgbClr val="002060"/>
                </a:solidFill>
              </a:rPr>
              <a:t>, </a:t>
            </a:r>
            <a:r>
              <a:rPr lang="ru-RU" altLang="ru-RU" sz="2400" dirty="0">
                <a:solidFill>
                  <a:srgbClr val="002060"/>
                </a:solidFill>
              </a:rPr>
              <a:t>кандидат педагогических наук, доцент</a:t>
            </a:r>
          </a:p>
        </p:txBody>
      </p:sp>
    </p:spTree>
    <p:extLst>
      <p:ext uri="{BB962C8B-B14F-4D97-AF65-F5344CB8AC3E}">
        <p14:creationId xmlns:p14="http://schemas.microsoft.com/office/powerpoint/2010/main" val="277812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24417" y="202132"/>
            <a:ext cx="10972800" cy="760394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002060"/>
                </a:solidFill>
              </a:rPr>
              <a:t>Пояснения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90F280-49FE-4722-AA05-4C659893E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7655" y="1386038"/>
            <a:ext cx="4921562" cy="4524225"/>
          </a:xfrm>
        </p:spPr>
        <p:txBody>
          <a:bodyPr>
            <a:normAutofit fontScale="92500"/>
          </a:bodyPr>
          <a:lstStyle/>
          <a:p>
            <a:pPr marL="0" indent="0" algn="just">
              <a:buFontTx/>
              <a:buNone/>
              <a:defRPr/>
            </a:pPr>
            <a:r>
              <a:rPr lang="ru-RU" sz="2000" dirty="0"/>
              <a:t>Направленности дополнительного образования детей:</a:t>
            </a:r>
          </a:p>
          <a:p>
            <a:pPr algn="just">
              <a:defRPr/>
            </a:pPr>
            <a:r>
              <a:rPr lang="ru-RU" sz="2000" dirty="0"/>
              <a:t>Техническая</a:t>
            </a:r>
          </a:p>
          <a:p>
            <a:pPr algn="just">
              <a:defRPr/>
            </a:pPr>
            <a:endParaRPr lang="ru-RU" sz="2000" dirty="0"/>
          </a:p>
          <a:p>
            <a:pPr marL="0" indent="0" algn="just">
              <a:buFontTx/>
              <a:buNone/>
              <a:defRPr/>
            </a:pPr>
            <a:endParaRPr lang="ru-RU" sz="2000" dirty="0" smtClean="0"/>
          </a:p>
          <a:p>
            <a:pPr marL="0" indent="0" algn="just">
              <a:buFontTx/>
              <a:buNone/>
              <a:defRPr/>
            </a:pPr>
            <a:endParaRPr lang="ru-RU" sz="2000" dirty="0"/>
          </a:p>
          <a:p>
            <a:pPr algn="just">
              <a:defRPr/>
            </a:pPr>
            <a:r>
              <a:rPr lang="ru-RU" sz="2000" dirty="0"/>
              <a:t>Туристско-краеведческая</a:t>
            </a:r>
          </a:p>
          <a:p>
            <a:pPr algn="just">
              <a:defRPr/>
            </a:pPr>
            <a:endParaRPr lang="ru-RU" sz="2000" dirty="0"/>
          </a:p>
          <a:p>
            <a:pPr algn="just">
              <a:defRPr/>
            </a:pPr>
            <a:endParaRPr lang="ru-RU" sz="2000" dirty="0"/>
          </a:p>
          <a:p>
            <a:pPr algn="just">
              <a:defRPr/>
            </a:pPr>
            <a:r>
              <a:rPr lang="ru-RU" sz="2000" dirty="0"/>
              <a:t>Естественнонаучная</a:t>
            </a:r>
            <a:r>
              <a:rPr lang="ru-RU" dirty="0"/>
              <a:t>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D151C59-3B6C-4BEE-9451-63BAB7266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2417" y="1260910"/>
            <a:ext cx="5384800" cy="4760480"/>
          </a:xfrm>
        </p:spPr>
        <p:txBody>
          <a:bodyPr>
            <a:normAutofit fontScale="92500"/>
          </a:bodyPr>
          <a:lstStyle/>
          <a:p>
            <a:pPr>
              <a:defRPr/>
            </a:pPr>
            <a:endParaRPr lang="ru-RU" dirty="0"/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/>
          </a:p>
          <a:p>
            <a:pPr marL="0" indent="0">
              <a:spcBef>
                <a:spcPts val="0"/>
              </a:spcBef>
              <a:defRPr/>
            </a:pPr>
            <a:endParaRPr lang="ru-RU" sz="18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1900" b="0" dirty="0" smtClean="0">
                <a:solidFill>
                  <a:schemeClr val="tx1"/>
                </a:solidFill>
              </a:rPr>
              <a:t>программы</a:t>
            </a:r>
            <a:r>
              <a:rPr lang="ru-RU" sz="1900" b="0" dirty="0">
                <a:solidFill>
                  <a:schemeClr val="tx1"/>
                </a:solidFill>
              </a:rPr>
              <a:t>, ориентированные на освоение детьми всех видов технического моделирования и   конструирования, информационных технологий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defRPr/>
            </a:pPr>
            <a:endParaRPr lang="ru-RU" sz="18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1900" b="0" dirty="0"/>
              <a:t>программы, ориентированные на освоение детьми всех видов туризма; краеведческие программы любой тематики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defRPr/>
            </a:pPr>
            <a:endParaRPr lang="ru-RU" sz="1900" b="0" dirty="0"/>
          </a:p>
          <a:p>
            <a:pPr marL="0" indent="0" algn="just">
              <a:lnSpc>
                <a:spcPct val="110000"/>
              </a:lnSpc>
              <a:defRPr/>
            </a:pPr>
            <a:r>
              <a:rPr lang="ru-RU" sz="1900" b="0" dirty="0"/>
              <a:t>программы, ориентированные на освоение детьми основ различных областей науки</a:t>
            </a:r>
          </a:p>
          <a:p>
            <a:pPr marL="0" indent="0" algn="just">
              <a:spcBef>
                <a:spcPts val="0"/>
              </a:spcBef>
              <a:defRPr/>
            </a:pPr>
            <a:endParaRPr lang="ru-RU" sz="1800" dirty="0"/>
          </a:p>
          <a:p>
            <a:pPr marL="0" indent="0" algn="just">
              <a:spcBef>
                <a:spcPts val="0"/>
              </a:spcBef>
              <a:defRPr/>
            </a:pPr>
            <a:endParaRPr lang="ru-RU" sz="1800" dirty="0"/>
          </a:p>
          <a:p>
            <a:pPr marL="0" indent="0">
              <a:spcBef>
                <a:spcPts val="0"/>
              </a:spcBef>
              <a:defRPr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1012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072362" y="240632"/>
            <a:ext cx="10018037" cy="741146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002060"/>
                </a:solidFill>
              </a:rPr>
              <a:t>Пояснения</a:t>
            </a:r>
          </a:p>
        </p:txBody>
      </p:sp>
      <p:sp>
        <p:nvSpPr>
          <p:cNvPr id="26627" name="Объект 2"/>
          <p:cNvSpPr>
            <a:spLocks noGrp="1" noChangeArrowheads="1"/>
          </p:cNvSpPr>
          <p:nvPr>
            <p:ph idx="1"/>
          </p:nvPr>
        </p:nvSpPr>
        <p:spPr>
          <a:xfrm>
            <a:off x="1295399" y="1828800"/>
            <a:ext cx="10293417" cy="4343400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/>
              <a:t>Образовательная организация </a:t>
            </a:r>
            <a:r>
              <a:rPr lang="ru-RU" altLang="ru-RU" sz="2800" b="1" dirty="0"/>
              <a:t>самостоятельно</a:t>
            </a:r>
            <a:r>
              <a:rPr lang="ru-RU" altLang="ru-RU" sz="2400" dirty="0"/>
              <a:t> определяет направленность дополнительной общеразвивающей программы.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400" dirty="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/>
              <a:t>Наиболее оптимальным основанием определения направленности дополнительной общеразвивающей программы может рассматриваться её </a:t>
            </a:r>
            <a:r>
              <a:rPr lang="ru-RU" altLang="ru-RU" sz="2400" b="1" dirty="0"/>
              <a:t>результат</a:t>
            </a:r>
            <a:r>
              <a:rPr lang="ru-RU" altLang="ru-RU" sz="2400" dirty="0"/>
              <a:t> («содержание» заявленных образовательных результатов и форма их предъявления)</a:t>
            </a:r>
          </a:p>
        </p:txBody>
      </p:sp>
    </p:spTree>
    <p:extLst>
      <p:ext uri="{BB962C8B-B14F-4D97-AF65-F5344CB8AC3E}">
        <p14:creationId xmlns:p14="http://schemas.microsoft.com/office/powerpoint/2010/main" val="337269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24417" y="173256"/>
            <a:ext cx="10972800" cy="789270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Титульный лист</a:t>
            </a:r>
            <a:endParaRPr lang="ru-RU" altLang="ru-RU" dirty="0"/>
          </a:p>
        </p:txBody>
      </p:sp>
      <p:sp>
        <p:nvSpPr>
          <p:cNvPr id="27651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624418" y="1376414"/>
            <a:ext cx="5386916" cy="741144"/>
          </a:xfrm>
        </p:spPr>
        <p:txBody>
          <a:bodyPr anchor="ctr"/>
          <a:lstStyle/>
          <a:p>
            <a:pPr algn="ctr"/>
            <a:r>
              <a:rPr lang="ru-RU" altLang="ru-RU" sz="2000" i="1"/>
              <a:t>Структурные элементы программы (нормативно обязательные позиции)</a:t>
            </a:r>
            <a:endParaRPr lang="ru-RU" altLang="ru-RU" sz="200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8BB0EDA-EF53-4E0D-936E-1499DD050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9332" y="2548966"/>
            <a:ext cx="4452078" cy="335406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2400" dirty="0"/>
              <a:t>уровень программы: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defRPr/>
            </a:pPr>
            <a:endParaRPr lang="ru-RU" sz="2400" dirty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400" dirty="0"/>
              <a:t>вводный,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400" dirty="0"/>
              <a:t>ознакомительный,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400" dirty="0"/>
              <a:t>базовый,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400" dirty="0"/>
              <a:t>углублённый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7653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241659"/>
            <a:ext cx="5389033" cy="1020278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Содержательные элементы программы</a:t>
            </a:r>
            <a:endParaRPr lang="ru-RU" altLang="ru-RU" sz="2000" dirty="0"/>
          </a:p>
          <a:p>
            <a:pPr algn="ctr">
              <a:spcBef>
                <a:spcPct val="0"/>
              </a:spcBef>
            </a:pPr>
            <a:r>
              <a:rPr lang="ru-RU" altLang="ru-RU" sz="2000" i="1" dirty="0"/>
              <a:t>(рекомендуемые позиции)</a:t>
            </a:r>
            <a:endParaRPr lang="ru-RU" altLang="ru-RU" sz="2000" dirty="0"/>
          </a:p>
        </p:txBody>
      </p:sp>
      <p:sp>
        <p:nvSpPr>
          <p:cNvPr id="27654" name="Объект 5"/>
          <p:cNvSpPr>
            <a:spLocks noGrp="1" noChangeArrowheads="1"/>
          </p:cNvSpPr>
          <p:nvPr>
            <p:ph sz="quarter" idx="4"/>
          </p:nvPr>
        </p:nvSpPr>
        <p:spPr>
          <a:xfrm>
            <a:off x="6324599" y="2705100"/>
            <a:ext cx="5177589" cy="346710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ru-RU" altLang="ru-RU" b="0" dirty="0"/>
              <a:t>в соответствии с действующими нормативными документами (приказ </a:t>
            </a:r>
            <a:r>
              <a:rPr lang="ru-RU" altLang="ru-RU" b="0" dirty="0" err="1"/>
              <a:t>ДОгМ</a:t>
            </a:r>
            <a:r>
              <a:rPr lang="ru-RU" altLang="ru-RU" b="0" dirty="0"/>
              <a:t> от 17.12.2014 г.         № 922)</a:t>
            </a:r>
          </a:p>
          <a:p>
            <a:pPr algn="just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624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24417" y="202131"/>
            <a:ext cx="10972800" cy="731520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</a:rPr>
              <a:t>Пояснения</a:t>
            </a:r>
          </a:p>
        </p:txBody>
      </p:sp>
      <p:sp>
        <p:nvSpPr>
          <p:cNvPr id="28675" name="Объект 2"/>
          <p:cNvSpPr>
            <a:spLocks noGrp="1" noChangeArrowheads="1"/>
          </p:cNvSpPr>
          <p:nvPr>
            <p:ph sz="half" idx="1"/>
          </p:nvPr>
        </p:nvSpPr>
        <p:spPr>
          <a:xfrm>
            <a:off x="1010653" y="1773239"/>
            <a:ext cx="4668252" cy="4137025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400" dirty="0"/>
              <a:t>Вводный уровень программы</a:t>
            </a:r>
          </a:p>
          <a:p>
            <a:endParaRPr lang="ru-RU" altLang="ru-RU" sz="2400" dirty="0"/>
          </a:p>
          <a:p>
            <a:pPr>
              <a:spcBef>
                <a:spcPts val="1200"/>
              </a:spcBef>
            </a:pPr>
            <a:r>
              <a:rPr lang="ru-RU" altLang="ru-RU" sz="2400" dirty="0"/>
              <a:t>Ознакомительный уровень программы</a:t>
            </a:r>
          </a:p>
          <a:p>
            <a:endParaRPr lang="ru-RU" altLang="ru-RU" sz="2400" dirty="0"/>
          </a:p>
          <a:p>
            <a:r>
              <a:rPr lang="ru-RU" altLang="ru-RU" sz="2400" dirty="0"/>
              <a:t>Базовый уровень программы</a:t>
            </a:r>
          </a:p>
          <a:p>
            <a:endParaRPr lang="ru-RU" altLang="ru-RU" sz="2400" dirty="0"/>
          </a:p>
          <a:p>
            <a:endParaRPr lang="ru-RU" altLang="ru-RU" sz="2400" dirty="0"/>
          </a:p>
          <a:p>
            <a:r>
              <a:rPr lang="ru-RU" altLang="ru-RU" sz="2400" dirty="0"/>
              <a:t>Углублённый уровень программы</a:t>
            </a:r>
          </a:p>
        </p:txBody>
      </p:sp>
      <p:sp>
        <p:nvSpPr>
          <p:cNvPr id="28676" name="Объект 3"/>
          <p:cNvSpPr>
            <a:spLocks noGrp="1" noChangeArrowheads="1"/>
          </p:cNvSpPr>
          <p:nvPr>
            <p:ph sz="half" idx="2"/>
          </p:nvPr>
        </p:nvSpPr>
        <p:spPr>
          <a:xfrm>
            <a:off x="5842535" y="1773239"/>
            <a:ext cx="5754683" cy="4137025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</a:pPr>
            <a:r>
              <a:rPr lang="ru-RU" altLang="ru-RU" sz="1800" b="0" dirty="0"/>
              <a:t>возраст учащихся - от 5 до 18 лет; срок освоения программы - не менее 10 часов</a:t>
            </a:r>
          </a:p>
          <a:p>
            <a:pPr algn="just">
              <a:spcBef>
                <a:spcPct val="0"/>
              </a:spcBef>
            </a:pPr>
            <a:endParaRPr lang="ru-RU" altLang="ru-RU" sz="1800" b="0" dirty="0"/>
          </a:p>
          <a:p>
            <a:pPr algn="just">
              <a:spcBef>
                <a:spcPts val="1000"/>
              </a:spcBef>
            </a:pPr>
            <a:r>
              <a:rPr lang="ru-RU" altLang="ru-RU" sz="1800" b="0" dirty="0"/>
              <a:t>возраст учащихся - от 5 до 18 лет; срок освоения программы - не менее 3 месяцев; время обучения - от 1 до 3 часов в неделю</a:t>
            </a:r>
          </a:p>
          <a:p>
            <a:pPr marL="0" indent="0" algn="just">
              <a:spcBef>
                <a:spcPts val="1000"/>
              </a:spcBef>
              <a:buNone/>
            </a:pPr>
            <a:endParaRPr lang="ru-RU" altLang="ru-RU" sz="1800" b="0" dirty="0"/>
          </a:p>
          <a:p>
            <a:pPr algn="just"/>
            <a:r>
              <a:rPr lang="ru-RU" altLang="ru-RU" sz="1800" b="0" dirty="0"/>
              <a:t>возраст учащихся - от 8 до 18 лет; срок освоения программы - не менее 1 года; время обучения - от 3 до 5 часов в неделю</a:t>
            </a:r>
          </a:p>
          <a:p>
            <a:pPr algn="just"/>
            <a:endParaRPr lang="ru-RU" altLang="ru-RU" sz="1800" b="0" dirty="0"/>
          </a:p>
          <a:p>
            <a:pPr algn="just">
              <a:spcBef>
                <a:spcPts val="900"/>
              </a:spcBef>
            </a:pPr>
            <a:r>
              <a:rPr lang="ru-RU" altLang="ru-RU" sz="1800" b="0" dirty="0"/>
              <a:t>возраст учащихся - от 12 до 18 лет; срок освоения программы - не менее 2 лет; время обучения - от 4 до 8 часов в неделю</a:t>
            </a:r>
          </a:p>
        </p:txBody>
      </p:sp>
    </p:spTree>
    <p:extLst>
      <p:ext uri="{BB962C8B-B14F-4D97-AF65-F5344CB8AC3E}">
        <p14:creationId xmlns:p14="http://schemas.microsoft.com/office/powerpoint/2010/main" val="209911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527051" y="192506"/>
            <a:ext cx="10972800" cy="741146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Титульный лист</a:t>
            </a:r>
            <a:endParaRPr lang="ru-RU" altLang="ru-RU" dirty="0"/>
          </a:p>
        </p:txBody>
      </p:sp>
      <p:sp>
        <p:nvSpPr>
          <p:cNvPr id="29699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719667" y="1376413"/>
            <a:ext cx="5386917" cy="770021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Структурные элементы программы (нормативно обязательные позиции)</a:t>
            </a:r>
            <a:endParaRPr lang="ru-RU" altLang="ru-RU" sz="20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1A33015-B38D-43AE-9D18-790DC3B3D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399" y="2705100"/>
            <a:ext cx="4855143" cy="34671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2400" dirty="0"/>
              <a:t>возраст учащихся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defRPr/>
            </a:pPr>
            <a:endParaRPr lang="ru-RU" sz="2400" dirty="0"/>
          </a:p>
          <a:p>
            <a:pPr marL="0" indent="0">
              <a:lnSpc>
                <a:spcPct val="80000"/>
              </a:lnSpc>
              <a:spcBef>
                <a:spcPts val="600"/>
              </a:spcBef>
              <a:defRPr/>
            </a:pPr>
            <a:endParaRPr lang="ru-RU" sz="2400" dirty="0"/>
          </a:p>
          <a:p>
            <a:pPr marL="0" indent="0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ru-RU" sz="2400" dirty="0"/>
          </a:p>
          <a:p>
            <a:pPr marL="0" indent="0">
              <a:lnSpc>
                <a:spcPct val="80000"/>
              </a:lnSpc>
              <a:defRPr/>
            </a:pPr>
            <a:r>
              <a:rPr lang="ru-RU" sz="2400" dirty="0"/>
              <a:t>срок реализации  программы</a:t>
            </a:r>
          </a:p>
        </p:txBody>
      </p:sp>
      <p:sp>
        <p:nvSpPr>
          <p:cNvPr id="29701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347537"/>
            <a:ext cx="5389033" cy="875899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Содержательные элементы программы</a:t>
            </a:r>
            <a:endParaRPr lang="ru-RU" altLang="ru-RU" sz="2000" dirty="0"/>
          </a:p>
          <a:p>
            <a:pPr algn="ctr">
              <a:spcBef>
                <a:spcPct val="0"/>
              </a:spcBef>
            </a:pPr>
            <a:r>
              <a:rPr lang="ru-RU" altLang="ru-RU" sz="2000" i="1" dirty="0"/>
              <a:t>(рекомендуемые позиции)</a:t>
            </a:r>
            <a:endParaRPr lang="ru-RU" altLang="ru-RU" sz="20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98FE919-C191-47AD-9F43-6638F83D7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4599" y="2705100"/>
            <a:ext cx="5235341" cy="34671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ru-RU" dirty="0"/>
              <a:t> </a:t>
            </a:r>
            <a:r>
              <a:rPr lang="ru-RU" b="0" dirty="0"/>
              <a:t>в соответствии с уровнем программы, с соответствующим СанПиН (для отдельных видов деятельности)</a:t>
            </a:r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defRPr/>
            </a:pPr>
            <a:endParaRPr lang="ru-RU" b="0" dirty="0"/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defRPr/>
            </a:pPr>
            <a:endParaRPr lang="ru-RU" b="0" dirty="0" smtClean="0"/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defRPr/>
            </a:pPr>
            <a:endParaRPr lang="ru-RU" dirty="0"/>
          </a:p>
          <a:p>
            <a:pPr marL="0" indent="0" algn="just">
              <a:lnSpc>
                <a:spcPct val="70000"/>
              </a:lnSpc>
              <a:spcBef>
                <a:spcPct val="0"/>
              </a:spcBef>
              <a:defRPr/>
            </a:pPr>
            <a:endParaRPr lang="ru-RU" b="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defRPr/>
            </a:pPr>
            <a:r>
              <a:rPr lang="ru-RU" b="0" dirty="0"/>
              <a:t> в соответствии с уровнем программы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20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527051" y="182880"/>
            <a:ext cx="10972800" cy="750771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Титульный лист</a:t>
            </a:r>
          </a:p>
        </p:txBody>
      </p:sp>
      <p:sp>
        <p:nvSpPr>
          <p:cNvPr id="30723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624418" y="1357162"/>
            <a:ext cx="5386916" cy="731520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Структурные элементы программы (нормативно обязательные позиции)</a:t>
            </a:r>
            <a:endParaRPr lang="ru-RU" altLang="ru-RU" sz="2000" dirty="0"/>
          </a:p>
        </p:txBody>
      </p:sp>
      <p:sp>
        <p:nvSpPr>
          <p:cNvPr id="30724" name="Объект 3"/>
          <p:cNvSpPr>
            <a:spLocks noGrp="1" noChangeArrowheads="1"/>
          </p:cNvSpPr>
          <p:nvPr>
            <p:ph sz="half" idx="2"/>
          </p:nvPr>
        </p:nvSpPr>
        <p:spPr>
          <a:xfrm>
            <a:off x="1164657" y="2396691"/>
            <a:ext cx="10500294" cy="3480234"/>
          </a:xfrm>
        </p:spPr>
        <p:txBody>
          <a:bodyPr>
            <a:normAutofit/>
          </a:bodyPr>
          <a:lstStyle/>
          <a:p>
            <a:pPr algn="just"/>
            <a:r>
              <a:rPr lang="ru-RU" altLang="ru-RU" sz="2400" dirty="0"/>
              <a:t>автор-составитель программы (полностью фамилия, имя, отчество и должность – педагог дополнительного образования );</a:t>
            </a:r>
          </a:p>
          <a:p>
            <a:pPr algn="just"/>
            <a:r>
              <a:rPr lang="ru-RU" altLang="ru-RU" sz="2400" dirty="0"/>
              <a:t>название города, населенного пункта, в котором реализуется дополнительная образовательная программа;</a:t>
            </a:r>
          </a:p>
          <a:p>
            <a:pPr algn="just"/>
            <a:r>
              <a:rPr lang="ru-RU" altLang="ru-RU" sz="2400" dirty="0"/>
              <a:t>год разработки дополнительной образовательной программы</a:t>
            </a:r>
          </a:p>
        </p:txBody>
      </p:sp>
      <p:sp>
        <p:nvSpPr>
          <p:cNvPr id="30725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357163"/>
            <a:ext cx="5389033" cy="760395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Содержательные элементы программы</a:t>
            </a:r>
            <a:endParaRPr lang="ru-RU" altLang="ru-RU" sz="2000" dirty="0"/>
          </a:p>
          <a:p>
            <a:pPr algn="ctr">
              <a:spcBef>
                <a:spcPct val="0"/>
              </a:spcBef>
            </a:pPr>
            <a:r>
              <a:rPr lang="ru-RU" altLang="ru-RU" sz="2000" i="1" dirty="0"/>
              <a:t>(рекомендуемые позиции)</a:t>
            </a:r>
            <a:endParaRPr lang="ru-RU" altLang="ru-RU" sz="2000" dirty="0"/>
          </a:p>
        </p:txBody>
      </p:sp>
      <p:sp>
        <p:nvSpPr>
          <p:cNvPr id="30726" name="Объект 1"/>
          <p:cNvSpPr>
            <a:spLocks noGrp="1" noChangeArrowheads="1"/>
          </p:cNvSpPr>
          <p:nvPr>
            <p:ph sz="quarter" idx="4"/>
          </p:nvPr>
        </p:nvSpPr>
        <p:spPr>
          <a:xfrm>
            <a:off x="18290117" y="3141663"/>
            <a:ext cx="1151467" cy="2735262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648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953927" y="192505"/>
            <a:ext cx="9643289" cy="750771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dirty="0">
                <a:solidFill>
                  <a:srgbClr val="C00000"/>
                </a:solidFill>
              </a:rPr>
              <a:t>1 раздел. Пояснительная записка</a:t>
            </a:r>
            <a:endParaRPr lang="ru-RU" altLang="ru-RU" sz="4000" dirty="0"/>
          </a:p>
        </p:txBody>
      </p:sp>
      <p:sp>
        <p:nvSpPr>
          <p:cNvPr id="31747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624418" y="1366788"/>
            <a:ext cx="5386916" cy="654517"/>
          </a:xfrm>
        </p:spPr>
        <p:txBody>
          <a:bodyPr anchor="t"/>
          <a:lstStyle/>
          <a:p>
            <a:pPr algn="ctr"/>
            <a:r>
              <a:rPr lang="ru-RU" altLang="ru-RU" sz="2000" i="1" dirty="0"/>
              <a:t>Структурные элементы программы (нормативно обязательные позиции)</a:t>
            </a:r>
            <a:endParaRPr lang="ru-RU" altLang="ru-RU" dirty="0"/>
          </a:p>
          <a:p>
            <a:endParaRPr lang="ru-RU" altLang="ru-RU" dirty="0"/>
          </a:p>
        </p:txBody>
      </p:sp>
      <p:sp>
        <p:nvSpPr>
          <p:cNvPr id="30724" name="Объект 3">
            <a:extLst>
              <a:ext uri="{FF2B5EF4-FFF2-40B4-BE49-F238E27FC236}">
                <a16:creationId xmlns:a16="http://schemas.microsoft.com/office/drawing/2014/main" xmlns="" id="{ACA3DC63-D1D6-4B46-9EE0-2879B577C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9903" y="2281187"/>
            <a:ext cx="4966614" cy="39561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000" b="1" dirty="0"/>
              <a:t>Направленность программы</a:t>
            </a:r>
          </a:p>
          <a:p>
            <a:pPr marL="0" indent="0">
              <a:buFontTx/>
              <a:buNone/>
              <a:defRPr/>
            </a:pPr>
            <a:r>
              <a:rPr lang="ru-RU" sz="2000" b="1" dirty="0"/>
              <a:t>Уровень программы</a:t>
            </a:r>
          </a:p>
          <a:p>
            <a:pPr marL="0" indent="0">
              <a:buFontTx/>
              <a:buNone/>
              <a:defRPr/>
            </a:pPr>
            <a:r>
              <a:rPr lang="ru-RU" sz="2000" b="1" dirty="0"/>
              <a:t>Актуальность программы</a:t>
            </a:r>
          </a:p>
        </p:txBody>
      </p:sp>
      <p:sp>
        <p:nvSpPr>
          <p:cNvPr id="31749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405289"/>
            <a:ext cx="5389033" cy="644892"/>
          </a:xfrm>
        </p:spPr>
        <p:txBody>
          <a:bodyPr anchor="t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Содержательные элементы программы</a:t>
            </a:r>
            <a:endParaRPr lang="ru-RU" altLang="ru-RU" sz="2000" dirty="0"/>
          </a:p>
          <a:p>
            <a:pPr algn="ctr">
              <a:spcBef>
                <a:spcPct val="0"/>
              </a:spcBef>
            </a:pPr>
            <a:r>
              <a:rPr lang="ru-RU" altLang="ru-RU" sz="2000" i="1" dirty="0"/>
              <a:t>(рекомендуемые позиции)</a:t>
            </a:r>
            <a:endParaRPr lang="ru-RU" altLang="ru-RU" sz="20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668D09F-6B0F-4969-8545-A2F91A1A1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17406" y="3185962"/>
            <a:ext cx="6083167" cy="331123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ru-RU" sz="1800" dirty="0"/>
              <a:t> </a:t>
            </a:r>
            <a:r>
              <a:rPr lang="ru-RU" sz="1800" b="0" dirty="0"/>
              <a:t>сформулированная педагогическая проблема, которая рассматривается автором программы как значимая;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ru-RU" sz="1800" b="0" dirty="0"/>
              <a:t> возможность решения заявленной проблемы в процессе предлагаемой учащимся деятельности;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ru-RU" sz="1800" b="0" dirty="0"/>
              <a:t> возможность разностороннего развития личности учащегося в процессе предлагаемой ему деятельности;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ru-RU" sz="1800" b="0" dirty="0"/>
              <a:t> новизна/отличительные особенности программы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84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6"/>
          <p:cNvSpPr>
            <a:spLocks noGrp="1" noChangeArrowheads="1"/>
          </p:cNvSpPr>
          <p:nvPr>
            <p:ph type="title"/>
          </p:nvPr>
        </p:nvSpPr>
        <p:spPr>
          <a:xfrm>
            <a:off x="1944303" y="182880"/>
            <a:ext cx="9652914" cy="721895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</a:rPr>
              <a:t>Пояснения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47B46BDB-359E-4588-B596-A50450CDC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9" y="1058780"/>
            <a:ext cx="10519188" cy="5390146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ru-RU" sz="2000" b="1" dirty="0"/>
              <a:t>Источниками обоснования актуальности программы могут стать: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2000" b="0" dirty="0">
                <a:solidFill>
                  <a:schemeClr val="tx1"/>
                </a:solidFill>
              </a:rPr>
              <a:t>публичные выступления руководства страны, Министерства образования РФ; Департамента </a:t>
            </a:r>
            <a:r>
              <a:rPr lang="ru-RU" sz="2000" b="0" dirty="0" smtClean="0">
                <a:solidFill>
                  <a:schemeClr val="tx1"/>
                </a:solidFill>
              </a:rPr>
              <a:t>образования и науки </a:t>
            </a:r>
            <a:r>
              <a:rPr lang="ru-RU" sz="2000" b="0" dirty="0">
                <a:solidFill>
                  <a:schemeClr val="tx1"/>
                </a:solidFill>
              </a:rPr>
              <a:t>города Москвы;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2000" b="0" dirty="0">
                <a:solidFill>
                  <a:schemeClr val="tx1"/>
                </a:solidFill>
              </a:rPr>
              <a:t>современные нормативные документы в области образования и дополнительного образования детей;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2000" b="0" dirty="0">
                <a:solidFill>
                  <a:schemeClr val="tx1"/>
                </a:solidFill>
              </a:rPr>
              <a:t>региональные образовательные и социальные проекты;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2000" b="0" dirty="0">
                <a:solidFill>
                  <a:schemeClr val="tx1"/>
                </a:solidFill>
              </a:rPr>
              <a:t>результаты современных  социологических и педагогических исследований проблем детства, образования в целом и в конкретной области деятельности;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2000" b="0" dirty="0">
                <a:solidFill>
                  <a:schemeClr val="tx1"/>
                </a:solidFill>
              </a:rPr>
              <a:t>анализ современных тенденций развития образования и конкретной области деятельности;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2000" b="0" dirty="0">
                <a:solidFill>
                  <a:schemeClr val="tx1"/>
                </a:solidFill>
              </a:rPr>
              <a:t>анализ образовательных запросов детей и родителей в сфере дополнительного образования детей;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2000" b="0" dirty="0">
                <a:solidFill>
                  <a:schemeClr val="tx1"/>
                </a:solidFill>
              </a:rPr>
              <a:t>анализ опыта работы с учащимися в условиях дополнительного образования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723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362" y="211756"/>
            <a:ext cx="10018037" cy="750770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002060"/>
                </a:solidFill>
              </a:rPr>
              <a:t>Пояснения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6177" y="1732547"/>
            <a:ext cx="94520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dirty="0"/>
              <a:t>Новизна (отличительные особенности) программы может быть в</a:t>
            </a:r>
            <a:r>
              <a:rPr lang="ru-RU" sz="2000" dirty="0"/>
              <a:t>:</a:t>
            </a:r>
          </a:p>
          <a:p>
            <a:pPr>
              <a:lnSpc>
                <a:spcPct val="200000"/>
              </a:lnSpc>
            </a:pPr>
            <a:r>
              <a:rPr lang="ru-RU" sz="2000" dirty="0"/>
              <a:t>содержании,</a:t>
            </a:r>
          </a:p>
          <a:p>
            <a:pPr>
              <a:lnSpc>
                <a:spcPct val="200000"/>
              </a:lnSpc>
            </a:pPr>
            <a:r>
              <a:rPr lang="ru-RU" sz="2000" dirty="0"/>
              <a:t>организации образовательного процесса,</a:t>
            </a:r>
          </a:p>
          <a:p>
            <a:pPr>
              <a:lnSpc>
                <a:spcPct val="200000"/>
              </a:lnSpc>
            </a:pPr>
            <a:r>
              <a:rPr lang="ru-RU" sz="2000" dirty="0"/>
              <a:t>методике,</a:t>
            </a:r>
          </a:p>
          <a:p>
            <a:pPr>
              <a:lnSpc>
                <a:spcPct val="200000"/>
              </a:lnSpc>
            </a:pPr>
            <a:r>
              <a:rPr lang="ru-RU" sz="2000" dirty="0"/>
              <a:t>диагностике результативности,</a:t>
            </a:r>
          </a:p>
          <a:p>
            <a:pPr>
              <a:lnSpc>
                <a:spcPct val="200000"/>
              </a:lnSpc>
            </a:pPr>
            <a:r>
              <a:rPr lang="ru-RU" sz="2000" dirty="0"/>
              <a:t>методическом обеспечении,</a:t>
            </a:r>
          </a:p>
          <a:p>
            <a:pPr>
              <a:lnSpc>
                <a:spcPct val="200000"/>
              </a:lnSpc>
            </a:pPr>
            <a:r>
              <a:rPr lang="ru-RU" sz="2000" dirty="0"/>
              <a:t>объединении позиций, заимствованных из других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163495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07484" y="192505"/>
            <a:ext cx="10972800" cy="750771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Пояснительная записка</a:t>
            </a:r>
          </a:p>
        </p:txBody>
      </p:sp>
      <p:sp>
        <p:nvSpPr>
          <p:cNvPr id="34819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624418" y="1366787"/>
            <a:ext cx="5386916" cy="856649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Структурные элементы программы (нормативно обязательные позиции)</a:t>
            </a:r>
            <a:endParaRPr lang="ru-RU" altLang="ru-RU" sz="2000" dirty="0"/>
          </a:p>
        </p:txBody>
      </p:sp>
      <p:sp>
        <p:nvSpPr>
          <p:cNvPr id="34820" name="Объект 3"/>
          <p:cNvSpPr>
            <a:spLocks noGrp="1" noChangeArrowheads="1"/>
          </p:cNvSpPr>
          <p:nvPr>
            <p:ph sz="half" idx="2"/>
          </p:nvPr>
        </p:nvSpPr>
        <p:spPr>
          <a:xfrm>
            <a:off x="1102785" y="2705100"/>
            <a:ext cx="4075608" cy="317182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/>
              <a:t>Цель программы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ru-RU" altLang="ru-RU" sz="2400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400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400" dirty="0" smtClean="0"/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400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400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400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/>
              <a:t>Задачи программы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/>
              <a:t> </a:t>
            </a:r>
            <a:endParaRPr lang="ru-RU" altLang="ru-RU" sz="2400" b="1" i="1" dirty="0"/>
          </a:p>
        </p:txBody>
      </p:sp>
      <p:sp>
        <p:nvSpPr>
          <p:cNvPr id="34821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386039"/>
            <a:ext cx="5389033" cy="789270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Содержательные элементы программы</a:t>
            </a:r>
            <a:endParaRPr lang="ru-RU" altLang="ru-RU" sz="2000" dirty="0"/>
          </a:p>
          <a:p>
            <a:pPr algn="ctr">
              <a:spcBef>
                <a:spcPct val="0"/>
              </a:spcBef>
            </a:pPr>
            <a:r>
              <a:rPr lang="ru-RU" altLang="ru-RU" sz="2000" i="1" dirty="0"/>
              <a:t>(рекомендуемые позиции)</a:t>
            </a:r>
            <a:endParaRPr lang="ru-RU" altLang="ru-RU" sz="2000" dirty="0"/>
          </a:p>
        </p:txBody>
      </p:sp>
      <p:sp>
        <p:nvSpPr>
          <p:cNvPr id="34822" name="Объект 5"/>
          <p:cNvSpPr>
            <a:spLocks noGrp="1" noChangeArrowheads="1"/>
          </p:cNvSpPr>
          <p:nvPr>
            <p:ph sz="quarter" idx="4"/>
          </p:nvPr>
        </p:nvSpPr>
        <p:spPr>
          <a:xfrm>
            <a:off x="5948413" y="2705100"/>
            <a:ext cx="5640404" cy="34671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sz="1800" dirty="0"/>
              <a:t> </a:t>
            </a:r>
            <a:r>
              <a:rPr lang="ru-RU" altLang="ru-RU" sz="2000" b="0" dirty="0"/>
              <a:t>отражение в формулировке цели результатов обучения конкретному виду деятельности, воспитания (в логике определённой области культуры) и развития (специальных и общих способностей);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sz="2000" b="0" dirty="0"/>
              <a:t> конкретизация процесса достижения результатов обучения, воспитания и развития, заявленных в цели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56666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12284" y="606393"/>
            <a:ext cx="10363200" cy="471636"/>
          </a:xfrm>
        </p:spPr>
        <p:txBody>
          <a:bodyPr>
            <a:normAutofit fontScale="90000"/>
          </a:bodyPr>
          <a:lstStyle/>
          <a:p>
            <a:pPr algn="r"/>
            <a:r>
              <a:rPr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</a:p>
        </p:txBody>
      </p:sp>
      <p:sp>
        <p:nvSpPr>
          <p:cNvPr id="16387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1652337" y="1436914"/>
            <a:ext cx="10218821" cy="5327779"/>
          </a:xfrm>
        </p:spPr>
        <p:txBody>
          <a:bodyPr anchor="ctr">
            <a:normAutofit fontScale="92500" lnSpcReduction="20000"/>
          </a:bodyPr>
          <a:lstStyle/>
          <a:p>
            <a:pPr lvl="0" algn="just"/>
            <a:r>
              <a:rPr lang="ru-RU" sz="1900" dirty="0" smtClean="0">
                <a:solidFill>
                  <a:schemeClr val="tx1"/>
                </a:solidFill>
              </a:rPr>
              <a:t>1. Доступное </a:t>
            </a:r>
            <a:r>
              <a:rPr lang="ru-RU" sz="1900" dirty="0">
                <a:solidFill>
                  <a:schemeClr val="tx1"/>
                </a:solidFill>
              </a:rPr>
              <a:t>дополнительное образование для детей: Федеральный проект. Утверждён Президиумом Совета при Президенте РФ по стратегическому развитию и приоритетным проектам от 30.11.2016 № 11.</a:t>
            </a:r>
          </a:p>
          <a:p>
            <a:pPr lvl="0" algn="just"/>
            <a:r>
              <a:rPr lang="ru-RU" sz="1900" dirty="0" smtClean="0">
                <a:solidFill>
                  <a:schemeClr val="tx1"/>
                </a:solidFill>
              </a:rPr>
              <a:t>2. Успех </a:t>
            </a:r>
            <a:r>
              <a:rPr lang="ru-RU" sz="1900" dirty="0">
                <a:solidFill>
                  <a:schemeClr val="tx1"/>
                </a:solidFill>
              </a:rPr>
              <a:t>каждого ребёнка: Федеральный проект Национального проекта «Образование». Утверждён Президиумом Совета при Президенте РФ по стратегическому развитию и приоритетным проектам от 3.09.2018 № 10</a:t>
            </a:r>
            <a:r>
              <a:rPr lang="ru-RU" sz="1900" dirty="0" smtClean="0">
                <a:solidFill>
                  <a:schemeClr val="tx1"/>
                </a:solidFill>
              </a:rPr>
              <a:t>.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altLang="ru-RU" sz="1900" dirty="0" smtClean="0">
                <a:solidFill>
                  <a:schemeClr val="tx1"/>
                </a:solidFill>
              </a:rPr>
              <a:t>3</a:t>
            </a:r>
            <a:r>
              <a:rPr altLang="ru-RU" sz="1900" dirty="0" smtClean="0">
                <a:solidFill>
                  <a:schemeClr val="tx1"/>
                </a:solidFill>
              </a:rPr>
              <a:t>. </a:t>
            </a:r>
            <a:r>
              <a:rPr altLang="ru-RU" sz="1900" dirty="0">
                <a:solidFill>
                  <a:schemeClr val="tx1"/>
                </a:solidFill>
              </a:rPr>
              <a:t>Об образовании в Российской Федерации: Федеральный закон от 29 декабря 2012 г. № 273-ФЗ;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4. О </a:t>
            </a:r>
            <a:r>
              <a:rPr lang="ru-RU" sz="1900" dirty="0">
                <a:solidFill>
                  <a:schemeClr val="tx1"/>
                </a:solidFill>
              </a:rPr>
              <a:t>внесении изменений в Федеральный закон «Об образовании в Российской Федерации» в части предоставления права органам государственной власти субъектов Российской Федерации на предоставление государственной поддержки дополнительного образования детей: Федеральный закон от 03.08.2016 № 313-ФЗ.</a:t>
            </a:r>
          </a:p>
          <a:p>
            <a:pPr algn="just"/>
            <a:r>
              <a:rPr lang="ru-RU" altLang="ru-RU" sz="1900" dirty="0" smtClean="0">
                <a:solidFill>
                  <a:schemeClr val="tx1"/>
                </a:solidFill>
              </a:rPr>
              <a:t>5</a:t>
            </a:r>
            <a:r>
              <a:rPr altLang="ru-RU" sz="1900" dirty="0" smtClean="0">
                <a:solidFill>
                  <a:schemeClr val="tx1"/>
                </a:solidFill>
              </a:rPr>
              <a:t>. </a:t>
            </a:r>
            <a:r>
              <a:rPr altLang="ru-RU" sz="1900" dirty="0">
                <a:solidFill>
                  <a:schemeClr val="tx1"/>
                </a:solidFill>
              </a:rPr>
              <a:t>Концепция развития дополнительного образования детей. Утверждена распоряжением Правительства </a:t>
            </a:r>
            <a:r>
              <a:rPr altLang="ru-RU" sz="1900" dirty="0" err="1">
                <a:solidFill>
                  <a:schemeClr val="tx1"/>
                </a:solidFill>
              </a:rPr>
              <a:t>Российской</a:t>
            </a:r>
            <a:r>
              <a:rPr altLang="ru-RU" sz="1900" dirty="0">
                <a:solidFill>
                  <a:schemeClr val="tx1"/>
                </a:solidFill>
              </a:rPr>
              <a:t> </a:t>
            </a:r>
            <a:r>
              <a:rPr altLang="ru-RU" sz="1900" dirty="0" err="1">
                <a:solidFill>
                  <a:schemeClr val="tx1"/>
                </a:solidFill>
              </a:rPr>
              <a:t>Федерации</a:t>
            </a:r>
            <a:r>
              <a:rPr lang="ru-RU" altLang="ru-RU" sz="1900" dirty="0">
                <a:solidFill>
                  <a:schemeClr val="tx1"/>
                </a:solidFill>
              </a:rPr>
              <a:t> </a:t>
            </a:r>
            <a:r>
              <a:rPr altLang="ru-RU" sz="1900" dirty="0" err="1">
                <a:solidFill>
                  <a:schemeClr val="tx1"/>
                </a:solidFill>
              </a:rPr>
              <a:t>от</a:t>
            </a:r>
            <a:r>
              <a:rPr altLang="ru-RU" sz="1900" dirty="0">
                <a:solidFill>
                  <a:schemeClr val="tx1"/>
                </a:solidFill>
              </a:rPr>
              <a:t> 4 сентября 2014 г. N 1726-р;</a:t>
            </a:r>
          </a:p>
          <a:p>
            <a:pPr algn="just"/>
            <a:r>
              <a:rPr lang="ru-RU" altLang="ru-RU" sz="1900" dirty="0" smtClean="0">
                <a:solidFill>
                  <a:schemeClr val="tx1"/>
                </a:solidFill>
              </a:rPr>
              <a:t>6</a:t>
            </a:r>
            <a:r>
              <a:rPr altLang="ru-RU" sz="1900" dirty="0" smtClean="0">
                <a:solidFill>
                  <a:schemeClr val="tx1"/>
                </a:solidFill>
              </a:rPr>
              <a:t>. </a:t>
            </a:r>
            <a:r>
              <a:rPr altLang="ru-RU" sz="1900" dirty="0">
                <a:solidFill>
                  <a:schemeClr val="tx1"/>
                </a:solidFill>
              </a:rPr>
              <a:t>Порядок организации и осуществления образовательной деятельности по дополнительным общеобразовательным программам. </a:t>
            </a:r>
            <a:r>
              <a:rPr lang="ru-RU" sz="1900" dirty="0">
                <a:solidFill>
                  <a:schemeClr val="tx1"/>
                </a:solidFill>
              </a:rPr>
              <a:t>Утверждён Приказом Министерства просвещения Российской Федерации от 9 ноября 2018 г. № 196</a:t>
            </a:r>
            <a:r>
              <a:rPr altLang="ru-RU" sz="1900" dirty="0">
                <a:solidFill>
                  <a:schemeClr val="tx1"/>
                </a:solidFill>
              </a:rPr>
              <a:t>;</a:t>
            </a:r>
            <a:endParaRPr lang="ru-RU" altLang="ru-RU" sz="1900" dirty="0">
              <a:solidFill>
                <a:schemeClr val="tx1"/>
              </a:solidFill>
            </a:endParaRPr>
          </a:p>
          <a:p>
            <a:pPr algn="just"/>
            <a:r>
              <a:rPr lang="ru-RU" altLang="ru-RU" sz="1900" dirty="0" smtClean="0">
                <a:solidFill>
                  <a:schemeClr val="tx1"/>
                </a:solidFill>
              </a:rPr>
              <a:t>7. </a:t>
            </a:r>
            <a:r>
              <a:rPr lang="ru-RU" altLang="ru-RU" sz="1900" dirty="0">
                <a:solidFill>
                  <a:schemeClr val="tx1"/>
                </a:solidFill>
              </a:rPr>
              <a:t>О мерах по развитию дополнительного образования детей в   2014-2015 учебном году: Приказ Департамента образования города Москвы от 17 декабря 2014 г. № 922;</a:t>
            </a:r>
          </a:p>
          <a:p>
            <a:pPr algn="just"/>
            <a:endParaRPr altLang="ru-RU" sz="2000" dirty="0">
              <a:solidFill>
                <a:srgbClr val="002060"/>
              </a:solidFill>
            </a:endParaRPr>
          </a:p>
          <a:p>
            <a:pPr algn="just"/>
            <a:endParaRPr alt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6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571189" y="173256"/>
            <a:ext cx="10972800" cy="779646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Пояснительная записка</a:t>
            </a:r>
          </a:p>
        </p:txBody>
      </p:sp>
      <p:sp>
        <p:nvSpPr>
          <p:cNvPr id="35843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624418" y="1357162"/>
            <a:ext cx="5386916" cy="702644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Структурные элементы программы (нормативно обязательные позиции)</a:t>
            </a:r>
            <a:endParaRPr lang="ru-RU" altLang="ru-RU" sz="2000" dirty="0"/>
          </a:p>
        </p:txBody>
      </p:sp>
      <p:sp>
        <p:nvSpPr>
          <p:cNvPr id="35844" name="Объект 3"/>
          <p:cNvSpPr>
            <a:spLocks noGrp="1" noChangeArrowheads="1"/>
          </p:cNvSpPr>
          <p:nvPr>
            <p:ph sz="half" idx="2"/>
          </p:nvPr>
        </p:nvSpPr>
        <p:spPr>
          <a:xfrm>
            <a:off x="1102784" y="2319689"/>
            <a:ext cx="4323655" cy="3557236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/>
              <a:t>Категория обучающихся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dirty="0" smtClean="0"/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dirty="0"/>
          </a:p>
          <a:p>
            <a:pPr marL="0" indent="0"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ru-RU" altLang="ru-RU" sz="2000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/>
              <a:t>Срок реализации  программы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b="1" i="1" dirty="0"/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ru-RU" altLang="ru-RU" sz="2000" dirty="0"/>
              <a:t>Формы и режим занятий: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800" dirty="0"/>
              <a:t>форма обучения: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800" dirty="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marL="0" indent="0">
              <a:buFontTx/>
              <a:buNone/>
            </a:pPr>
            <a:r>
              <a:rPr lang="ru-RU" altLang="ru-RU" sz="1800" dirty="0"/>
              <a:t>режим занятий:</a:t>
            </a:r>
          </a:p>
        </p:txBody>
      </p:sp>
      <p:sp>
        <p:nvSpPr>
          <p:cNvPr id="35845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318662"/>
            <a:ext cx="5389033" cy="779646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Содержательные элементы программы</a:t>
            </a:r>
            <a:endParaRPr lang="ru-RU" altLang="ru-RU" sz="2000" dirty="0"/>
          </a:p>
          <a:p>
            <a:pPr algn="ctr">
              <a:spcBef>
                <a:spcPct val="0"/>
              </a:spcBef>
            </a:pPr>
            <a:r>
              <a:rPr lang="ru-RU" altLang="ru-RU" sz="2000" i="1" dirty="0"/>
              <a:t>(рекомендуемые позиции)</a:t>
            </a:r>
            <a:endParaRPr lang="ru-RU" altLang="ru-RU" sz="2000" dirty="0"/>
          </a:p>
        </p:txBody>
      </p:sp>
      <p:sp>
        <p:nvSpPr>
          <p:cNvPr id="35846" name="Объект 5"/>
          <p:cNvSpPr>
            <a:spLocks noGrp="1" noChangeArrowheads="1"/>
          </p:cNvSpPr>
          <p:nvPr>
            <p:ph sz="quarter" idx="4"/>
          </p:nvPr>
        </p:nvSpPr>
        <p:spPr>
          <a:xfrm>
            <a:off x="5669280" y="2319688"/>
            <a:ext cx="6160168" cy="421602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sz="2100" b="0" dirty="0"/>
              <a:t>возраст обучающихся (с учётом уровня реализации программы), характеристика обучающихся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</a:pPr>
            <a:endParaRPr lang="ru-RU" altLang="ru-RU" sz="2100" b="0" dirty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sz="2100" b="0" dirty="0"/>
              <a:t>с учётом уровня реализации программы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100" b="0" dirty="0" smtClean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100" b="0" dirty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sz="2100" b="0" dirty="0" smtClean="0"/>
              <a:t>очная,  очно-дистанционная, дистанционная</a:t>
            </a:r>
            <a:endParaRPr lang="ru-RU" altLang="ru-RU" sz="2100" b="0" dirty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sz="2100" b="0" dirty="0"/>
              <a:t>групповая  или индивидуальная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</a:pPr>
            <a:endParaRPr lang="ru-RU" altLang="ru-RU" sz="2100" b="0" dirty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</a:pPr>
            <a:r>
              <a:rPr lang="ru-RU" altLang="ru-RU" sz="2100" b="0" dirty="0"/>
              <a:t> занятия проводятся … раз в неделю по … часа (время занятий включает … мин. учебного времени и обязательный …-минутный перерыв)</a:t>
            </a:r>
          </a:p>
          <a:p>
            <a:pPr marL="0" indent="0" algn="just">
              <a:spcBef>
                <a:spcPct val="0"/>
              </a:spcBef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64890749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01289" y="163630"/>
            <a:ext cx="10972800" cy="770022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Пояснительная записка</a:t>
            </a:r>
          </a:p>
        </p:txBody>
      </p:sp>
      <p:sp>
        <p:nvSpPr>
          <p:cNvPr id="36867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624418" y="1376414"/>
            <a:ext cx="5386916" cy="721894"/>
          </a:xfrm>
        </p:spPr>
        <p:txBody>
          <a:bodyPr anchor="ctr"/>
          <a:lstStyle/>
          <a:p>
            <a:pPr algn="ctr"/>
            <a:r>
              <a:rPr lang="ru-RU" altLang="ru-RU" sz="2000" i="1" dirty="0"/>
              <a:t>Структурные элементы программы (нормативно обязательные позиции)</a:t>
            </a:r>
            <a:endParaRPr lang="ru-RU" altLang="ru-RU" sz="2000" dirty="0"/>
          </a:p>
        </p:txBody>
      </p:sp>
      <p:sp>
        <p:nvSpPr>
          <p:cNvPr id="34820" name="Объект 3">
            <a:extLst>
              <a:ext uri="{FF2B5EF4-FFF2-40B4-BE49-F238E27FC236}">
                <a16:creationId xmlns:a16="http://schemas.microsoft.com/office/drawing/2014/main" xmlns="" id="{BDA07F5B-14E7-4C79-B962-C33121980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2784" y="2435192"/>
            <a:ext cx="4893733" cy="425917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b="1" dirty="0"/>
              <a:t>Планируемые результаты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sz="2400" b="1" dirty="0"/>
              <a:t>реализации программы: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sz="2400" dirty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  <a:defRPr/>
            </a:pPr>
            <a:r>
              <a:rPr lang="ru-RU" sz="2400" dirty="0"/>
              <a:t>предметные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  <a:defRPr/>
            </a:pPr>
            <a:endParaRPr lang="ru-RU" sz="2400" dirty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  <a:defRPr/>
            </a:pPr>
            <a:endParaRPr lang="ru-RU" sz="2400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sz="2400" dirty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  <a:defRPr/>
            </a:pPr>
            <a:r>
              <a:rPr lang="ru-RU" sz="2400" dirty="0"/>
              <a:t>личностные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sz="2400" dirty="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  <a:defRPr/>
            </a:pPr>
            <a:endParaRPr lang="ru-RU" sz="2400" dirty="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  <a:defRPr/>
            </a:pPr>
            <a:endParaRPr lang="ru-RU" sz="2400" dirty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Char char="-"/>
              <a:defRPr/>
            </a:pPr>
            <a:r>
              <a:rPr lang="ru-RU" sz="2400" dirty="0"/>
              <a:t>метапредметные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b="1" i="1" dirty="0"/>
          </a:p>
        </p:txBody>
      </p:sp>
      <p:sp>
        <p:nvSpPr>
          <p:cNvPr id="36869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376413"/>
            <a:ext cx="5389033" cy="712269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Содержательные элементы программы</a:t>
            </a:r>
            <a:endParaRPr lang="ru-RU" altLang="ru-RU" sz="2000" dirty="0"/>
          </a:p>
          <a:p>
            <a:pPr algn="ctr">
              <a:spcBef>
                <a:spcPct val="0"/>
              </a:spcBef>
            </a:pPr>
            <a:r>
              <a:rPr lang="ru-RU" altLang="ru-RU" sz="2000" i="1" dirty="0"/>
              <a:t>(рекомендуемые позиции)</a:t>
            </a:r>
            <a:endParaRPr lang="ru-RU" altLang="ru-RU" sz="2000" dirty="0"/>
          </a:p>
        </p:txBody>
      </p:sp>
      <p:sp>
        <p:nvSpPr>
          <p:cNvPr id="36870" name="Объект 5"/>
          <p:cNvSpPr>
            <a:spLocks noGrp="1" noChangeArrowheads="1"/>
          </p:cNvSpPr>
          <p:nvPr>
            <p:ph sz="quarter" idx="4"/>
          </p:nvPr>
        </p:nvSpPr>
        <p:spPr>
          <a:xfrm>
            <a:off x="6193368" y="2088682"/>
            <a:ext cx="5389033" cy="460568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FontTx/>
              <a:buNone/>
            </a:pPr>
            <a:endParaRPr lang="ru-RU" altLang="ru-RU" sz="1800" b="0" dirty="0"/>
          </a:p>
          <a:p>
            <a:pPr marL="0" indent="0">
              <a:lnSpc>
                <a:spcPct val="150000"/>
              </a:lnSpc>
              <a:buFontTx/>
              <a:buNone/>
            </a:pPr>
            <a:endParaRPr lang="ru-RU" altLang="ru-RU" sz="1800" b="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altLang="ru-RU" sz="1800" b="0" dirty="0"/>
              <a:t>программные требования к знаниям (результаты теоретической подготовки)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altLang="ru-RU" sz="1800" b="0" dirty="0"/>
              <a:t>программные требования к умениям и навыкам (результаты практической подготовки)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ru-RU" altLang="ru-RU" sz="1800" b="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altLang="ru-RU" sz="1800" b="0" dirty="0"/>
              <a:t>программные требования к уровню воспитанности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altLang="ru-RU" sz="1800" b="0" dirty="0"/>
              <a:t>программные требования к уровню развития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ru-RU" altLang="ru-RU" sz="1800" b="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altLang="ru-RU" sz="1800" b="0" dirty="0"/>
              <a:t> универсальные учебные действия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altLang="ru-RU" sz="1800" b="0" dirty="0"/>
              <a:t> личностная позиция учащегося в образовательном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val="384130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24417" y="182881"/>
            <a:ext cx="10972800" cy="798194"/>
          </a:xfrm>
        </p:spPr>
        <p:txBody>
          <a:bodyPr/>
          <a:lstStyle/>
          <a:p>
            <a:pPr algn="r"/>
            <a:r>
              <a:rPr lang="ru-RU" altLang="ru-RU" sz="4000" dirty="0">
                <a:solidFill>
                  <a:srgbClr val="C00000"/>
                </a:solidFill>
              </a:rPr>
              <a:t>2 раздел. Содержание программы</a:t>
            </a:r>
            <a:endParaRPr lang="ru-RU" altLang="ru-RU" sz="4000" dirty="0"/>
          </a:p>
        </p:txBody>
      </p:sp>
      <p:sp>
        <p:nvSpPr>
          <p:cNvPr id="37891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624418" y="2276475"/>
            <a:ext cx="5386916" cy="935038"/>
          </a:xfrm>
        </p:spPr>
        <p:txBody>
          <a:bodyPr anchor="ctr"/>
          <a:lstStyle/>
          <a:p>
            <a:pPr algn="ctr"/>
            <a:r>
              <a:rPr lang="ru-RU" altLang="ru-RU" sz="2000" i="1"/>
              <a:t> </a:t>
            </a:r>
            <a:endParaRPr lang="ru-RU" altLang="ru-RU" sz="2000"/>
          </a:p>
        </p:txBody>
      </p:sp>
      <p:sp>
        <p:nvSpPr>
          <p:cNvPr id="37892" name="Объект 3">
            <a:extLst>
              <a:ext uri="{FF2B5EF4-FFF2-40B4-BE49-F238E27FC236}">
                <a16:creationId xmlns:a16="http://schemas.microsoft.com/office/drawing/2014/main" xmlns="" id="{EECF032E-77F5-4FAF-B045-DB65D5BD9F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ru-RU" b="1" i="1" dirty="0"/>
          </a:p>
          <a:p>
            <a:pPr>
              <a:defRPr/>
            </a:pPr>
            <a:endParaRPr lang="ru-RU" dirty="0"/>
          </a:p>
        </p:txBody>
      </p:sp>
      <p:sp>
        <p:nvSpPr>
          <p:cNvPr id="37893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773239"/>
            <a:ext cx="5389033" cy="935037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 </a:t>
            </a:r>
            <a:endParaRPr lang="ru-RU" altLang="ru-RU" sz="2000" dirty="0"/>
          </a:p>
        </p:txBody>
      </p:sp>
      <p:sp>
        <p:nvSpPr>
          <p:cNvPr id="36870" name="Объект 5">
            <a:extLst>
              <a:ext uri="{FF2B5EF4-FFF2-40B4-BE49-F238E27FC236}">
                <a16:creationId xmlns:a16="http://schemas.microsoft.com/office/drawing/2014/main" xmlns="" id="{9553C8A6-A356-4E01-8C5F-AB6F891C7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499616" y="3213101"/>
            <a:ext cx="10082785" cy="2663825"/>
          </a:xfrm>
        </p:spPr>
        <p:txBody>
          <a:bodyPr/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2800" b="1" dirty="0"/>
              <a:t>Учебный (тематический) план</a:t>
            </a:r>
          </a:p>
          <a:p>
            <a:pPr marL="0" indent="0" algn="just">
              <a:buFontTx/>
              <a:buNone/>
              <a:defRPr/>
            </a:pPr>
            <a:endParaRPr lang="ru-RU" sz="2800" b="1" dirty="0"/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800" b="1" dirty="0"/>
              <a:t>Содержание учебного (тематического) плана</a:t>
            </a:r>
          </a:p>
        </p:txBody>
      </p:sp>
    </p:spTree>
    <p:extLst>
      <p:ext uri="{BB962C8B-B14F-4D97-AF65-F5344CB8AC3E}">
        <p14:creationId xmlns:p14="http://schemas.microsoft.com/office/powerpoint/2010/main" val="130835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527051" y="182880"/>
            <a:ext cx="10972800" cy="798195"/>
          </a:xfrm>
        </p:spPr>
        <p:txBody>
          <a:bodyPr>
            <a:normAutofit/>
          </a:bodyPr>
          <a:lstStyle/>
          <a:p>
            <a:pPr algn="r"/>
            <a:r>
              <a:rPr lang="ru-RU" altLang="ru-RU" sz="4000" dirty="0">
                <a:solidFill>
                  <a:srgbClr val="C00000"/>
                </a:solidFill>
              </a:rPr>
              <a:t>2.1. Учебный (тематический) план</a:t>
            </a:r>
          </a:p>
        </p:txBody>
      </p:sp>
      <p:sp>
        <p:nvSpPr>
          <p:cNvPr id="38915" name="Текст 2"/>
          <p:cNvSpPr>
            <a:spLocks noGrp="1" noChangeArrowheads="1"/>
          </p:cNvSpPr>
          <p:nvPr>
            <p:ph type="body" idx="1"/>
          </p:nvPr>
        </p:nvSpPr>
        <p:spPr>
          <a:xfrm flipH="1" flipV="1">
            <a:off x="14833600" y="2492376"/>
            <a:ext cx="575733" cy="288925"/>
          </a:xfrm>
        </p:spPr>
        <p:txBody>
          <a:bodyPr anchor="ctr">
            <a:normAutofit fontScale="77500" lnSpcReduction="20000"/>
          </a:bodyPr>
          <a:lstStyle/>
          <a:p>
            <a:pPr algn="ctr"/>
            <a:endParaRPr lang="ru-RU" altLang="ru-RU" sz="2000"/>
          </a:p>
        </p:txBody>
      </p:sp>
      <p:sp>
        <p:nvSpPr>
          <p:cNvPr id="38916" name="Объект 3"/>
          <p:cNvSpPr>
            <a:spLocks noGrp="1" noChangeArrowheads="1"/>
          </p:cNvSpPr>
          <p:nvPr>
            <p:ph sz="half" idx="2"/>
          </p:nvPr>
        </p:nvSpPr>
        <p:spPr>
          <a:xfrm>
            <a:off x="1102784" y="5541264"/>
            <a:ext cx="10081683" cy="9326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1600" dirty="0"/>
              <a:t>Примечание. Расчёт часов учебно-тематического плана представлен на: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1600" dirty="0"/>
              <a:t> … учебных недель (если срок реализации программы указан по годам обучения);</a:t>
            </a:r>
          </a:p>
          <a:p>
            <a:pPr marL="0" indent="0" algn="just">
              <a:spcBef>
                <a:spcPct val="0"/>
              </a:spcBef>
            </a:pPr>
            <a:r>
              <a:rPr lang="ru-RU" altLang="ru-RU" sz="1600" dirty="0"/>
              <a:t> одну учебную группу / на одного учащегося.</a:t>
            </a:r>
            <a:endParaRPr lang="ru-RU" altLang="ru-RU" sz="1600" b="1" i="1" dirty="0"/>
          </a:p>
        </p:txBody>
      </p:sp>
      <p:sp>
        <p:nvSpPr>
          <p:cNvPr id="38917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14160501" y="2349501"/>
            <a:ext cx="673100" cy="430213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endParaRPr lang="ru-RU" altLang="ru-RU" sz="200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9CA4C4D1-6409-4B2C-B20F-897ADF4BA90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89374090"/>
              </p:ext>
            </p:extLst>
          </p:nvPr>
        </p:nvGraphicFramePr>
        <p:xfrm>
          <a:off x="1102784" y="1316736"/>
          <a:ext cx="10081682" cy="4120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0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65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8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88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406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156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Названия разделов и тем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аттестации / контроля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Вводное занятие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раздела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темы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темы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5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раздела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5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темы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5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темы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5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5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Итоговое занятие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5677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97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704851" y="341375"/>
            <a:ext cx="10972800" cy="863600"/>
          </a:xfrm>
        </p:spPr>
        <p:txBody>
          <a:bodyPr>
            <a:normAutofit fontScale="90000"/>
          </a:bodyPr>
          <a:lstStyle/>
          <a:p>
            <a:pPr algn="r">
              <a:lnSpc>
                <a:spcPct val="80000"/>
              </a:lnSpc>
            </a:pPr>
            <a:r>
              <a:rPr lang="ru-RU" altLang="ru-RU" sz="4000" dirty="0">
                <a:solidFill>
                  <a:srgbClr val="C00000"/>
                </a:solidFill>
              </a:rPr>
              <a:t>2.2. Содержание учебного (тематического) плана</a:t>
            </a:r>
          </a:p>
        </p:txBody>
      </p:sp>
      <p:sp>
        <p:nvSpPr>
          <p:cNvPr id="39939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624418" y="1773238"/>
            <a:ext cx="5386916" cy="863600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/>
              <a:t> </a:t>
            </a:r>
            <a:endParaRPr lang="ru-RU" altLang="ru-RU" sz="2000"/>
          </a:p>
        </p:txBody>
      </p:sp>
      <p:sp>
        <p:nvSpPr>
          <p:cNvPr id="39940" name="Объект 3"/>
          <p:cNvSpPr>
            <a:spLocks noGrp="1" noChangeArrowheads="1"/>
          </p:cNvSpPr>
          <p:nvPr>
            <p:ph sz="half" idx="2"/>
          </p:nvPr>
        </p:nvSpPr>
        <p:spPr>
          <a:xfrm flipH="1">
            <a:off x="12467167" y="3213101"/>
            <a:ext cx="61384" cy="2663825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ru-RU" altLang="ru-RU"/>
              <a:t>  </a:t>
            </a:r>
            <a:endParaRPr lang="ru-RU" altLang="ru-RU" b="1" i="1"/>
          </a:p>
        </p:txBody>
      </p:sp>
      <p:sp>
        <p:nvSpPr>
          <p:cNvPr id="39941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773239"/>
            <a:ext cx="5389033" cy="935037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/>
              <a:t> </a:t>
            </a:r>
            <a:endParaRPr lang="ru-RU" altLang="ru-RU" sz="2000"/>
          </a:p>
        </p:txBody>
      </p:sp>
      <p:sp>
        <p:nvSpPr>
          <p:cNvPr id="7" name="Объект 5">
            <a:extLst>
              <a:ext uri="{FF2B5EF4-FFF2-40B4-BE49-F238E27FC236}">
                <a16:creationId xmlns:a16="http://schemas.microsoft.com/office/drawing/2014/main" xmlns="" id="{FB9623BD-694D-47F9-AA9C-61B0ED15F1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1392" y="1536192"/>
            <a:ext cx="10351009" cy="4596384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ru-RU" sz="2400" dirty="0"/>
              <a:t>1 раздел. Вводное занятие</a:t>
            </a:r>
          </a:p>
          <a:p>
            <a:pPr>
              <a:defRPr/>
            </a:pPr>
            <a:r>
              <a:rPr lang="ru-RU" sz="2400" dirty="0"/>
              <a:t>Теория:</a:t>
            </a:r>
          </a:p>
          <a:p>
            <a:pPr>
              <a:defRPr/>
            </a:pPr>
            <a:r>
              <a:rPr lang="ru-RU" sz="2400" dirty="0"/>
              <a:t>Практика: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2 раздел. Название раздела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	Тема 2.1. Название темы</a:t>
            </a:r>
          </a:p>
          <a:p>
            <a:pPr>
              <a:defRPr/>
            </a:pPr>
            <a:r>
              <a:rPr lang="ru-RU" sz="2400" dirty="0"/>
              <a:t>Теория:</a:t>
            </a:r>
          </a:p>
          <a:p>
            <a:pPr>
              <a:defRPr/>
            </a:pPr>
            <a:r>
              <a:rPr lang="ru-RU" sz="2400" dirty="0"/>
              <a:t>Практика: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	Тема 2.2. Название темы</a:t>
            </a:r>
          </a:p>
          <a:p>
            <a:pPr>
              <a:defRPr/>
            </a:pPr>
            <a:r>
              <a:rPr lang="ru-RU" sz="2400" dirty="0"/>
              <a:t>Теория:</a:t>
            </a:r>
          </a:p>
          <a:p>
            <a:pPr>
              <a:defRPr/>
            </a:pPr>
            <a:r>
              <a:rPr lang="ru-RU" sz="2400" dirty="0"/>
              <a:t>Практика: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84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6"/>
          <p:cNvSpPr>
            <a:spLocks noGrp="1" noChangeArrowheads="1"/>
          </p:cNvSpPr>
          <p:nvPr>
            <p:ph type="title"/>
          </p:nvPr>
        </p:nvSpPr>
        <p:spPr>
          <a:xfrm>
            <a:off x="624417" y="207265"/>
            <a:ext cx="10972800" cy="987552"/>
          </a:xfrm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altLang="ru-RU" sz="3600" dirty="0">
                <a:solidFill>
                  <a:srgbClr val="C00000"/>
                </a:solidFill>
              </a:rPr>
              <a:t>3 раздел. Формы аттестации и </a:t>
            </a:r>
            <a:br>
              <a:rPr lang="ru-RU" altLang="ru-RU" sz="3600" dirty="0">
                <a:solidFill>
                  <a:srgbClr val="C00000"/>
                </a:solidFill>
              </a:rPr>
            </a:br>
            <a:r>
              <a:rPr lang="ru-RU" altLang="ru-RU" sz="3600" dirty="0">
                <a:solidFill>
                  <a:srgbClr val="C00000"/>
                </a:solidFill>
              </a:rPr>
              <a:t>оценочные материалы</a:t>
            </a:r>
          </a:p>
        </p:txBody>
      </p:sp>
      <p:sp>
        <p:nvSpPr>
          <p:cNvPr id="40963" name="Текст 9"/>
          <p:cNvSpPr>
            <a:spLocks noGrp="1" noChangeArrowheads="1"/>
          </p:cNvSpPr>
          <p:nvPr>
            <p:ph type="body" idx="1"/>
          </p:nvPr>
        </p:nvSpPr>
        <p:spPr>
          <a:xfrm>
            <a:off x="624418" y="1989138"/>
            <a:ext cx="11040533" cy="431800"/>
          </a:xfrm>
        </p:spPr>
        <p:txBody>
          <a:bodyPr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>
                <a:solidFill>
                  <a:srgbClr val="002060"/>
                </a:solidFill>
              </a:rPr>
              <a:t>Контроль предметных результатов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xmlns="" id="{22F32D00-60DB-4B53-8EF3-DB406515C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2784" y="2565401"/>
            <a:ext cx="4893733" cy="37012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2400" dirty="0"/>
              <a:t>входной контроль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2400" dirty="0"/>
              <a:t>текущий контроль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  <a:defRPr/>
            </a:pPr>
            <a:r>
              <a:rPr lang="ru-RU" sz="2400" dirty="0"/>
              <a:t>промежуточный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/>
              <a:t>контроль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2400" dirty="0"/>
              <a:t>итоговый контроль</a:t>
            </a:r>
          </a:p>
        </p:txBody>
      </p:sp>
      <p:sp>
        <p:nvSpPr>
          <p:cNvPr id="40965" name="Текст 11"/>
          <p:cNvSpPr>
            <a:spLocks noGrp="1" noChangeArrowheads="1"/>
          </p:cNvSpPr>
          <p:nvPr>
            <p:ph type="body" sz="quarter" idx="3"/>
          </p:nvPr>
        </p:nvSpPr>
        <p:spPr>
          <a:xfrm>
            <a:off x="13872633" y="3284539"/>
            <a:ext cx="95251" cy="73025"/>
          </a:xfrm>
        </p:spPr>
        <p:txBody>
          <a:bodyPr>
            <a:normAutofit fontScale="25000" lnSpcReduction="20000"/>
          </a:bodyPr>
          <a:lstStyle/>
          <a:p>
            <a:endParaRPr lang="ru-RU" altLang="ru-RU"/>
          </a:p>
        </p:txBody>
      </p:sp>
      <p:sp>
        <p:nvSpPr>
          <p:cNvPr id="40966" name="Объект 12"/>
          <p:cNvSpPr>
            <a:spLocks noGrp="1" noChangeArrowheads="1"/>
          </p:cNvSpPr>
          <p:nvPr>
            <p:ph sz="quarter" idx="4"/>
          </p:nvPr>
        </p:nvSpPr>
        <p:spPr>
          <a:xfrm>
            <a:off x="6193368" y="2636839"/>
            <a:ext cx="5389033" cy="3240087"/>
          </a:xfrm>
        </p:spPr>
        <p:txBody>
          <a:bodyPr/>
          <a:lstStyle/>
          <a:p>
            <a:r>
              <a:rPr lang="ru-RU" altLang="ru-RU" sz="2000" b="0" dirty="0"/>
              <a:t>срок проведения, форма</a:t>
            </a:r>
          </a:p>
          <a:p>
            <a:pPr>
              <a:spcBef>
                <a:spcPts val="0"/>
              </a:spcBef>
            </a:pPr>
            <a:endParaRPr lang="ru-RU" altLang="ru-RU" sz="2000" b="0" dirty="0"/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ru-RU" altLang="ru-RU" sz="2000" b="0" dirty="0"/>
              <a:t>формы контроля знаний, умений и навыков учащихся в процессе обучения</a:t>
            </a:r>
          </a:p>
          <a:p>
            <a:pPr algn="just">
              <a:spcBef>
                <a:spcPts val="1200"/>
              </a:spcBef>
            </a:pPr>
            <a:r>
              <a:rPr lang="ru-RU" altLang="ru-RU" sz="2000" b="0" dirty="0"/>
              <a:t>формы контрольный занятий в течение учебного года</a:t>
            </a:r>
          </a:p>
          <a:p>
            <a:pPr algn="just">
              <a:spcBef>
                <a:spcPts val="1800"/>
              </a:spcBef>
            </a:pPr>
            <a:r>
              <a:rPr lang="ru-RU" altLang="ru-RU" sz="2000" b="0" dirty="0"/>
              <a:t>формы контрольных занятий в конце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423981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24417" y="256033"/>
            <a:ext cx="10972800" cy="743712"/>
          </a:xfrm>
        </p:spPr>
        <p:txBody>
          <a:bodyPr/>
          <a:lstStyle/>
          <a:p>
            <a:pPr algn="r"/>
            <a:r>
              <a:rPr lang="ru-RU" altLang="ru-RU" sz="3200" dirty="0">
                <a:solidFill>
                  <a:srgbClr val="002060"/>
                </a:solidFill>
              </a:rPr>
              <a:t>Система оценивания предметных результатов</a:t>
            </a:r>
          </a:p>
        </p:txBody>
      </p:sp>
      <p:sp>
        <p:nvSpPr>
          <p:cNvPr id="41987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1585383" y="1379095"/>
            <a:ext cx="9982202" cy="4137468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altLang="ru-RU" sz="2800" b="0" dirty="0"/>
              <a:t>Способы фиксации учебных результатов программы (формы отметки – баллы, уровни, символы, цвет и др.)</a:t>
            </a:r>
          </a:p>
          <a:p>
            <a:pPr algn="just">
              <a:spcBef>
                <a:spcPts val="600"/>
              </a:spcBef>
            </a:pPr>
            <a:endParaRPr lang="ru-RU" altLang="ru-RU" sz="2800" b="0" dirty="0"/>
          </a:p>
          <a:p>
            <a:pPr algn="just">
              <a:spcBef>
                <a:spcPts val="600"/>
              </a:spcBef>
            </a:pPr>
            <a:endParaRPr lang="ru-RU" altLang="ru-RU" sz="2800" b="0" dirty="0"/>
          </a:p>
          <a:p>
            <a:pPr algn="just">
              <a:spcBef>
                <a:spcPts val="600"/>
              </a:spcBef>
            </a:pPr>
            <a:r>
              <a:rPr lang="ru-RU" altLang="ru-RU" sz="2800" b="0" dirty="0"/>
              <a:t>Критерии оценки учебных результатов программы (показатели, позволяющие отразить уровень предметной подготовки учащегося)</a:t>
            </a:r>
          </a:p>
        </p:txBody>
      </p:sp>
      <p:sp>
        <p:nvSpPr>
          <p:cNvPr id="41988" name="Объект 3"/>
          <p:cNvSpPr>
            <a:spLocks noGrp="1" noChangeArrowheads="1"/>
          </p:cNvSpPr>
          <p:nvPr>
            <p:ph sz="half" idx="2"/>
          </p:nvPr>
        </p:nvSpPr>
        <p:spPr>
          <a:xfrm>
            <a:off x="13777385" y="5300663"/>
            <a:ext cx="61383" cy="576262"/>
          </a:xfrm>
        </p:spPr>
        <p:txBody>
          <a:bodyPr/>
          <a:lstStyle/>
          <a:p>
            <a:pPr algn="just"/>
            <a:endParaRPr lang="ru-RU" altLang="ru-RU"/>
          </a:p>
        </p:txBody>
      </p:sp>
      <p:sp>
        <p:nvSpPr>
          <p:cNvPr id="41989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13838767" y="2636838"/>
            <a:ext cx="129117" cy="423862"/>
          </a:xfrm>
        </p:spPr>
        <p:txBody>
          <a:bodyPr>
            <a:normAutofit lnSpcReduction="10000"/>
          </a:bodyPr>
          <a:lstStyle/>
          <a:p>
            <a:endParaRPr lang="ru-RU" alt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C5EF310-3593-4815-9851-3AF3DB5A3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3777385" y="4410075"/>
            <a:ext cx="61383" cy="460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FontTx/>
              <a:buNone/>
              <a:defRPr/>
            </a:pPr>
            <a:endParaRPr lang="ru-R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79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6"/>
          <p:cNvSpPr>
            <a:spLocks noGrp="1" noChangeArrowheads="1"/>
          </p:cNvSpPr>
          <p:nvPr>
            <p:ph type="title"/>
          </p:nvPr>
        </p:nvSpPr>
        <p:spPr>
          <a:xfrm>
            <a:off x="2072362" y="71119"/>
            <a:ext cx="10018037" cy="1148081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altLang="ru-RU" sz="4000" dirty="0">
                <a:solidFill>
                  <a:srgbClr val="C00000"/>
                </a:solidFill>
              </a:rPr>
              <a:t>4 раздел. Организационно-педагогические условия реализации программы</a:t>
            </a:r>
          </a:p>
        </p:txBody>
      </p:sp>
      <p:sp>
        <p:nvSpPr>
          <p:cNvPr id="44035" name="Объект 7"/>
          <p:cNvSpPr>
            <a:spLocks noGrp="1" noChangeArrowheads="1"/>
          </p:cNvSpPr>
          <p:nvPr>
            <p:ph idx="1"/>
          </p:nvPr>
        </p:nvSpPr>
        <p:spPr>
          <a:xfrm>
            <a:off x="929390" y="2133600"/>
            <a:ext cx="10575222" cy="3777622"/>
          </a:xfrm>
        </p:spPr>
        <p:txBody>
          <a:bodyPr>
            <a:normAutofit/>
          </a:bodyPr>
          <a:lstStyle/>
          <a:p>
            <a:pPr algn="just"/>
            <a:r>
              <a:rPr lang="ru-RU" altLang="ru-RU" sz="3200" b="1" dirty="0"/>
              <a:t>Материально-техническое обеспечение </a:t>
            </a:r>
            <a:r>
              <a:rPr lang="ru-RU" altLang="ru-RU" sz="3200" b="1" dirty="0" smtClean="0"/>
              <a:t>программы</a:t>
            </a:r>
            <a:endParaRPr lang="ru-RU" altLang="ru-RU" sz="3200" b="1" dirty="0"/>
          </a:p>
          <a:p>
            <a:pPr algn="just"/>
            <a:r>
              <a:rPr lang="ru-RU" altLang="ru-RU" sz="3200" b="1" dirty="0"/>
              <a:t>Учебно-методическое обеспечение </a:t>
            </a:r>
            <a:r>
              <a:rPr lang="ru-RU" altLang="ru-RU" sz="3200" b="1" dirty="0" smtClean="0"/>
              <a:t>программы</a:t>
            </a:r>
          </a:p>
          <a:p>
            <a:pPr algn="just"/>
            <a:r>
              <a:rPr lang="ru-RU" altLang="ru-RU" sz="3200" b="1" dirty="0"/>
              <a:t>И</a:t>
            </a:r>
            <a:r>
              <a:rPr lang="ru-RU" altLang="ru-RU" sz="3200" b="1" dirty="0" smtClean="0"/>
              <a:t>нформационное </a:t>
            </a:r>
            <a:r>
              <a:rPr lang="ru-RU" altLang="ru-RU" sz="3200" b="1" dirty="0"/>
              <a:t>обеспечение </a:t>
            </a:r>
            <a:r>
              <a:rPr lang="ru-RU" altLang="ru-RU" sz="3200" b="1" dirty="0" smtClean="0"/>
              <a:t>программы</a:t>
            </a:r>
            <a:endParaRPr lang="ru-RU" alt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3280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24417" y="182881"/>
            <a:ext cx="10972800" cy="106070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3600" dirty="0">
                <a:solidFill>
                  <a:srgbClr val="C00000"/>
                </a:solidFill>
              </a:rPr>
              <a:t>4.1. Материально-техническое </a:t>
            </a:r>
            <a:br>
              <a:rPr lang="ru-RU" altLang="ru-RU" sz="3600" dirty="0">
                <a:solidFill>
                  <a:srgbClr val="C00000"/>
                </a:solidFill>
              </a:rPr>
            </a:br>
            <a:r>
              <a:rPr lang="ru-RU" altLang="ru-RU" sz="3600" dirty="0">
                <a:solidFill>
                  <a:srgbClr val="C00000"/>
                </a:solidFill>
              </a:rPr>
              <a:t>обеспечение программы</a:t>
            </a:r>
          </a:p>
        </p:txBody>
      </p:sp>
      <p:sp>
        <p:nvSpPr>
          <p:cNvPr id="45059" name="Объект 2"/>
          <p:cNvSpPr>
            <a:spLocks noGrp="1" noChangeArrowheads="1"/>
          </p:cNvSpPr>
          <p:nvPr>
            <p:ph idx="1"/>
          </p:nvPr>
        </p:nvSpPr>
        <p:spPr>
          <a:xfrm>
            <a:off x="1341119" y="1609345"/>
            <a:ext cx="10256097" cy="4300920"/>
          </a:xfrm>
        </p:spPr>
        <p:txBody>
          <a:bodyPr/>
          <a:lstStyle/>
          <a:p>
            <a:pPr algn="just"/>
            <a:r>
              <a:rPr lang="ru-RU" altLang="ru-RU" sz="2800" b="0" dirty="0"/>
              <a:t>Требования к помещению(ям) для учебных занятий: в соответствии с Санитарно-эпидемиологическими правилами и нормативами СанПиН 2.4.4.3172-14 для организации учебного процесса …</a:t>
            </a:r>
          </a:p>
          <a:p>
            <a:pPr algn="just"/>
            <a:r>
              <a:rPr lang="ru-RU" altLang="ru-RU" sz="2800" b="0" dirty="0"/>
              <a:t>Требования к мебели</a:t>
            </a:r>
          </a:p>
          <a:p>
            <a:pPr algn="just"/>
            <a:r>
              <a:rPr lang="ru-RU" altLang="ru-RU" sz="2800" b="0" dirty="0"/>
              <a:t>Требования к оборудованию учебного процесса</a:t>
            </a:r>
          </a:p>
          <a:p>
            <a:pPr algn="just"/>
            <a:r>
              <a:rPr lang="ru-RU" altLang="ru-RU" sz="2800" b="0" dirty="0"/>
              <a:t>Требования к оснащению учебного процесса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7373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652337" y="209550"/>
            <a:ext cx="10154652" cy="1330492"/>
          </a:xfrm>
        </p:spPr>
        <p:txBody>
          <a:bodyPr anchor="ctr">
            <a:normAutofit fontScale="90000"/>
          </a:bodyPr>
          <a:lstStyle/>
          <a:p>
            <a:pPr algn="r"/>
            <a:r>
              <a:rPr lang="ru-RU" altLang="ru-RU" sz="3200" dirty="0">
                <a:solidFill>
                  <a:srgbClr val="C00000"/>
                </a:solidFill>
              </a:rPr>
              <a:t/>
            </a:r>
            <a:br>
              <a:rPr lang="ru-RU" altLang="ru-RU" sz="3200" dirty="0">
                <a:solidFill>
                  <a:srgbClr val="C00000"/>
                </a:solidFill>
              </a:rPr>
            </a:br>
            <a:r>
              <a:rPr lang="ru-RU" altLang="ru-RU" sz="3200" dirty="0">
                <a:solidFill>
                  <a:srgbClr val="C00000"/>
                </a:solidFill>
              </a:rPr>
              <a:t>4.2. </a:t>
            </a:r>
            <a:r>
              <a:rPr lang="ru-RU" altLang="ru-RU" sz="3200" dirty="0" smtClean="0">
                <a:solidFill>
                  <a:srgbClr val="C00000"/>
                </a:solidFill>
              </a:rPr>
              <a:t>Учебно-методическое обеспечение программы</a:t>
            </a:r>
            <a:r>
              <a:rPr lang="ru-RU" altLang="ru-RU" sz="3200" dirty="0">
                <a:solidFill>
                  <a:srgbClr val="C00000"/>
                </a:solidFill>
              </a:rPr>
              <a:t/>
            </a:r>
            <a:br>
              <a:rPr lang="ru-RU" altLang="ru-RU" sz="3200" dirty="0">
                <a:solidFill>
                  <a:srgbClr val="C0000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Перечень </a:t>
            </a:r>
            <a:r>
              <a:rPr lang="ru-RU" altLang="ru-RU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методических материалов</a:t>
            </a:r>
            <a:r>
              <a:rPr lang="ru-RU" altLang="ru-RU" sz="3600" dirty="0">
                <a:solidFill>
                  <a:srgbClr val="C00000"/>
                </a:solidFill>
              </a:rPr>
              <a:t/>
            </a:r>
            <a:br>
              <a:rPr lang="ru-RU" altLang="ru-RU" sz="3600" dirty="0">
                <a:solidFill>
                  <a:srgbClr val="C00000"/>
                </a:solidFill>
              </a:rPr>
            </a:br>
            <a:endParaRPr lang="ru-RU" altLang="ru-RU" sz="3600" dirty="0">
              <a:solidFill>
                <a:srgbClr val="C00000"/>
              </a:solidFill>
            </a:endParaRPr>
          </a:p>
        </p:txBody>
      </p:sp>
      <p:sp>
        <p:nvSpPr>
          <p:cNvPr id="47107" name="Текст 2"/>
          <p:cNvSpPr>
            <a:spLocks noGrp="1" noChangeArrowheads="1"/>
          </p:cNvSpPr>
          <p:nvPr>
            <p:ph type="body" idx="1"/>
          </p:nvPr>
        </p:nvSpPr>
        <p:spPr>
          <a:xfrm flipH="1" flipV="1">
            <a:off x="12467167" y="2997201"/>
            <a:ext cx="61384" cy="144463"/>
          </a:xfrm>
        </p:spPr>
        <p:txBody>
          <a:bodyPr anchor="ctr">
            <a:normAutofit fontScale="250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altLang="ru-RU" sz="2000" i="1"/>
              <a:t> </a:t>
            </a:r>
            <a:endParaRPr lang="ru-RU" altLang="ru-RU" sz="2000"/>
          </a:p>
        </p:txBody>
      </p:sp>
      <p:sp>
        <p:nvSpPr>
          <p:cNvPr id="47108" name="Объект 3"/>
          <p:cNvSpPr>
            <a:spLocks noGrp="1" noChangeArrowheads="1"/>
          </p:cNvSpPr>
          <p:nvPr>
            <p:ph sz="half" idx="2"/>
          </p:nvPr>
        </p:nvSpPr>
        <p:spPr>
          <a:xfrm flipV="1">
            <a:off x="13777385" y="5876925"/>
            <a:ext cx="95249" cy="1728788"/>
          </a:xfrm>
        </p:spPr>
        <p:txBody>
          <a:bodyPr/>
          <a:lstStyle/>
          <a:p>
            <a:pPr marL="0" indent="0">
              <a:buFontTx/>
              <a:buNone/>
            </a:pPr>
            <a:endParaRPr lang="ru-RU" altLang="ru-RU" b="1" i="1"/>
          </a:p>
        </p:txBody>
      </p:sp>
      <p:sp>
        <p:nvSpPr>
          <p:cNvPr id="47109" name="Текст 4"/>
          <p:cNvSpPr>
            <a:spLocks noGrp="1" noChangeArrowheads="1"/>
          </p:cNvSpPr>
          <p:nvPr>
            <p:ph type="body" sz="quarter" idx="3"/>
          </p:nvPr>
        </p:nvSpPr>
        <p:spPr>
          <a:xfrm flipV="1">
            <a:off x="12721167" y="2708276"/>
            <a:ext cx="95251" cy="288925"/>
          </a:xfrm>
        </p:spPr>
        <p:txBody>
          <a:bodyPr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ru-RU" altLang="ru-RU" sz="2000" i="1"/>
              <a:t> </a:t>
            </a:r>
            <a:endParaRPr lang="ru-RU" altLang="ru-RU" sz="200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DFF51D8-2A25-4207-A873-005C7AFCD782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2655494"/>
              </p:ext>
            </p:extLst>
          </p:nvPr>
        </p:nvGraphicFramePr>
        <p:xfrm>
          <a:off x="1378119" y="1609344"/>
          <a:ext cx="10286832" cy="5039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0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64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5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Название учебного раздела (учебной темы)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Название и форма методического материала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3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Arial" pitchFamily="34" charset="0"/>
                        <a:buNone/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lvl="0" indent="0" algn="just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естественные или натуральные (ископаемые, гербарии, образцы горных пород, живые объекты, чучела, машины и их части, археологические находки и т.п.);</a:t>
                      </a:r>
                    </a:p>
                    <a:p>
                      <a:pPr marL="0" lvl="0" indent="0" algn="just">
                        <a:lnSpc>
                          <a:spcPct val="80000"/>
                        </a:lnSpc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объемные (действующие модели машин, механизмов, аппаратов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сооружений и т.п.; макеты и муляжи растений и их плодов, технических установок и сооружений, организмов и отдельных органов и т.д.);</a:t>
                      </a:r>
                    </a:p>
                    <a:p>
                      <a:pPr marL="0" lvl="0" indent="0" algn="just">
                        <a:lnSpc>
                          <a:spcPct val="80000"/>
                        </a:lnSpc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схематические или символические (таблицы, схемы, рисунки, плакаты, диаграммы, географические карты и т.п.);</a:t>
                      </a:r>
                    </a:p>
                    <a:p>
                      <a:pPr marL="0" lvl="0" indent="0" algn="just">
                        <a:lnSpc>
                          <a:spcPct val="80000"/>
                        </a:lnSpc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картинные и картинно-динамические (компьютерные презентации, картины, иллюстрации, диафильмы, слайды, диапозитивы, транспаранты и др.);</a:t>
                      </a:r>
                    </a:p>
                    <a:p>
                      <a:pPr marL="0" lvl="0" indent="0" algn="just">
                        <a:lnSpc>
                          <a:spcPct val="80000"/>
                        </a:lnSpc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звуковые (аудиозаписи, радиопередачи);</a:t>
                      </a:r>
                    </a:p>
                    <a:p>
                      <a:pPr marL="0" lvl="0" indent="0" algn="just">
                        <a:lnSpc>
                          <a:spcPct val="80000"/>
                        </a:lnSpc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смешанные (телепередачи, видеозаписи, учебные кинофильмы и т.д.);</a:t>
                      </a:r>
                    </a:p>
                    <a:p>
                      <a:pPr marL="0" lvl="0" indent="0" algn="just">
                        <a:lnSpc>
                          <a:spcPct val="80000"/>
                        </a:lnSpc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дидактические пособия (карточки, рабочие тетради, раздаточный материал и др.);</a:t>
                      </a:r>
                    </a:p>
                    <a:p>
                      <a:pPr marL="0" indent="0" algn="just">
                        <a:lnSpc>
                          <a:spcPct val="80000"/>
                        </a:lnSpc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учебники и учебные пособия (тематические подборки по истории предмета, развитию общего кругозора ребёнка и т.д.).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"/>
                      </a:endParaRPr>
                    </a:p>
                  </a:txBody>
                  <a:tcPr marL="91445" marR="91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84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12284" y="644893"/>
            <a:ext cx="10363200" cy="587141"/>
          </a:xfrm>
        </p:spPr>
        <p:txBody>
          <a:bodyPr>
            <a:normAutofit fontScale="90000"/>
          </a:bodyPr>
          <a:lstStyle/>
          <a:p>
            <a:pPr algn="r"/>
            <a:r>
              <a:rPr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</a:p>
        </p:txBody>
      </p:sp>
      <p:sp>
        <p:nvSpPr>
          <p:cNvPr id="18435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1595535" y="1232034"/>
            <a:ext cx="10113085" cy="5821909"/>
          </a:xfrm>
        </p:spPr>
        <p:txBody>
          <a:bodyPr anchor="ctr">
            <a:normAutofit fontScale="32500" lnSpcReduction="20000"/>
          </a:bodyPr>
          <a:lstStyle/>
          <a:p>
            <a:endParaRPr altLang="ru-RU" sz="2000" dirty="0">
              <a:solidFill>
                <a:srgbClr val="C00000"/>
              </a:solidFill>
            </a:endParaRPr>
          </a:p>
          <a:p>
            <a:pPr algn="just"/>
            <a:r>
              <a:rPr lang="ru-RU" altLang="ru-RU" sz="5500" dirty="0" smtClean="0">
                <a:solidFill>
                  <a:schemeClr val="tx1"/>
                </a:solidFill>
              </a:rPr>
              <a:t>8. </a:t>
            </a:r>
            <a:r>
              <a:rPr lang="ru-RU" altLang="ru-RU" sz="5500" dirty="0">
                <a:solidFill>
                  <a:schemeClr val="tx1"/>
                </a:solidFill>
              </a:rPr>
              <a:t>О внесении изменений в приказ Департамента образования города Москвы от 17 декабря 2014 г. № 922: Приказ Департамента образования города Москвы от 7.08.2015 г. № 1308;</a:t>
            </a:r>
          </a:p>
          <a:p>
            <a:pPr algn="just"/>
            <a:r>
              <a:rPr lang="ru-RU" altLang="ru-RU" sz="5500" dirty="0" smtClean="0">
                <a:solidFill>
                  <a:schemeClr val="tx1"/>
                </a:solidFill>
              </a:rPr>
              <a:t>9. </a:t>
            </a:r>
            <a:r>
              <a:rPr lang="ru-RU" altLang="ru-RU" sz="5500" dirty="0">
                <a:solidFill>
                  <a:schemeClr val="tx1"/>
                </a:solidFill>
              </a:rPr>
              <a:t>О внесении изменений в приказ Департамента образования города Москвы от 17 декабря 2014 г. № 922: Приказ Департамента образования города Москвы от 08.09.2015 г. № 2074;</a:t>
            </a:r>
          </a:p>
          <a:p>
            <a:pPr algn="just"/>
            <a:r>
              <a:rPr lang="ru-RU" altLang="ru-RU" sz="5500" dirty="0" smtClean="0">
                <a:solidFill>
                  <a:schemeClr val="tx1"/>
                </a:solidFill>
              </a:rPr>
              <a:t>10. </a:t>
            </a:r>
            <a:r>
              <a:rPr lang="ru-RU" altLang="ru-RU" sz="5500" dirty="0">
                <a:solidFill>
                  <a:schemeClr val="tx1"/>
                </a:solidFill>
              </a:rPr>
              <a:t>О внесении изменений в приказ Департамента образования города Москвы от 17 декабря 2014  г. № 922: Приказ Департамента образования города Москвы от 30 августа 2016 года № 1035;</a:t>
            </a:r>
          </a:p>
          <a:p>
            <a:pPr algn="just"/>
            <a:r>
              <a:rPr lang="ru-RU" altLang="ru-RU" sz="5500" dirty="0" smtClean="0">
                <a:solidFill>
                  <a:schemeClr val="tx1"/>
                </a:solidFill>
              </a:rPr>
              <a:t>11</a:t>
            </a:r>
            <a:r>
              <a:rPr altLang="ru-RU" sz="5500" dirty="0" smtClean="0">
                <a:solidFill>
                  <a:schemeClr val="tx1"/>
                </a:solidFill>
              </a:rPr>
              <a:t>. </a:t>
            </a:r>
            <a:r>
              <a:rPr altLang="ru-RU" sz="5500" dirty="0">
                <a:solidFill>
                  <a:schemeClr val="tx1"/>
                </a:solidFill>
              </a:rPr>
              <a:t>Методические рекомендации по разработке и оформлению дополнительных общеразвивающих программ и рабочих программ курсов внеурочной деятельности (Департамент образования города Москвы, 2016 год);</a:t>
            </a:r>
          </a:p>
          <a:p>
            <a:pPr algn="just"/>
            <a:r>
              <a:rPr lang="ru-RU" altLang="ru-RU" sz="5500" dirty="0" smtClean="0">
                <a:solidFill>
                  <a:schemeClr val="tx1"/>
                </a:solidFill>
              </a:rPr>
              <a:t>12</a:t>
            </a:r>
            <a:r>
              <a:rPr altLang="ru-RU" sz="5500" dirty="0" smtClean="0">
                <a:solidFill>
                  <a:schemeClr val="tx1"/>
                </a:solidFill>
              </a:rPr>
              <a:t>. </a:t>
            </a:r>
            <a:r>
              <a:rPr altLang="ru-RU" sz="5500" dirty="0">
                <a:solidFill>
                  <a:schemeClr val="tx1"/>
                </a:solidFill>
              </a:rPr>
              <a:t>Методические рекомендации по проектированию дополнительных общеразвивающих программ (включая </a:t>
            </a:r>
            <a:r>
              <a:rPr altLang="ru-RU" sz="5500" dirty="0" err="1">
                <a:solidFill>
                  <a:schemeClr val="tx1"/>
                </a:solidFill>
              </a:rPr>
              <a:t>разноуровневые</a:t>
            </a:r>
            <a:r>
              <a:rPr altLang="ru-RU" sz="5500" dirty="0">
                <a:solidFill>
                  <a:schemeClr val="tx1"/>
                </a:solidFill>
              </a:rPr>
              <a:t> программы): приложение к письму Министерства образования и науки Российской Федерации от 18.11.15 № 09-3242;</a:t>
            </a:r>
          </a:p>
          <a:p>
            <a:pPr algn="just"/>
            <a:r>
              <a:rPr altLang="ru-RU" sz="5500" dirty="0" smtClean="0">
                <a:solidFill>
                  <a:schemeClr val="tx1"/>
                </a:solidFill>
              </a:rPr>
              <a:t>1</a:t>
            </a:r>
            <a:r>
              <a:rPr lang="ru-RU" altLang="ru-RU" sz="5500" dirty="0" smtClean="0">
                <a:solidFill>
                  <a:schemeClr val="tx1"/>
                </a:solidFill>
              </a:rPr>
              <a:t>3</a:t>
            </a:r>
            <a:r>
              <a:rPr altLang="ru-RU" sz="5500" dirty="0" smtClean="0">
                <a:solidFill>
                  <a:schemeClr val="tx1"/>
                </a:solidFill>
              </a:rPr>
              <a:t>. </a:t>
            </a:r>
            <a:r>
              <a:rPr altLang="ru-RU" sz="5500" dirty="0">
                <a:solidFill>
                  <a:schemeClr val="tx1"/>
                </a:solidFill>
              </a:rPr>
              <a:t>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детей: Санитарно-эпидемиологические правила и нормативы СанПиН 2.4.4.3172-14. Утверждены постановление Главного государственного санитарного врача РФ от 04.07.2014 № 41.</a:t>
            </a:r>
          </a:p>
          <a:p>
            <a:r>
              <a:rPr altLang="ru-RU" sz="38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054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6"/>
          <p:cNvSpPr>
            <a:spLocks noGrp="1" noChangeArrowheads="1"/>
          </p:cNvSpPr>
          <p:nvPr>
            <p:ph type="title"/>
          </p:nvPr>
        </p:nvSpPr>
        <p:spPr>
          <a:xfrm>
            <a:off x="1716505" y="433138"/>
            <a:ext cx="9654229" cy="2413252"/>
          </a:xfrm>
        </p:spPr>
        <p:txBody>
          <a:bodyPr/>
          <a:lstStyle/>
          <a:p>
            <a:r>
              <a:rPr lang="ru-RU" altLang="ru-RU" sz="2800" dirty="0" smtClean="0">
                <a:solidFill>
                  <a:srgbClr val="C00000"/>
                </a:solidFill>
              </a:rPr>
              <a:t>4.3. </a:t>
            </a:r>
            <a:r>
              <a:rPr lang="ru-RU" altLang="ru-RU" sz="2800" dirty="0">
                <a:solidFill>
                  <a:srgbClr val="C00000"/>
                </a:solidFill>
              </a:rPr>
              <a:t>И</a:t>
            </a:r>
            <a:r>
              <a:rPr lang="ru-RU" altLang="ru-RU" sz="2800" dirty="0" smtClean="0">
                <a:solidFill>
                  <a:srgbClr val="C00000"/>
                </a:solidFill>
              </a:rPr>
              <a:t>нформационное </a:t>
            </a:r>
            <a:r>
              <a:rPr lang="ru-RU" altLang="ru-RU" sz="2800" dirty="0">
                <a:solidFill>
                  <a:srgbClr val="C00000"/>
                </a:solidFill>
              </a:rPr>
              <a:t>обеспечение </a:t>
            </a:r>
            <a:r>
              <a:rPr lang="ru-RU" altLang="ru-RU" sz="2800" dirty="0" smtClean="0">
                <a:solidFill>
                  <a:srgbClr val="C00000"/>
                </a:solidFill>
              </a:rPr>
              <a:t>программы</a:t>
            </a:r>
            <a:r>
              <a:rPr lang="ru-RU" altLang="ru-RU" sz="24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altLang="ru-RU" sz="2400" b="1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Нормативно-правовые</a:t>
            </a:r>
            <a:r>
              <a:rPr altLang="ru-RU" sz="24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altLang="ru-RU" sz="24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акты и документы</a:t>
            </a:r>
            <a:r>
              <a:rPr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alt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…</a:t>
            </a:r>
            <a:br>
              <a:rPr alt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alt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…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8F82134A-11D7-4ADF-AB19-6917B2195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6505" y="2983043"/>
            <a:ext cx="9654228" cy="31929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Список литературы</a:t>
            </a:r>
          </a:p>
          <a:p>
            <a:pPr marL="457200" indent="-457200">
              <a:buAutoNum type="arabicPeriod"/>
              <a:defRPr/>
            </a:pPr>
            <a:r>
              <a:rPr lang="ru-RU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  <a:defRPr/>
            </a:pP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Интернет-сайты</a:t>
            </a:r>
          </a:p>
          <a:p>
            <a:pPr marL="457200" indent="-457200">
              <a:buAutoNum type="arabicPeriod"/>
              <a:defRPr/>
            </a:pPr>
            <a:r>
              <a:rPr lang="is-IS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  <a:defRPr/>
            </a:pPr>
            <a:r>
              <a:rPr lang="is-IS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6"/>
          <p:cNvSpPr>
            <a:spLocks noGrp="1" noChangeArrowheads="1"/>
          </p:cNvSpPr>
          <p:nvPr>
            <p:ph type="title"/>
          </p:nvPr>
        </p:nvSpPr>
        <p:spPr>
          <a:xfrm>
            <a:off x="624417" y="304801"/>
            <a:ext cx="10972800" cy="90220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>
                <a:solidFill>
                  <a:srgbClr val="0070C0"/>
                </a:solidFill>
              </a:rPr>
              <a:t>Приложения</a:t>
            </a:r>
            <a:br>
              <a:rPr lang="ru-RU" altLang="ru-RU" dirty="0">
                <a:solidFill>
                  <a:srgbClr val="0070C0"/>
                </a:solidFill>
              </a:rPr>
            </a:br>
            <a:r>
              <a:rPr lang="ru-RU" altLang="ru-RU" sz="28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Календарный учебный график</a:t>
            </a:r>
          </a:p>
        </p:txBody>
      </p:sp>
      <p:sp>
        <p:nvSpPr>
          <p:cNvPr id="50179" name="Объект 7"/>
          <p:cNvSpPr>
            <a:spLocks noGrp="1" noChangeArrowheads="1"/>
          </p:cNvSpPr>
          <p:nvPr>
            <p:ph idx="1"/>
          </p:nvPr>
        </p:nvSpPr>
        <p:spPr>
          <a:xfrm>
            <a:off x="1438655" y="2420939"/>
            <a:ext cx="10158561" cy="3489325"/>
          </a:xfrm>
        </p:spPr>
        <p:txBody>
          <a:bodyPr/>
          <a:lstStyle/>
          <a:p>
            <a:r>
              <a:rPr lang="ru-RU" altLang="ru-RU" sz="2800" dirty="0"/>
              <a:t>Даты начала и окончания учебных периодов/этапов:</a:t>
            </a:r>
          </a:p>
          <a:p>
            <a:r>
              <a:rPr lang="ru-RU" altLang="ru-RU" sz="2800" dirty="0"/>
              <a:t>Количество учебных недель или дней:</a:t>
            </a:r>
          </a:p>
          <a:p>
            <a:r>
              <a:rPr lang="ru-RU" altLang="ru-RU" sz="2800" dirty="0"/>
              <a:t>Продолжительность/сроки каникул:</a:t>
            </a:r>
          </a:p>
          <a:p>
            <a:r>
              <a:rPr lang="ru-RU" altLang="ru-RU" sz="2800" dirty="0"/>
              <a:t>Сроки контрольных процедур:</a:t>
            </a:r>
          </a:p>
          <a:p>
            <a:r>
              <a:rPr lang="ru-RU" altLang="ru-RU" sz="2800" dirty="0"/>
              <a:t>Сроки проведения выездных форм учебной работы:</a:t>
            </a:r>
          </a:p>
        </p:txBody>
      </p:sp>
    </p:spTree>
    <p:extLst>
      <p:ext uri="{BB962C8B-B14F-4D97-AF65-F5344CB8AC3E}">
        <p14:creationId xmlns:p14="http://schemas.microsoft.com/office/powerpoint/2010/main" val="377985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6"/>
          <p:cNvSpPr>
            <a:spLocks noGrp="1" noChangeArrowheads="1"/>
          </p:cNvSpPr>
          <p:nvPr>
            <p:ph type="title"/>
          </p:nvPr>
        </p:nvSpPr>
        <p:spPr>
          <a:xfrm>
            <a:off x="624417" y="353569"/>
            <a:ext cx="10972800" cy="67056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Календарно-тематический план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169BCBBD-BA64-4764-8425-8EB7549B7A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633211"/>
              </p:ext>
            </p:extLst>
          </p:nvPr>
        </p:nvGraphicFramePr>
        <p:xfrm>
          <a:off x="1450848" y="1389888"/>
          <a:ext cx="9733618" cy="4962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2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16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14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04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27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10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10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310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8170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занятия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контроля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 занятия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 занятия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70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неделя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70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неделя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70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неделя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1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1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170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неделя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1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91432" marR="91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2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276600" y="2058988"/>
            <a:ext cx="8915400" cy="1468437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6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12284" y="462013"/>
            <a:ext cx="10363200" cy="818147"/>
          </a:xfrm>
        </p:spPr>
        <p:txBody>
          <a:bodyPr>
            <a:normAutofit fontScale="90000"/>
          </a:bodyPr>
          <a:lstStyle/>
          <a:p>
            <a:pPr algn="r">
              <a:lnSpc>
                <a:spcPct val="80000"/>
              </a:lnSpc>
            </a:pPr>
            <a:r>
              <a:rPr alt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(основные разделы) дополнительной </a:t>
            </a:r>
            <a:r>
              <a:rPr altLang="ru-RU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</a:t>
            </a:r>
            <a:r>
              <a:rPr alt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общеразвивающей </a:t>
            </a:r>
            <a:r>
              <a:rPr altLang="ru-RU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alt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1684421" y="1809549"/>
            <a:ext cx="9978190" cy="4283277"/>
          </a:xfrm>
        </p:spPr>
        <p:txBody>
          <a:bodyPr anchor="t">
            <a:normAutofit/>
          </a:bodyPr>
          <a:lstStyle/>
          <a:p>
            <a:pPr algn="just"/>
            <a:r>
              <a:rPr altLang="ru-RU" sz="2400" dirty="0">
                <a:solidFill>
                  <a:srgbClr val="002060"/>
                </a:solidFill>
              </a:rPr>
              <a:t>1. Титульный лист</a:t>
            </a:r>
          </a:p>
          <a:p>
            <a:pPr algn="just"/>
            <a:r>
              <a:rPr altLang="ru-RU" sz="2400" dirty="0">
                <a:solidFill>
                  <a:srgbClr val="002060"/>
                </a:solidFill>
              </a:rPr>
              <a:t>2. Пояснительная записка</a:t>
            </a:r>
          </a:p>
          <a:p>
            <a:pPr algn="just"/>
            <a:r>
              <a:rPr altLang="ru-RU" sz="2400" dirty="0">
                <a:solidFill>
                  <a:srgbClr val="002060"/>
                </a:solidFill>
              </a:rPr>
              <a:t>3. Содержание программы</a:t>
            </a:r>
          </a:p>
          <a:p>
            <a:pPr algn="just"/>
            <a:r>
              <a:rPr altLang="ru-RU" sz="2400" dirty="0">
                <a:solidFill>
                  <a:srgbClr val="002060"/>
                </a:solidFill>
              </a:rPr>
              <a:t>4. Формы аттестации и оценочные материалы</a:t>
            </a:r>
          </a:p>
          <a:p>
            <a:pPr algn="just"/>
            <a:r>
              <a:rPr altLang="ru-RU" sz="2400" dirty="0">
                <a:solidFill>
                  <a:srgbClr val="002060"/>
                </a:solidFill>
              </a:rPr>
              <a:t>5. Организационно-педагогические условия реализации программы</a:t>
            </a:r>
          </a:p>
          <a:p>
            <a:pPr algn="just"/>
            <a:r>
              <a:rPr altLang="ru-RU" sz="2400" dirty="0">
                <a:solidFill>
                  <a:srgbClr val="002060"/>
                </a:solidFill>
              </a:rPr>
              <a:t>6. Приложения (календарный учебный график; календарно-тематические планы по учебным группам)</a:t>
            </a:r>
          </a:p>
          <a:p>
            <a:pPr algn="just"/>
            <a:endParaRPr alt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1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24417" y="413886"/>
            <a:ext cx="10972800" cy="51976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Титульный лист</a:t>
            </a:r>
          </a:p>
        </p:txBody>
      </p:sp>
      <p:sp>
        <p:nvSpPr>
          <p:cNvPr id="20483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624418" y="1353312"/>
            <a:ext cx="5386916" cy="755904"/>
          </a:xfrm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ru-RU" altLang="ru-RU" sz="2000" i="1" dirty="0"/>
              <a:t>Структурные элементы программы (нормативно обязательные позиции)</a:t>
            </a:r>
            <a:endParaRPr lang="ru-RU" altLang="ru-RU" sz="2000" dirty="0"/>
          </a:p>
        </p:txBody>
      </p:sp>
      <p:sp>
        <p:nvSpPr>
          <p:cNvPr id="20484" name="Объект 3"/>
          <p:cNvSpPr>
            <a:spLocks noGrp="1" noChangeArrowheads="1"/>
          </p:cNvSpPr>
          <p:nvPr>
            <p:ph sz="half" idx="2"/>
          </p:nvPr>
        </p:nvSpPr>
        <p:spPr>
          <a:xfrm>
            <a:off x="1078028" y="2278505"/>
            <a:ext cx="4918489" cy="3598420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</a:pPr>
            <a:r>
              <a:rPr lang="ru-RU" altLang="ru-RU" sz="2400" dirty="0"/>
              <a:t>наименование образовательной организации</a:t>
            </a:r>
          </a:p>
          <a:p>
            <a:pPr marL="0" indent="0" algn="just">
              <a:spcBef>
                <a:spcPct val="0"/>
              </a:spcBef>
            </a:pPr>
            <a:endParaRPr lang="ru-RU" altLang="ru-RU" sz="2400" dirty="0"/>
          </a:p>
          <a:p>
            <a:pPr marL="0" indent="0" algn="just">
              <a:spcBef>
                <a:spcPct val="0"/>
              </a:spcBef>
            </a:pPr>
            <a:r>
              <a:rPr lang="ru-RU" altLang="ru-RU" sz="2400" dirty="0"/>
              <a:t>где, когда и кем утверждена дополнительная общеобразовательная программа</a:t>
            </a:r>
          </a:p>
        </p:txBody>
      </p:sp>
      <p:sp>
        <p:nvSpPr>
          <p:cNvPr id="20485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353313"/>
            <a:ext cx="5389033" cy="646175"/>
          </a:xfrm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ru-RU" altLang="ru-RU" sz="2000" i="1" dirty="0"/>
              <a:t>Содержательные элементы программы</a:t>
            </a:r>
            <a:endParaRPr lang="ru-RU" altLang="ru-RU" sz="2000" dirty="0"/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ru-RU" altLang="ru-RU" sz="2000" i="1" dirty="0"/>
              <a:t>(рекомендуемые позиции)</a:t>
            </a:r>
            <a:endParaRPr lang="ru-RU" altLang="ru-RU" sz="2000" dirty="0"/>
          </a:p>
        </p:txBody>
      </p:sp>
      <p:sp>
        <p:nvSpPr>
          <p:cNvPr id="20486" name="Объект 5"/>
          <p:cNvSpPr>
            <a:spLocks noGrp="1" noChangeArrowheads="1"/>
          </p:cNvSpPr>
          <p:nvPr>
            <p:ph sz="quarter" idx="4"/>
          </p:nvPr>
        </p:nvSpPr>
        <p:spPr>
          <a:xfrm>
            <a:off x="6193368" y="2938463"/>
            <a:ext cx="5389033" cy="2938462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ru-RU" altLang="ru-RU" dirty="0" smtClean="0"/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endParaRPr lang="ru-RU" altLang="ru-RU" dirty="0"/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ru-RU" altLang="ru-RU" dirty="0"/>
          </a:p>
          <a:p>
            <a:pPr marL="0" indent="0" algn="just">
              <a:lnSpc>
                <a:spcPct val="80000"/>
              </a:lnSpc>
              <a:spcBef>
                <a:spcPts val="1200"/>
              </a:spcBef>
            </a:pPr>
            <a:r>
              <a:rPr lang="ru-RU" altLang="ru-RU" sz="2000" dirty="0"/>
              <a:t>дата и № протокола педсовета образовательной организации;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</a:pPr>
            <a:endParaRPr lang="ru-RU" altLang="ru-RU" sz="2000" dirty="0"/>
          </a:p>
          <a:p>
            <a:pPr marL="0" indent="0" algn="just">
              <a:lnSpc>
                <a:spcPct val="80000"/>
              </a:lnSpc>
              <a:spcBef>
                <a:spcPct val="0"/>
              </a:spcBef>
            </a:pPr>
            <a:r>
              <a:rPr lang="ru-RU" altLang="ru-RU" sz="2000" dirty="0"/>
              <a:t>утверждение программы директором образовательной организации (подпись директора, круглая печать образовательной организации)</a:t>
            </a:r>
          </a:p>
        </p:txBody>
      </p:sp>
      <p:sp>
        <p:nvSpPr>
          <p:cNvPr id="20487" name="Прямоугольник 7"/>
          <p:cNvSpPr>
            <a:spLocks noChangeArrowheads="1"/>
          </p:cNvSpPr>
          <p:nvPr/>
        </p:nvSpPr>
        <p:spPr bwMode="auto">
          <a:xfrm>
            <a:off x="1295400" y="2708276"/>
            <a:ext cx="998431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D5F3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D5F3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D5F3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D5F3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D5F3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F3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F3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F3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F30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32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527051" y="182880"/>
            <a:ext cx="10972800" cy="741145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Титульный лист</a:t>
            </a:r>
          </a:p>
        </p:txBody>
      </p:sp>
      <p:sp>
        <p:nvSpPr>
          <p:cNvPr id="21507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624418" y="1376414"/>
            <a:ext cx="5386916" cy="644892"/>
          </a:xfrm>
        </p:spPr>
        <p:txBody>
          <a:bodyPr anchor="ctr"/>
          <a:lstStyle/>
          <a:p>
            <a:pPr algn="ctr"/>
            <a:r>
              <a:rPr lang="ru-RU" altLang="ru-RU" sz="2000" i="1" dirty="0"/>
              <a:t>Структурные элементы программы (нормативно обязательные позиции)</a:t>
            </a:r>
            <a:endParaRPr lang="ru-RU" altLang="ru-RU" sz="2000" dirty="0"/>
          </a:p>
        </p:txBody>
      </p:sp>
      <p:sp>
        <p:nvSpPr>
          <p:cNvPr id="21508" name="Объект 3"/>
          <p:cNvSpPr>
            <a:spLocks noGrp="1" noChangeArrowheads="1"/>
          </p:cNvSpPr>
          <p:nvPr>
            <p:ph sz="half" idx="2"/>
          </p:nvPr>
        </p:nvSpPr>
        <p:spPr>
          <a:xfrm>
            <a:off x="1102784" y="2387065"/>
            <a:ext cx="4609173" cy="348986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ru-RU" altLang="ru-RU" dirty="0"/>
              <a:t>название дополнительной общеобразовательной программы</a:t>
            </a:r>
          </a:p>
        </p:txBody>
      </p:sp>
      <p:sp>
        <p:nvSpPr>
          <p:cNvPr id="21509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289785"/>
            <a:ext cx="5389033" cy="770021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Содержательные элементы программы</a:t>
            </a:r>
            <a:endParaRPr lang="ru-RU" altLang="ru-RU" sz="2000" dirty="0"/>
          </a:p>
          <a:p>
            <a:pPr algn="ctr">
              <a:spcBef>
                <a:spcPct val="0"/>
              </a:spcBef>
            </a:pPr>
            <a:r>
              <a:rPr lang="ru-RU" altLang="ru-RU" sz="2000" i="1" dirty="0"/>
              <a:t>(рекомендуемые позиции)</a:t>
            </a:r>
            <a:endParaRPr lang="ru-RU" altLang="ru-RU" sz="2000" dirty="0"/>
          </a:p>
        </p:txBody>
      </p:sp>
      <p:sp>
        <p:nvSpPr>
          <p:cNvPr id="21510" name="Объект 5"/>
          <p:cNvSpPr>
            <a:spLocks noGrp="1" noChangeArrowheads="1"/>
          </p:cNvSpPr>
          <p:nvPr>
            <p:ph sz="quarter" idx="4"/>
          </p:nvPr>
        </p:nvSpPr>
        <p:spPr>
          <a:xfrm>
            <a:off x="5807968" y="2156060"/>
            <a:ext cx="6048672" cy="4009792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endParaRPr lang="ru-RU" altLang="ru-RU" sz="2000" dirty="0"/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dirty="0"/>
              <a:t> указание вида программы;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dirty="0"/>
              <a:t> указание тематики программы (варианты): 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FontTx/>
              <a:buChar char="-"/>
            </a:pPr>
            <a:r>
              <a:rPr lang="ru-RU" altLang="ru-RU" sz="1800" dirty="0"/>
              <a:t> название детского объединения (организационная форма, тематика деятельности);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ru-RU" altLang="ru-RU" sz="1800" dirty="0"/>
              <a:t>- название профиля (предмета) деятельности («классическая» методика подготовки или комплексное содержание);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ru-RU" altLang="ru-RU" sz="1800" dirty="0"/>
              <a:t>- педагогическая проблема, предлагаемая к решению в процессе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29400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072362" y="394637"/>
            <a:ext cx="10018037" cy="49088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</a:rPr>
              <a:t>Пояснения</a:t>
            </a:r>
          </a:p>
        </p:txBody>
      </p:sp>
      <p:sp>
        <p:nvSpPr>
          <p:cNvPr id="22531" name="Объект 2"/>
          <p:cNvSpPr>
            <a:spLocks noGrp="1" noChangeArrowheads="1"/>
          </p:cNvSpPr>
          <p:nvPr>
            <p:ph sz="half" idx="1"/>
          </p:nvPr>
        </p:nvSpPr>
        <p:spPr>
          <a:xfrm>
            <a:off x="1337912" y="1463040"/>
            <a:ext cx="5045955" cy="44472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FontTx/>
              <a:buNone/>
            </a:pPr>
            <a:r>
              <a:rPr lang="ru-RU" altLang="ru-RU" sz="1800" dirty="0"/>
              <a:t>Правильное название вида программы:</a:t>
            </a:r>
          </a:p>
          <a:p>
            <a:pPr marL="0" indent="0" algn="ctr">
              <a:spcBef>
                <a:spcPts val="1200"/>
              </a:spcBef>
              <a:buFontTx/>
              <a:buNone/>
            </a:pPr>
            <a:endParaRPr lang="ru-RU" altLang="ru-RU" dirty="0"/>
          </a:p>
          <a:p>
            <a:pPr marL="0" indent="0" algn="ctr">
              <a:spcBef>
                <a:spcPts val="1200"/>
              </a:spcBef>
              <a:buFontTx/>
              <a:buNone/>
            </a:pPr>
            <a:r>
              <a:rPr lang="ru-RU" altLang="ru-RU" sz="2600" dirty="0"/>
              <a:t>ДОПОЛНИТЕЛЬНАЯ </a:t>
            </a:r>
          </a:p>
          <a:p>
            <a:pPr marL="0" indent="0" algn="ctr">
              <a:spcBef>
                <a:spcPts val="1200"/>
              </a:spcBef>
              <a:buFontTx/>
              <a:buNone/>
            </a:pPr>
            <a:r>
              <a:rPr lang="ru-RU" altLang="ru-RU" sz="2600" dirty="0"/>
              <a:t>ОБЩЕОБРАЗОВАТЕЛЬНАЯ</a:t>
            </a:r>
          </a:p>
          <a:p>
            <a:pPr marL="0" indent="0" algn="ctr">
              <a:spcBef>
                <a:spcPts val="1200"/>
              </a:spcBef>
              <a:buFontTx/>
              <a:buNone/>
            </a:pPr>
            <a:r>
              <a:rPr lang="ru-RU" altLang="ru-RU" sz="2600" dirty="0"/>
              <a:t>ОБЩЕРАЗВИВАЮЩАЯ </a:t>
            </a:r>
          </a:p>
          <a:p>
            <a:pPr marL="0" indent="0" algn="ctr">
              <a:spcBef>
                <a:spcPts val="1200"/>
              </a:spcBef>
              <a:buFontTx/>
              <a:buNone/>
            </a:pPr>
            <a:r>
              <a:rPr lang="ru-RU" altLang="ru-RU" sz="2600" dirty="0"/>
              <a:t>ПРОГРАММА</a:t>
            </a:r>
          </a:p>
          <a:p>
            <a:pPr marL="0" indent="0" algn="ctr">
              <a:buFontTx/>
              <a:buNone/>
            </a:pPr>
            <a:r>
              <a:rPr lang="ru-RU" altLang="ru-RU" sz="1600" dirty="0"/>
              <a:t>или</a:t>
            </a:r>
          </a:p>
          <a:p>
            <a:pPr marL="0" indent="0" algn="ctr">
              <a:lnSpc>
                <a:spcPct val="220000"/>
              </a:lnSpc>
              <a:buFontTx/>
              <a:buNone/>
            </a:pPr>
            <a:r>
              <a:rPr lang="ru-RU" altLang="ru-RU" sz="2300" dirty="0"/>
              <a:t>ДОПОЛНИТЕЛЬНАЯ ОБЩЕРАЗВИВАЮЩАЯ ПРОГРАММА</a:t>
            </a:r>
          </a:p>
          <a:p>
            <a:pPr marL="0" indent="0">
              <a:buFontTx/>
              <a:buNone/>
            </a:pPr>
            <a:r>
              <a:rPr lang="ru-RU" altLang="ru-RU" sz="1800" dirty="0"/>
              <a:t>  </a:t>
            </a:r>
          </a:p>
        </p:txBody>
      </p:sp>
      <p:sp>
        <p:nvSpPr>
          <p:cNvPr id="22532" name="Объект 3"/>
          <p:cNvSpPr>
            <a:spLocks noGrp="1" noChangeArrowheads="1"/>
          </p:cNvSpPr>
          <p:nvPr>
            <p:ph sz="half" idx="2"/>
          </p:nvPr>
        </p:nvSpPr>
        <p:spPr>
          <a:xfrm>
            <a:off x="7056967" y="1501541"/>
            <a:ext cx="4540251" cy="440872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FontTx/>
              <a:buNone/>
            </a:pPr>
            <a:r>
              <a:rPr lang="ru-RU" altLang="ru-RU" sz="1600" dirty="0"/>
              <a:t>Традиционно сложившиеся формы детских объединений по интересам:</a:t>
            </a:r>
          </a:p>
          <a:p>
            <a:pPr marL="0" indent="0" algn="ctr">
              <a:buFontTx/>
              <a:buNone/>
            </a:pPr>
            <a:r>
              <a:rPr lang="ru-RU" altLang="ru-RU" sz="2200" dirty="0"/>
              <a:t>Кружок</a:t>
            </a:r>
          </a:p>
          <a:p>
            <a:pPr marL="0" indent="0" algn="ctr">
              <a:buFontTx/>
              <a:buNone/>
            </a:pPr>
            <a:r>
              <a:rPr lang="ru-RU" altLang="ru-RU" sz="2200" dirty="0"/>
              <a:t>Студия</a:t>
            </a:r>
          </a:p>
          <a:p>
            <a:pPr marL="0" indent="0" algn="ctr">
              <a:buFontTx/>
              <a:buNone/>
            </a:pPr>
            <a:r>
              <a:rPr lang="ru-RU" altLang="ru-RU" sz="2200" dirty="0"/>
              <a:t>Школа</a:t>
            </a:r>
          </a:p>
          <a:p>
            <a:pPr marL="0" indent="0" algn="ctr">
              <a:buFontTx/>
              <a:buNone/>
            </a:pPr>
            <a:r>
              <a:rPr lang="ru-RU" altLang="ru-RU" sz="2200" dirty="0"/>
              <a:t>Секция</a:t>
            </a:r>
          </a:p>
          <a:p>
            <a:pPr marL="0" indent="0" algn="ctr">
              <a:buFontTx/>
              <a:buNone/>
            </a:pPr>
            <a:r>
              <a:rPr lang="ru-RU" altLang="ru-RU" sz="2200" dirty="0"/>
              <a:t>Клуб</a:t>
            </a:r>
          </a:p>
          <a:p>
            <a:pPr marL="0" indent="0" algn="ctr">
              <a:buFontTx/>
              <a:buNone/>
            </a:pPr>
            <a:r>
              <a:rPr lang="ru-RU" altLang="ru-RU" sz="2200" dirty="0"/>
              <a:t>Ансамбль</a:t>
            </a:r>
          </a:p>
          <a:p>
            <a:pPr marL="0" indent="0" algn="ctr">
              <a:buFontTx/>
              <a:buNone/>
            </a:pPr>
            <a:r>
              <a:rPr lang="ru-RU" altLang="ru-RU" sz="2200" dirty="0"/>
              <a:t>Хор</a:t>
            </a:r>
          </a:p>
          <a:p>
            <a:pPr marL="0" indent="0" algn="ctr">
              <a:buFontTx/>
              <a:buNone/>
            </a:pPr>
            <a:r>
              <a:rPr lang="ru-RU" altLang="ru-RU" sz="2200" dirty="0"/>
              <a:t>Оркестр </a:t>
            </a:r>
          </a:p>
        </p:txBody>
      </p:sp>
    </p:spTree>
    <p:extLst>
      <p:ext uri="{BB962C8B-B14F-4D97-AF65-F5344CB8AC3E}">
        <p14:creationId xmlns:p14="http://schemas.microsoft.com/office/powerpoint/2010/main" val="21294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527051" y="385012"/>
            <a:ext cx="10972800" cy="55826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Титульный лист</a:t>
            </a:r>
          </a:p>
        </p:txBody>
      </p:sp>
      <p:sp>
        <p:nvSpPr>
          <p:cNvPr id="23555" name="Текст 2"/>
          <p:cNvSpPr>
            <a:spLocks noGrp="1" noChangeArrowheads="1"/>
          </p:cNvSpPr>
          <p:nvPr>
            <p:ph type="body" idx="1"/>
          </p:nvPr>
        </p:nvSpPr>
        <p:spPr>
          <a:xfrm>
            <a:off x="624418" y="1357162"/>
            <a:ext cx="5386916" cy="866274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Структурные элементы программы (нормативно обязательные позиции)</a:t>
            </a:r>
            <a:endParaRPr lang="ru-RU" altLang="ru-RU" sz="2000" dirty="0"/>
          </a:p>
        </p:txBody>
      </p:sp>
      <p:sp>
        <p:nvSpPr>
          <p:cNvPr id="22532" name="Объект 3">
            <a:extLst>
              <a:ext uri="{FF2B5EF4-FFF2-40B4-BE49-F238E27FC236}">
                <a16:creationId xmlns:a16="http://schemas.microsoft.com/office/drawing/2014/main" xmlns="" id="{8D5114AD-80F0-4D68-8850-BBFFDDD4E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0653" y="2156059"/>
            <a:ext cx="5180598" cy="3936767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sz="2000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400" dirty="0"/>
              <a:t>направленность программы: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defRPr/>
            </a:pPr>
            <a:endParaRPr lang="ru-RU" dirty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ru-RU" sz="2000" dirty="0"/>
              <a:t>Художественная,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ru-RU" sz="2000" dirty="0"/>
              <a:t>Физкультурно-спортивная,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ru-RU" sz="2000" dirty="0"/>
              <a:t>Социально-педагогическая,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ru-RU" sz="2000" dirty="0"/>
              <a:t>Техническая,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ru-RU" sz="2000" dirty="0"/>
              <a:t>Туристско-краеведческая,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ru-RU" sz="2000" dirty="0"/>
              <a:t>Естественнонаучная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defRPr/>
            </a:pPr>
            <a:endParaRPr lang="ru-RU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defRPr/>
            </a:pPr>
            <a:endParaRPr lang="ru-RU" dirty="0"/>
          </a:p>
        </p:txBody>
      </p:sp>
      <p:sp>
        <p:nvSpPr>
          <p:cNvPr id="23557" name="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6191252" y="1357162"/>
            <a:ext cx="5389033" cy="789272"/>
          </a:xfrm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000" i="1" dirty="0"/>
              <a:t>Содержательные элементы программы</a:t>
            </a:r>
            <a:endParaRPr lang="ru-RU" altLang="ru-RU" sz="2000" dirty="0"/>
          </a:p>
          <a:p>
            <a:pPr algn="ctr">
              <a:spcBef>
                <a:spcPct val="0"/>
              </a:spcBef>
            </a:pPr>
            <a:r>
              <a:rPr lang="ru-RU" altLang="ru-RU" sz="2000" i="1" dirty="0"/>
              <a:t>(рекомендуемые позиции)</a:t>
            </a:r>
            <a:endParaRPr lang="ru-RU" altLang="ru-RU" sz="2000" dirty="0"/>
          </a:p>
        </p:txBody>
      </p:sp>
      <p:sp>
        <p:nvSpPr>
          <p:cNvPr id="23558" name="Объект 5"/>
          <p:cNvSpPr>
            <a:spLocks noGrp="1" noChangeArrowheads="1"/>
          </p:cNvSpPr>
          <p:nvPr>
            <p:ph sz="quarter" idx="4"/>
          </p:nvPr>
        </p:nvSpPr>
        <p:spPr>
          <a:xfrm>
            <a:off x="6193368" y="3068640"/>
            <a:ext cx="5389033" cy="1147226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spcBef>
                <a:spcPct val="0"/>
              </a:spcBef>
            </a:pPr>
            <a:r>
              <a:rPr lang="ru-RU" altLang="ru-RU" sz="2000" dirty="0"/>
              <a:t> в соответствии с действующими нормативными документами (приказ </a:t>
            </a:r>
            <a:r>
              <a:rPr lang="ru-RU" altLang="ru-RU" sz="2000" dirty="0" err="1"/>
              <a:t>МП</a:t>
            </a:r>
            <a:r>
              <a:rPr lang="ru-RU" altLang="ru-RU" sz="2000" dirty="0"/>
              <a:t> РФ </a:t>
            </a:r>
            <a:r>
              <a:rPr lang="ru-RU" sz="2000" dirty="0"/>
              <a:t>от 9 ноября 2018 г. № 196</a:t>
            </a:r>
            <a:r>
              <a:rPr lang="ru-RU" altLang="ru-RU" sz="2000" dirty="0"/>
              <a:t>)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28921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24417" y="173255"/>
            <a:ext cx="10972800" cy="770021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</a:rPr>
              <a:t>Пояснения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91E245B-6025-41A0-B9B1-2515CF15D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1027" y="1645919"/>
            <a:ext cx="5008190" cy="426434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FontTx/>
              <a:buNone/>
              <a:defRPr/>
            </a:pPr>
            <a:r>
              <a:rPr lang="ru-RU" sz="1900" dirty="0"/>
              <a:t>Направленности дополнительного образования детей:</a:t>
            </a:r>
          </a:p>
          <a:p>
            <a:pPr algn="just">
              <a:defRPr/>
            </a:pPr>
            <a:r>
              <a:rPr lang="ru-RU" sz="1900" dirty="0" smtClean="0"/>
              <a:t>Художественная</a:t>
            </a:r>
          </a:p>
          <a:p>
            <a:pPr algn="just">
              <a:defRPr/>
            </a:pPr>
            <a:endParaRPr lang="ru-RU" sz="1900" dirty="0"/>
          </a:p>
          <a:p>
            <a:pPr algn="just">
              <a:defRPr/>
            </a:pPr>
            <a:endParaRPr lang="ru-RU" sz="1900" dirty="0"/>
          </a:p>
          <a:p>
            <a:pPr algn="just">
              <a:defRPr/>
            </a:pPr>
            <a:r>
              <a:rPr lang="ru-RU" sz="1900" dirty="0" smtClean="0"/>
              <a:t>Физкультурно-спортивная</a:t>
            </a:r>
          </a:p>
          <a:p>
            <a:pPr algn="just">
              <a:defRPr/>
            </a:pPr>
            <a:endParaRPr lang="ru-RU" sz="1900" dirty="0"/>
          </a:p>
          <a:p>
            <a:pPr algn="just">
              <a:defRPr/>
            </a:pPr>
            <a:endParaRPr lang="ru-RU" sz="1900" dirty="0"/>
          </a:p>
          <a:p>
            <a:pPr algn="just">
              <a:defRPr/>
            </a:pPr>
            <a:r>
              <a:rPr lang="ru-RU" sz="1900" dirty="0"/>
              <a:t>Социально-педагогическая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851AB00-84F2-41E1-9B93-83C301D6F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2417" y="1645919"/>
            <a:ext cx="5384800" cy="4963428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7200" b="0" dirty="0" smtClean="0"/>
              <a:t>программы</a:t>
            </a:r>
            <a:r>
              <a:rPr lang="ru-RU" sz="7200" b="0" dirty="0"/>
              <a:t>, ориентированные на освоение детьми всех видов искусства, программы «об искусстве»</a:t>
            </a:r>
          </a:p>
          <a:p>
            <a:pPr>
              <a:spcBef>
                <a:spcPts val="0"/>
              </a:spcBef>
              <a:defRPr/>
            </a:pPr>
            <a:endParaRPr lang="ru-RU" sz="8000" b="0" dirty="0"/>
          </a:p>
          <a:p>
            <a:pPr>
              <a:spcBef>
                <a:spcPts val="0"/>
              </a:spcBef>
              <a:defRPr/>
            </a:pPr>
            <a:endParaRPr lang="ru-RU" sz="4000" b="0" dirty="0"/>
          </a:p>
          <a:p>
            <a:pPr>
              <a:spcBef>
                <a:spcPts val="0"/>
              </a:spcBef>
              <a:defRPr/>
            </a:pPr>
            <a:endParaRPr lang="ru-RU" sz="4000" b="0" dirty="0"/>
          </a:p>
          <a:p>
            <a:pPr>
              <a:spcBef>
                <a:spcPts val="0"/>
              </a:spcBef>
              <a:defRPr/>
            </a:pPr>
            <a:endParaRPr lang="ru-RU" sz="4000" b="0" dirty="0"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7200" b="0" dirty="0"/>
              <a:t>программы, ориентированные на освоение детьми всех видов спорта, оздоровительные программы</a:t>
            </a:r>
          </a:p>
          <a:p>
            <a:pPr>
              <a:spcBef>
                <a:spcPts val="0"/>
              </a:spcBef>
              <a:defRPr/>
            </a:pPr>
            <a:endParaRPr lang="ru-RU" sz="4000" b="0" dirty="0"/>
          </a:p>
          <a:p>
            <a:pPr>
              <a:spcBef>
                <a:spcPts val="0"/>
              </a:spcBef>
              <a:defRPr/>
            </a:pPr>
            <a:endParaRPr lang="ru-RU" sz="4000" b="0" dirty="0"/>
          </a:p>
          <a:p>
            <a:pPr>
              <a:spcBef>
                <a:spcPts val="0"/>
              </a:spcBef>
              <a:defRPr/>
            </a:pPr>
            <a:endParaRPr lang="ru-RU" sz="4000" b="0" dirty="0"/>
          </a:p>
          <a:p>
            <a:pPr>
              <a:spcBef>
                <a:spcPts val="0"/>
              </a:spcBef>
              <a:defRPr/>
            </a:pPr>
            <a:endParaRPr lang="ru-RU" sz="4000" b="0" dirty="0"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7200" b="0" dirty="0"/>
              <a:t>программы, ориентированные на развитие социальных компетентностей детей, на их общее развитие</a:t>
            </a:r>
          </a:p>
          <a:p>
            <a:pPr marL="0" indent="0">
              <a:spcBef>
                <a:spcPts val="0"/>
              </a:spcBef>
              <a:defRPr/>
            </a:pPr>
            <a:endParaRPr lang="ru-RU" sz="4000" b="0" dirty="0"/>
          </a:p>
          <a:p>
            <a:pPr marL="0" indent="0">
              <a:spcBef>
                <a:spcPts val="0"/>
              </a:spcBef>
              <a:defRPr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7015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230</TotalTime>
  <Words>1967</Words>
  <Application>Microsoft Office PowerPoint</Application>
  <PresentationFormat>Широкоэкранный</PresentationFormat>
  <Paragraphs>487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Алгоритм разработки  дополнительной общеобразовательной программы</vt:lpstr>
      <vt:lpstr>Нормативные документы</vt:lpstr>
      <vt:lpstr>Нормативные документы</vt:lpstr>
      <vt:lpstr>Структура (основные разделы) дополнительной общеобразовательной общеразвивающей программы</vt:lpstr>
      <vt:lpstr>Титульный лист</vt:lpstr>
      <vt:lpstr>Титульный лист</vt:lpstr>
      <vt:lpstr>Пояснения</vt:lpstr>
      <vt:lpstr>Титульный лист</vt:lpstr>
      <vt:lpstr>Пояснения</vt:lpstr>
      <vt:lpstr>Пояснения</vt:lpstr>
      <vt:lpstr>Пояснения</vt:lpstr>
      <vt:lpstr>Титульный лист</vt:lpstr>
      <vt:lpstr>Пояснения</vt:lpstr>
      <vt:lpstr>Титульный лист</vt:lpstr>
      <vt:lpstr>Титульный лист</vt:lpstr>
      <vt:lpstr>1 раздел. Пояснительная записка</vt:lpstr>
      <vt:lpstr>Пояснения</vt:lpstr>
      <vt:lpstr>Пояснения</vt:lpstr>
      <vt:lpstr>Пояснительная записка</vt:lpstr>
      <vt:lpstr>Пояснительная записка</vt:lpstr>
      <vt:lpstr>Пояснительная записка</vt:lpstr>
      <vt:lpstr>2 раздел. Содержание программы</vt:lpstr>
      <vt:lpstr>2.1. Учебный (тематический) план</vt:lpstr>
      <vt:lpstr>2.2. Содержание учебного (тематического) плана</vt:lpstr>
      <vt:lpstr>3 раздел. Формы аттестации и  оценочные материалы</vt:lpstr>
      <vt:lpstr>Система оценивания предметных результатов</vt:lpstr>
      <vt:lpstr>4 раздел. Организационно-педагогические условия реализации программы</vt:lpstr>
      <vt:lpstr>4.1. Материально-техническое  обеспечение программы</vt:lpstr>
      <vt:lpstr> 4.2. Учебно-методическое обеспечение программы Перечень методических материалов </vt:lpstr>
      <vt:lpstr>4.3. Информационное обеспечение программы  Нормативно-правовые акты и документы 1. … 2. …</vt:lpstr>
      <vt:lpstr>Приложения Календарный учебный график</vt:lpstr>
      <vt:lpstr>Календарно-тематический план</vt:lpstr>
      <vt:lpstr>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Трассмайер</dc:creator>
  <cp:lastModifiedBy>Каргина Зоя Алексеевна</cp:lastModifiedBy>
  <cp:revision>55</cp:revision>
  <cp:lastPrinted>2019-05-13T14:05:12Z</cp:lastPrinted>
  <dcterms:created xsi:type="dcterms:W3CDTF">2018-09-11T10:06:45Z</dcterms:created>
  <dcterms:modified xsi:type="dcterms:W3CDTF">2019-08-06T08:59:52Z</dcterms:modified>
</cp:coreProperties>
</file>