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9" r:id="rId3"/>
    <p:sldId id="286" r:id="rId4"/>
    <p:sldId id="292" r:id="rId5"/>
    <p:sldId id="293" r:id="rId6"/>
    <p:sldId id="275" r:id="rId7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FF3399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 flipH="1">
            <a:off x="6643702" y="2214560"/>
            <a:ext cx="2500298" cy="2739745"/>
          </a:xfrm>
          <a:prstGeom prst="rect">
            <a:avLst/>
          </a:prstGeom>
          <a:noFill/>
        </p:spPr>
      </p:pic>
      <p:pic>
        <p:nvPicPr>
          <p:cNvPr id="12304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858016" y="0"/>
            <a:ext cx="2143107" cy="2892989"/>
          </a:xfrm>
          <a:prstGeom prst="rect">
            <a:avLst/>
          </a:prstGeom>
          <a:noFill/>
        </p:spPr>
      </p:pic>
      <p:pic>
        <p:nvPicPr>
          <p:cNvPr id="11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4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Рисунок 13" descr="6cp6xzg9i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42844" y="71420"/>
            <a:ext cx="1785950" cy="3155178"/>
          </a:xfrm>
          <a:prstGeom prst="rect">
            <a:avLst/>
          </a:prstGeom>
        </p:spPr>
      </p:pic>
      <p:pic>
        <p:nvPicPr>
          <p:cNvPr id="12302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2559165"/>
            <a:ext cx="2857520" cy="25843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2844" y="2643188"/>
            <a:ext cx="2613604" cy="23637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6cp6xzg9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 flipH="1">
            <a:off x="7224640" y="1857370"/>
            <a:ext cx="1767079" cy="312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4131" r="5571" b="11199"/>
          <a:stretch>
            <a:fillRect/>
          </a:stretch>
        </p:blipFill>
        <p:spPr bwMode="auto">
          <a:xfrm flipH="1">
            <a:off x="214282" y="142858"/>
            <a:ext cx="2021172" cy="22396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142844" y="1857370"/>
            <a:ext cx="2230431" cy="30108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>
            <a:off x="71406" y="1142990"/>
            <a:ext cx="1785950" cy="1956985"/>
          </a:xfrm>
          <a:prstGeom prst="rect">
            <a:avLst/>
          </a:prstGeom>
          <a:noFill/>
        </p:spPr>
      </p:pic>
      <p:pic>
        <p:nvPicPr>
          <p:cNvPr id="6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3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6cp6xzg9i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285852" y="142858"/>
            <a:ext cx="1571636" cy="2776557"/>
          </a:xfrm>
          <a:prstGeom prst="rect">
            <a:avLst/>
          </a:prstGeom>
        </p:spPr>
      </p:pic>
      <p:pic>
        <p:nvPicPr>
          <p:cNvPr id="8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85720" y="2643188"/>
            <a:ext cx="2606636" cy="23574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13" cstate="print"/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9EA516-D208-4690-820D-8112C61FA8C6}"/>
              </a:ext>
            </a:extLst>
          </p:cNvPr>
          <p:cNvSpPr/>
          <p:nvPr/>
        </p:nvSpPr>
        <p:spPr>
          <a:xfrm>
            <a:off x="467544" y="339502"/>
            <a:ext cx="8208912" cy="42401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</a:t>
            </a:r>
            <a:endParaRPr lang="ru-RU" dirty="0">
              <a:ln w="0"/>
              <a:solidFill>
                <a:srgbClr val="CC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«Оленёнок»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ln w="0"/>
              <a:solidFill>
                <a:srgbClr val="CC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 образования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«Чудо-платформа»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детей 5-7 лет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600" dirty="0">
              <a:solidFill>
                <a:srgbClr val="CC0066"/>
              </a:solidFill>
              <a:effectLst>
                <a:reflection blurRad="6350" stA="60000" endA="900" endPos="58000" dir="5400000" sy="-100000" algn="bl" rotWithShape="0"/>
              </a:effectLst>
              <a:latin typeface="Constantia" panose="02030602050306030303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600" dirty="0">
              <a:solidFill>
                <a:srgbClr val="CC0066"/>
              </a:solidFill>
              <a:effectLst>
                <a:reflection blurRad="6350" stA="60000" endA="900" endPos="58000" dir="5400000" sy="-100000" algn="bl" rotWithShape="0"/>
              </a:effectLst>
              <a:latin typeface="Constantia" panose="02030602050306030303" pitchFamily="18" charset="0"/>
            </a:endParaRPr>
          </a:p>
          <a:p>
            <a:pPr lvl="0" algn="r"/>
            <a:r>
              <a:rPr lang="ru-RU" sz="1600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Составитель: Быкова Эльвира Варисовна </a:t>
            </a:r>
          </a:p>
          <a:p>
            <a:pPr lvl="0" algn="r"/>
            <a:r>
              <a:rPr lang="ru-RU" sz="1600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инструктор по физической культуре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4788F-F8C3-4179-A96C-591C209B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9782"/>
            <a:ext cx="2636749" cy="20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86CF64-76E9-484C-8894-408D8D3CAE60}"/>
              </a:ext>
            </a:extLst>
          </p:cNvPr>
          <p:cNvSpPr/>
          <p:nvPr/>
        </p:nvSpPr>
        <p:spPr>
          <a:xfrm>
            <a:off x="1835696" y="267494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i="1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Степ-аэробика для детей </a:t>
            </a:r>
            <a:r>
              <a:rPr lang="ru-RU" sz="2400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— это аэробные циклические упражнения, направленные на развитие общей выносливости и оздоровления организма ребенка. </a:t>
            </a:r>
          </a:p>
          <a:p>
            <a:pPr indent="457200" algn="just"/>
            <a:r>
              <a:rPr lang="ru-RU" sz="2400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Индивидуальные снаряды как степы делают занятия по физической культуре более интересными и насыщенными и доставляют детям большое удовольствие</a:t>
            </a:r>
            <a:r>
              <a:rPr lang="ru-RU" sz="2800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. </a:t>
            </a:r>
          </a:p>
          <a:p>
            <a:pPr indent="457200" algn="just"/>
            <a:r>
              <a:rPr lang="ru-RU" sz="2400" b="1" i="1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Степ-аэробика </a:t>
            </a:r>
            <a:r>
              <a:rPr lang="ru-RU" sz="2400" dirty="0">
                <a:ln w="0"/>
                <a:solidFill>
                  <a:srgbClr val="CC0066"/>
                </a:solidFill>
                <a:latin typeface="Constantia" panose="02030602050306030303" pitchFamily="18" charset="0"/>
              </a:rPr>
              <a:t>– комплекс упражнений с использованием специальной платформы высотой от 8 см до 15 см, длиной 40 см, шириной 25 см.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FA15E-D855-4410-A2C8-725CABABC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89818" l="3455" r="971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435846"/>
            <a:ext cx="1488011" cy="111600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CC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275606"/>
            <a:ext cx="72728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sng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Систематические занятия степ – аэробикой:</a:t>
            </a:r>
            <a:endParaRPr kumimoji="0" lang="ru-RU" sz="2000" i="0" u="sng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- помогут естественному развитию организма ребёнка и привитию потребности заботиться о своём здоровье;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-разовьют опорно-двигательный аппарат,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сердечно-сосудистую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, дыхательную и нервную системы детей;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-увеличат жизненную ёмкость лёгких, улучшат физическую, интеллектуальную работоспособность;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- укрепят осанку и свод стопы;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Constantia" pitchFamily="18" charset="0"/>
                <a:cs typeface="Times New Roman" pitchFamily="18" charset="0"/>
              </a:rPr>
              <a:t>- сформируют у дошкольников навыки самостоятельного выражения движений под музыку, разовьют инициативу, трудолюбие.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CC0066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548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C0066"/>
                </a:solidFill>
                <a:latin typeface="Constantia" pitchFamily="18" charset="0"/>
                <a:cs typeface="Times New Roman" pitchFamily="18" charset="0"/>
              </a:rPr>
              <a:t>Ожидаемые результаты и способы определения их результативности</a:t>
            </a:r>
            <a:endParaRPr lang="ru-RU" sz="2800" b="1" i="1" dirty="0">
              <a:solidFill>
                <a:srgbClr val="CC0066"/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1420B7-C956-423A-8A27-E447AAF18770}"/>
              </a:ext>
            </a:extLst>
          </p:cNvPr>
          <p:cNvSpPr/>
          <p:nvPr/>
        </p:nvSpPr>
        <p:spPr>
          <a:xfrm>
            <a:off x="2123728" y="339502"/>
            <a:ext cx="6696744" cy="284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 panose="02020603050405020304" pitchFamily="18" charset="0"/>
              </a:rPr>
              <a:t>Одежда и обувь для степ-аэробики</a:t>
            </a:r>
            <a:endParaRPr lang="ru-RU" b="1" dirty="0">
              <a:solidFill>
                <a:srgbClr val="CC0066"/>
              </a:solidFill>
              <a:latin typeface="Arial" panose="020B060402020202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степ-аэробике очень важно выбрать удобную спортивную обувь. Лучше заниматься в спортивных кроссовках с нескользящей амортизирующей подошвой, которая снижает нагрузку на суставы. Обувь должна плотно сидеть на ноге и поддерживать свод стопы, это поможет уберечь ноги от травмы.</a:t>
            </a:r>
          </a:p>
          <a:p>
            <a:pPr algn="just" fontAlgn="base">
              <a:spcAft>
                <a:spcPts val="0"/>
              </a:spcAft>
            </a:pPr>
            <a:endParaRPr lang="ru-RU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спортивной одежде особых требований нет. Самое главное, чтобы она была удобной и не стесняла движения.  </a:t>
            </a:r>
          </a:p>
          <a:p>
            <a:pPr algn="just" fontAlgn="base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48340-5793-4C88-9D04-BF3D0C5B2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40" y="3189393"/>
            <a:ext cx="1960035" cy="1519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1AD84-F5AA-47FB-9337-599298545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13428"/>
            <a:ext cx="1671357" cy="16713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E9AF20-0AB0-45EE-83F1-7A22356D5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7" y="270216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8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0C0D7-F8A9-402B-8D47-FACA300A9878}"/>
              </a:ext>
            </a:extLst>
          </p:cNvPr>
          <p:cNvSpPr txBox="1"/>
          <p:nvPr/>
        </p:nvSpPr>
        <p:spPr>
          <a:xfrm>
            <a:off x="2267744" y="483518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Реализации:  </a:t>
            </a:r>
          </a:p>
          <a:p>
            <a:pPr algn="ctr"/>
            <a:endParaRPr lang="ru-RU" sz="2800" b="1" i="1" dirty="0">
              <a:ln w="0"/>
              <a:solidFill>
                <a:srgbClr val="CC0066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детей: старшая, подготовительная к школе группы - </a:t>
            </a:r>
            <a:r>
              <a:rPr lang="ru-RU" sz="24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5-7</a:t>
            </a:r>
            <a:r>
              <a:rPr lang="ru-RU" sz="20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</a:t>
            </a:r>
          </a:p>
          <a:p>
            <a:pPr lvl="0" algn="just"/>
            <a:r>
              <a:rPr lang="ru-RU" sz="2000" b="1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 занятий: </a:t>
            </a:r>
            <a:r>
              <a:rPr lang="ru-RU" sz="20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20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минут </a:t>
            </a:r>
            <a:r>
              <a:rPr lang="ru-RU" sz="24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n w="0"/>
                <a:solidFill>
                  <a:srgbClr val="CC0066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раза в неделю</a:t>
            </a:r>
          </a:p>
          <a:p>
            <a:r>
              <a:rPr lang="ru-RU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занятия: </a:t>
            </a:r>
            <a:r>
              <a:rPr lang="ru-RU" sz="2400" dirty="0">
                <a:solidFill>
                  <a:srgbClr val="CC00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131 </a:t>
            </a:r>
            <a:r>
              <a:rPr lang="ru-RU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рубль</a:t>
            </a:r>
            <a:r>
              <a:rPr lang="ru-RU" sz="2000" dirty="0">
                <a:solidFill>
                  <a:srgbClr val="CC00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88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DD927F-67A3-4314-A30F-49E2DA41A5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1706"/>
            <a:ext cx="3024336" cy="2665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643758"/>
            <a:ext cx="4307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CC0066"/>
                </a:solidFill>
                <a:latin typeface="Constantia" pitchFamily="18" charset="0"/>
              </a:rPr>
              <a:t>Благодарю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320" y="84355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C0066"/>
                </a:solidFill>
                <a:latin typeface="Constantia" pitchFamily="18" charset="0"/>
              </a:rPr>
              <a:t>  Будьте здоровы!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274</Words>
  <Application>Microsoft Office PowerPoint</Application>
  <PresentationFormat>Экран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вася</cp:lastModifiedBy>
  <cp:revision>106</cp:revision>
  <cp:lastPrinted>2019-11-11T11:42:24Z</cp:lastPrinted>
  <dcterms:created xsi:type="dcterms:W3CDTF">2016-06-02T08:30:46Z</dcterms:created>
  <dcterms:modified xsi:type="dcterms:W3CDTF">2019-11-11T12:01:04Z</dcterms:modified>
</cp:coreProperties>
</file>