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1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algn="ctr" defTabSz="914400">
              <a:defRPr lang="ru-RU"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Результаты диагностики</a:t>
            </a:r>
          </a:p>
          <a:p>
            <a:pPr algn="ctr" defTabSz="914400">
              <a:defRPr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«Физическое развитие»</a:t>
            </a:r>
          </a:p>
        </c:rich>
      </c:tx>
      <c:layout>
        <c:manualLayout>
          <c:xMode val="edge"/>
          <c:yMode val="edge"/>
          <c:x val="0.11252135278305912"/>
          <c:y val="1.6436214735562213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algn="ctr" defTabSz="914400">
            <a:defRPr lang="ru-RU"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7699999999999997E-2"/>
          <c:y val="0.183"/>
          <c:w val="0.90381595141084592"/>
          <c:h val="0.66056666666666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не сформиров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rgbClr val="0000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30-4C93-A394-F325D39916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2"/>
                <c:pt idx="0">
                  <c:v>н.г</c:v>
                </c:pt>
                <c:pt idx="1">
                  <c:v>к.г.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0.48</c:v>
                </c:pt>
                <c:pt idx="1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30-4C93-A394-F325D39916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в стадии формир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2"/>
                <c:pt idx="0">
                  <c:v>н.г</c:v>
                </c:pt>
                <c:pt idx="1">
                  <c:v>к.г.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0.34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30-4C93-A394-F325D39916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сформирован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2"/>
                <c:pt idx="0">
                  <c:v>н.г</c:v>
                </c:pt>
                <c:pt idx="1">
                  <c:v>к.г.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0.18</c:v>
                </c:pt>
                <c:pt idx="1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30-4C93-A394-F325D39916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6279049"/>
        <c:axId val="569701190"/>
      </c:barChart>
      <c:catAx>
        <c:axId val="54627904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9701190"/>
        <c:crosses val="autoZero"/>
        <c:auto val="1"/>
        <c:lblAlgn val="ctr"/>
        <c:lblOffset val="100"/>
        <c:noMultiLvlLbl val="0"/>
      </c:catAx>
      <c:valAx>
        <c:axId val="56970119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6279049"/>
        <c:crosses val="autoZero"/>
        <c:crossBetween val="between"/>
      </c:valAx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2097786377222148E-2"/>
          <c:y val="0.88868647271269663"/>
          <c:w val="0.32868869991796962"/>
          <c:h val="4.0946574038816651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Заболеваемость</a:t>
            </a:r>
          </a:p>
        </c:rich>
      </c:tx>
      <c:layout>
        <c:manualLayout>
          <c:xMode val="edge"/>
          <c:yMode val="edge"/>
          <c:x val="0.2669506010480637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 №6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Лист1!$B$2:$B$10</c:f>
              <c:numCache>
                <c:formatCode>0.00%</c:formatCode>
                <c:ptCount val="9"/>
                <c:pt idx="0">
                  <c:v>0.27</c:v>
                </c:pt>
                <c:pt idx="1">
                  <c:v>0.32800000000000001</c:v>
                </c:pt>
                <c:pt idx="2">
                  <c:v>0.36599999999999999</c:v>
                </c:pt>
                <c:pt idx="3">
                  <c:v>0.29599999999999999</c:v>
                </c:pt>
                <c:pt idx="4">
                  <c:v>0.16400000000000001</c:v>
                </c:pt>
                <c:pt idx="5">
                  <c:v>0.254</c:v>
                </c:pt>
                <c:pt idx="6">
                  <c:v>0.36899999999999999</c:v>
                </c:pt>
                <c:pt idx="7">
                  <c:v>0.30299999999999999</c:v>
                </c:pt>
                <c:pt idx="8">
                  <c:v>0.121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48-4217-A6A1-A5BD6CA1A6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гр №7 "Гномики"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Лист1!$C$2:$C$10</c:f>
              <c:numCache>
                <c:formatCode>0.00%</c:formatCode>
                <c:ptCount val="9"/>
                <c:pt idx="0">
                  <c:v>9.5000000000000001E-2</c:v>
                </c:pt>
                <c:pt idx="1">
                  <c:v>0.20499999999999999</c:v>
                </c:pt>
                <c:pt idx="2">
                  <c:v>0.27100000000000002</c:v>
                </c:pt>
                <c:pt idx="3">
                  <c:v>0.16</c:v>
                </c:pt>
                <c:pt idx="4">
                  <c:v>0.153</c:v>
                </c:pt>
                <c:pt idx="5">
                  <c:v>0.16600000000000001</c:v>
                </c:pt>
                <c:pt idx="6">
                  <c:v>0.23499999999999999</c:v>
                </c:pt>
                <c:pt idx="7">
                  <c:v>0.19900000000000001</c:v>
                </c:pt>
                <c:pt idx="8">
                  <c:v>6.8000000000000005E-2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48-4217-A6A1-A5BD6CA1A6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гр№8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Лист1!$D$2:$D$10</c:f>
              <c:numCache>
                <c:formatCode>0.00%</c:formatCode>
                <c:ptCount val="9"/>
                <c:pt idx="0">
                  <c:v>0.23300000000000001</c:v>
                </c:pt>
                <c:pt idx="1">
                  <c:v>0.35</c:v>
                </c:pt>
                <c:pt idx="2">
                  <c:v>0.36799999999999999</c:v>
                </c:pt>
                <c:pt idx="3">
                  <c:v>0.25700000000000001</c:v>
                </c:pt>
                <c:pt idx="4">
                  <c:v>0.254</c:v>
                </c:pt>
                <c:pt idx="5">
                  <c:v>0.253</c:v>
                </c:pt>
                <c:pt idx="6">
                  <c:v>0.245</c:v>
                </c:pt>
                <c:pt idx="7">
                  <c:v>0.35499999999999998</c:v>
                </c:pt>
                <c:pt idx="8">
                  <c:v>0.11799999999999999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548-4217-A6A1-A5BD6CA1A6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6301535"/>
        <c:axId val="499508831"/>
      </c:lineChart>
      <c:catAx>
        <c:axId val="616301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9508831"/>
        <c:crosses val="autoZero"/>
        <c:auto val="1"/>
        <c:lblAlgn val="ctr"/>
        <c:lblOffset val="100"/>
        <c:noMultiLvlLbl val="0"/>
      </c:catAx>
      <c:valAx>
        <c:axId val="499508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301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33F-393E-4B7F-9095-B7A3B4B9C848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5B2A-2482-4A6F-8FD6-3806C27DF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33F-393E-4B7F-9095-B7A3B4B9C848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5B2A-2482-4A6F-8FD6-3806C27DF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33F-393E-4B7F-9095-B7A3B4B9C848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5B2A-2482-4A6F-8FD6-3806C27DF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33F-393E-4B7F-9095-B7A3B4B9C848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5B2A-2482-4A6F-8FD6-3806C27DF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33F-393E-4B7F-9095-B7A3B4B9C848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5B2A-2482-4A6F-8FD6-3806C27DF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33F-393E-4B7F-9095-B7A3B4B9C848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5B2A-2482-4A6F-8FD6-3806C27DF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33F-393E-4B7F-9095-B7A3B4B9C848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5B2A-2482-4A6F-8FD6-3806C27DF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33F-393E-4B7F-9095-B7A3B4B9C848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5B2A-2482-4A6F-8FD6-3806C27DF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33F-393E-4B7F-9095-B7A3B4B9C848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5B2A-2482-4A6F-8FD6-3806C27DF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33F-393E-4B7F-9095-B7A3B4B9C848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5B2A-2482-4A6F-8FD6-3806C27DF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33F-393E-4B7F-9095-B7A3B4B9C848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5B2A-2482-4A6F-8FD6-3806C27DF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4C33F-393E-4B7F-9095-B7A3B4B9C848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A5B2A-2482-4A6F-8FD6-3806C27DFAF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thevoloshins.ru/wp-content/uploads/2011/09/%D0%B2%D0%B5%D1%80%D1%82%D0%B8%D0%BA%D0%B0%D0%BB%D1%8C%D0%BD%D0%B0%D1%8F-%D1%80%D0%B0%D0%BC%D0%BA%D0%B02-%D0%BA%D0%BE%D0%BF%D0%B8%D1%8F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2208" y="0"/>
            <a:ext cx="9144000" cy="1351722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образовательное учреждение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 сад  «Оленёнок»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2208" y="1855304"/>
            <a:ext cx="9488557" cy="4081670"/>
          </a:xfrm>
        </p:spPr>
        <p:txBody>
          <a:bodyPr>
            <a:normAutofit fontScale="55000" lnSpcReduction="20000"/>
          </a:bodyPr>
          <a:lstStyle/>
          <a:p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r>
              <a:rPr lang="ru-RU" dirty="0"/>
              <a:t> </a:t>
            </a:r>
          </a:p>
          <a:p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«Играем – здоровье укрепляем!»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(Использование нетрадиционного физкультурного оборудования в рамках применения </a:t>
            </a:r>
            <a:r>
              <a:rPr lang="ru-RU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младшем дошкольном возрасте)</a:t>
            </a:r>
          </a:p>
          <a:p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(Срок реализации: 1 год)</a:t>
            </a:r>
          </a:p>
          <a:p>
            <a:pPr algn="r"/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</a:t>
            </a:r>
          </a:p>
          <a:p>
            <a:pPr algn="r"/>
            <a:r>
              <a:rPr lang="ru-RU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Аблинова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Л.Г.,</a:t>
            </a:r>
          </a:p>
          <a:p>
            <a:pPr algn="r"/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900igr.net/up/datai/219943/0001-001-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74643" y="861391"/>
          <a:ext cx="10681251" cy="52075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1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9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559">
                <a:tc>
                  <a:txBody>
                    <a:bodyPr/>
                    <a:lstStyle/>
                    <a:p>
                      <a:pPr indent="1524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оздоровительный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 игровой двигательной деятельности с детьми «Прогулка по зимнему лесу»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 спортивного досуга «В гости к Мишутке»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 проведения утренней гимнастики «Веселые султанчики»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 проведения гимнастики пробуждения «Цветные веревочки»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9234">
                <a:tc>
                  <a:txBody>
                    <a:bodyPr/>
                    <a:lstStyle/>
                    <a:p>
                      <a:pPr indent="1524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Методическая разработка по применению нетрадиционного физкультурного оборудования в самостоятельной деятельности детей: картотека игровых упражнений, утренней гимнастики, гимнастики пробуждения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145">
                <a:tc>
                  <a:txBody>
                    <a:bodyPr/>
                    <a:lstStyle/>
                    <a:p>
                      <a:pPr indent="1524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развивающий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рекомендации по созданию развивающей среды группы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3883">
                <a:tc>
                  <a:txBody>
                    <a:bodyPr/>
                    <a:lstStyle/>
                    <a:p>
                      <a:pPr indent="1524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воспитательный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Физкультурное развлечение по сказке «Колобок»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Игровое занятие ««Прогулка по зимнему лесу»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досуг «В гости к Мишутке»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Физкультурное развлечение «Растем здоровыми»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досуг «Здоровая семья»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1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900igr.net/up/datai/219943/0001-001-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01994"/>
            <a:ext cx="9144000" cy="1299845"/>
          </a:xfrm>
        </p:spPr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Изображение 1" descr="DSCN0658"/>
          <p:cNvPicPr>
            <a:picLocks noChangeAspect="1"/>
          </p:cNvPicPr>
          <p:nvPr/>
        </p:nvPicPr>
        <p:blipFill rotWithShape="1">
          <a:blip r:embed="rId3"/>
          <a:srcRect t="14944" b="28927"/>
          <a:stretch/>
        </p:blipFill>
        <p:spPr>
          <a:xfrm>
            <a:off x="1828800" y="2402957"/>
            <a:ext cx="8105553" cy="34128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900igr.net/up/datai/219943/0001-001-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93913" y="751344"/>
            <a:ext cx="1052222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7350" algn="just">
              <a:spcAft>
                <a:spcPts val="0"/>
              </a:spcAft>
            </a:pPr>
            <a:r>
              <a:rPr lang="ru-RU" sz="2400" b="1" i="1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Актуальность (проблема проекта):</a:t>
            </a:r>
          </a:p>
          <a:p>
            <a:pPr indent="387350" algn="just">
              <a:spcAft>
                <a:spcPts val="0"/>
              </a:spcAft>
            </a:pPr>
            <a:endParaRPr lang="ru-RU" sz="20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В современном обществе наблюдается снижение уровня физического развития детей в</a:t>
            </a:r>
            <a:r>
              <a:rPr lang="ru-RU" sz="2000" b="1" i="1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ru-RU" sz="20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связи с тем, что огромное значение придают интеллектуальному развитию детей, оставляя в стороне двигательную активность. Д</a:t>
            </a:r>
            <a:r>
              <a:rPr lang="ru-RU" sz="2000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вижение – это основа любой деятельности ребёнка. Но при этом в наше время многие врачи отмечают значительное сокращение объёма двигательной деятельности детей. </a:t>
            </a:r>
            <a:r>
              <a:rPr lang="ru-RU" sz="20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 результате увеличивается статическая нагрузка на определенные группы мышц, снижается сила и работоспособность мускулатуры, нарушаются функции организма, происходит </a:t>
            </a:r>
            <a:r>
              <a:rPr lang="ru-RU" sz="2000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ослабление </a:t>
            </a:r>
            <a:r>
              <a:rPr lang="ru-RU" sz="2000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имуннозащитных</a:t>
            </a:r>
            <a:r>
              <a:rPr lang="ru-RU" sz="2000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сил организма, проявляется задержка физического и умственного развития.</a:t>
            </a:r>
            <a:r>
              <a:rPr lang="ru-RU" sz="20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ru-RU" sz="2000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Мы осознаем, что физическое и интеллектуальное развитие должно проходить параллельно. Решение этой проблемы видится в совокупности социально – педагогических условий. Этому способствует и использование нестандартного оборудования в работе по физическому воспитанию детей. </a:t>
            </a:r>
          </a:p>
          <a:p>
            <a:pPr indent="457200" algn="just">
              <a:spcAft>
                <a:spcPts val="0"/>
              </a:spcAft>
            </a:pPr>
            <a:endParaRPr lang="ru-RU" sz="20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900igr.net/up/datai/219943/0001-001-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87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15009" y="493494"/>
            <a:ext cx="1056198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6070" algn="just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Цель проекта</a:t>
            </a:r>
            <a:r>
              <a:rPr lang="ru-RU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 стимулирование у детей двигательной активности и совершенствование двигательных способностей и физических качеств посредством использования нетрадиционного физкультурного оборудования, укрепление здоровья воспитанников, создание оптимальной двигательной среды с использованием нестандартного оборудования в рамках </a:t>
            </a:r>
            <a:r>
              <a:rPr lang="ru-RU" sz="2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здоровьесберегающих</a:t>
            </a: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 технологий.</a:t>
            </a:r>
            <a:endParaRPr lang="ru-RU" sz="2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проекта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Мотивировать детей на двигательную активность через использование нетрадиционного оборудования в самостоятельной деятельности.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творческое воображение, стремление к активности, самостоятельности.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и укреплять психомоторное состояние.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дружеские взаимоотношения между детьми, стремление помочь друг другу.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родителей к совместной разработке и изготовлению нетрадиционного оборудования.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Обобщить и распространить опыт работы по созданию нетрадиционного оборудования двигательной среды.</a:t>
            </a:r>
          </a:p>
          <a:p>
            <a:pPr indent="306070"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проекта: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том, что в проекте предусмотрена систематизация игровых упражнений с использованием нетрадиционного физкультурного оборудования и составление картотеки утренней гимнастики, гимнастики пробуждения, физкультурных   досугов. </a:t>
            </a:r>
          </a:p>
          <a:p>
            <a:pPr indent="306070" algn="just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900igr.net/up/datai/219943/0001-001-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14400" y="793835"/>
            <a:ext cx="10363200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Участники проекта:</a:t>
            </a: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 воспитатели, воспитанники 2-3 лет, их родители.</a:t>
            </a:r>
          </a:p>
          <a:p>
            <a:pPr indent="267970">
              <a:lnSpc>
                <a:spcPct val="115000"/>
              </a:lnSpc>
              <a:spcAft>
                <a:spcPts val="0"/>
              </a:spcAft>
            </a:pPr>
            <a:r>
              <a:rPr lang="ru-RU" sz="2000" b="1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Территория реализации проекта</a:t>
            </a:r>
            <a:r>
              <a:rPr lang="ru-RU" sz="20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: МКДОУ детский сад «Олененок».</a:t>
            </a:r>
            <a:r>
              <a:rPr lang="ru-RU" sz="2000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   	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проекту рассчитана на 1 год и включает в себя следующие этапы: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этап.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Организационно-подготовительный: (сентябрь 2017 г.)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этап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Реализация проекта: (октябрь2017-апрель2018 уч. год)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этап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Заключительный: (май 2018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Ожидаемые результаты:</a:t>
            </a:r>
            <a:endParaRPr lang="ru-RU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Повышение уровня физического развития детей, двигательной активности в течения дня.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Укрепление позитивного психомоторного состояния детей.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Развитие творческого воображения детей, самостоятельности.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Развитие нравственных качеств: стремление помочь друг другу, радоваться успехам других.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риски: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Отказ или нежелание воспитанников и их родителей (законных представителей) от участия в проектной деятельности.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Отсутствие финансовых средств.</a:t>
            </a:r>
          </a:p>
          <a:p>
            <a:pPr lvl="0" algn="just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900igr.net/up/datai/219943/0001-001-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535541" y="558012"/>
            <a:ext cx="29210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SimSun" panose="02010600030101010101" pitchFamily="2" charset="-122"/>
              </a:rPr>
              <a:t>План реализации проекта</a:t>
            </a:r>
          </a:p>
          <a:p>
            <a:pPr algn="ctr"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20418" y="897076"/>
          <a:ext cx="10482469" cy="5252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7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1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7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реализации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Совместная деятельность педагога с родителями</a:t>
                      </a:r>
                      <a:endParaRPr lang="ru-RU" sz="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Совместная работа педагога с детьми</a:t>
                      </a:r>
                      <a:endParaRPr lang="ru-RU" sz="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Свободная самостоятельная деятельность детей.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Анкетирование родителей</a:t>
                      </a:r>
                      <a:endParaRPr lang="ru-RU" sz="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7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нетрадиционного физкультурного оборудования</a:t>
                      </a:r>
                      <a:endParaRPr lang="ru-RU" sz="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о ЗОЖ: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художественной литературы</a:t>
                      </a:r>
                      <a:endParaRPr lang="ru-RU" sz="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 иллюстраций о ЗОЖ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369">
                <a:tc row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 row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Обогащение развивающей среды группы нетрадиционным физкультурным оборудованием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«Здоровье ребенка в наших руках»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с нетрадиционным оборудованием и приемами их использования: </a:t>
                      </a:r>
                      <a:endParaRPr lang="ru-RU" sz="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19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неделя: 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800" kern="15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Моталочка</a:t>
                      </a: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наматывать веревочку на палочку, тем самым приближая к себе бабочку.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«Косички»: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перешагивать, перепрыгивать, ходьба между параллельными косичками, ходьба по косичкам.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800" kern="15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Кольцеброс</a:t>
                      </a: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накидывать кольца, ходьба змейкой между ними, сбить их.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«Поймай бабочку»,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«Кто быстрее»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«Через ручеек»,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 ровненькой дорожке»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 узкой дорожке»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«Попади»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«Пройди змейкой»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«Сбей»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47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неделя: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«Гантели»: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упражнения для развития мышц рук, перешагивать, перепрыгивать, ходить между ними.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«Лыжи»: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упражнения на равновесие, быстрота движений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«Воротца»: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Подлезать, пролезать под дугой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«Силачи»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«Перепрыгни»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«Не задень»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«Покатайся на лыжах»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«Веселые ребята»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«Не задень»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«Кошечка»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47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неделя: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800" kern="15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Моталочка</a:t>
                      </a: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»: наматывать веревочку на палочку, тем самым приближая к себе осенние листья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«Воротца»: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Подлезать, пролезать под дугой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«Кочки»: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перешагивать, перепрыгивать через них, ходьба по ним, вокруг них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«Поймай листочек»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«Ловкие пальчики»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«Пролезь под веткой»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«Собачка»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«Через лужу»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«Пройди по кочкам»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«Обойди вокруг кочки»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220" marR="2522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 dirty="0">
                          <a:effectLst/>
                        </a:rPr>
                        <a:t>4 неделя:</a:t>
                      </a:r>
                      <a:endParaRPr lang="ru-RU" sz="800" kern="15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</a:rPr>
                        <a:t>Физкультурный досуг по сказке «Колобок» 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5220" marR="2522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Изображение 4" descr="DSCN0388"/>
          <p:cNvPicPr>
            <a:picLocks noChangeAspect="1"/>
          </p:cNvPicPr>
          <p:nvPr/>
        </p:nvPicPr>
        <p:blipFill>
          <a:blip r:embed="rId3"/>
          <a:srcRect l="5632" t="8637" r="24848" b="20553"/>
          <a:stretch>
            <a:fillRect/>
          </a:stretch>
        </p:blipFill>
        <p:spPr>
          <a:xfrm>
            <a:off x="864870" y="2795270"/>
            <a:ext cx="3794760" cy="2899410"/>
          </a:xfrm>
          <a:prstGeom prst="rect">
            <a:avLst/>
          </a:prstGeom>
        </p:spPr>
      </p:pic>
      <p:pic>
        <p:nvPicPr>
          <p:cNvPr id="7" name="Изображение 6" descr="IMG_20180216_170518"/>
          <p:cNvPicPr>
            <a:picLocks noChangeAspect="1"/>
          </p:cNvPicPr>
          <p:nvPr/>
        </p:nvPicPr>
        <p:blipFill>
          <a:blip r:embed="rId4"/>
          <a:srcRect b="3656"/>
          <a:stretch>
            <a:fillRect/>
          </a:stretch>
        </p:blipFill>
        <p:spPr>
          <a:xfrm flipH="1">
            <a:off x="9531985" y="3944620"/>
            <a:ext cx="1726565" cy="2218690"/>
          </a:xfrm>
          <a:prstGeom prst="rect">
            <a:avLst/>
          </a:prstGeom>
        </p:spPr>
      </p:pic>
      <p:pic>
        <p:nvPicPr>
          <p:cNvPr id="9" name="Изображение 8" descr="IMG_20180227_164154"/>
          <p:cNvPicPr>
            <a:picLocks noChangeAspect="1"/>
          </p:cNvPicPr>
          <p:nvPr/>
        </p:nvPicPr>
        <p:blipFill>
          <a:blip r:embed="rId5"/>
          <a:srcRect l="23226" t="15164" r="22637" b="29590"/>
          <a:stretch>
            <a:fillRect/>
          </a:stretch>
        </p:blipFill>
        <p:spPr>
          <a:xfrm>
            <a:off x="9598660" y="1543685"/>
            <a:ext cx="1659890" cy="2260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900igr.net/up/datai/219943/0001-001-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48139" y="622852"/>
          <a:ext cx="10853558" cy="56480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5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6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0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11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9345"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528" marR="25528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«Подвижные игры как средство всесторонне развитой личности»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528" marR="255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о ЗОЖ;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художественной литературы о зимних развлечениях и видах спорта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с новыми видами нетрадиционного физкультурного оборудования, способами их применения: </a:t>
                      </a:r>
                      <a:endParaRPr lang="ru-RU" sz="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528" marR="255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 иллюстраций о ЗОЖ;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зимних развлечениях и видах спорта.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528" marR="2552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5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неделя: </a:t>
                      </a:r>
                      <a:endParaRPr lang="ru-RU" sz="800" kern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«Веревочки»: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перешагивать,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перепрыгивать, ходьба между веревками, по веревочкам, выполнение с ними ОРУ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«Мячелов»: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бросание на меткость, дальность, бросание на внимательность (по цветам)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«Снежинки»: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упражнения на дыхание</a:t>
                      </a:r>
                      <a:endParaRPr lang="ru-RU" sz="800" kern="15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528" marR="255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«Ручеек»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«Узкая дорожка»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«Тропинка»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«Попади в цель»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«Найди свой цвет»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«Будь внимателен»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«Сдуй снежинку»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«Кто дальше»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«Снежинка кружится»</a:t>
                      </a:r>
                      <a:endParaRPr lang="ru-RU" sz="800" kern="15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528" marR="2552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2неделя: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«Разноцветные ведерки»: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забрасывать разноцветные шарики в ведерки соответствующего цвета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«Мягкие тапочки»: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ходьба по прямой, между кеглями, вокруг обруча с массажными тапочками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«Цветные снежинки» (</a:t>
                      </a:r>
                      <a:r>
                        <a:rPr lang="ru-RU" sz="800" kern="1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моталочки</a:t>
                      </a: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наматывать веревочку на палочку, приближая к себе снежинку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528" marR="255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«Не ошибись»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«Попади в цель»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«Кто быстрее»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«Пройди аккуратно»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«Трудный путь»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«Круговая дорожка»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528" marR="2552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15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неделя:</a:t>
                      </a:r>
                      <a:endParaRPr lang="ru-RU" sz="800" kern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«Поймайка»: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поймать футляр от «киндер-сюрприза», привязанный ниткой к стаканчику из пластиковой бутылки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«Болотце»: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перешагивать, перепрыгивать через них, ходьба вокруг них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«Умные трубочки»: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упражнения на дыхание</a:t>
                      </a:r>
                      <a:endParaRPr lang="ru-RU" sz="800" kern="15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528" marR="255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«Веселая ловля»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«Кто быстрее»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«Не урони»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«Перешагни, не наступи»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Перепрыгни»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«Обойди болотце»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«Сдуй ватку»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«Забей гол»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«Дальше и быстрее улети, перышко»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5528" marR="2552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Изображение 5" descr="DSCN0386"/>
          <p:cNvPicPr>
            <a:picLocks noChangeAspect="1"/>
          </p:cNvPicPr>
          <p:nvPr/>
        </p:nvPicPr>
        <p:blipFill>
          <a:blip r:embed="rId3"/>
          <a:srcRect t="7578" r="17041" b="10603"/>
          <a:stretch>
            <a:fillRect/>
          </a:stretch>
        </p:blipFill>
        <p:spPr>
          <a:xfrm rot="16200000">
            <a:off x="781050" y="3477260"/>
            <a:ext cx="2734310" cy="2358390"/>
          </a:xfrm>
          <a:prstGeom prst="rect">
            <a:avLst/>
          </a:prstGeom>
        </p:spPr>
      </p:pic>
      <p:pic>
        <p:nvPicPr>
          <p:cNvPr id="7" name="Изображение 6" descr="IMG_20180227_164003"/>
          <p:cNvPicPr>
            <a:picLocks noChangeAspect="1"/>
          </p:cNvPicPr>
          <p:nvPr/>
        </p:nvPicPr>
        <p:blipFill>
          <a:blip r:embed="rId4"/>
          <a:srcRect t="19807"/>
          <a:stretch>
            <a:fillRect/>
          </a:stretch>
        </p:blipFill>
        <p:spPr>
          <a:xfrm>
            <a:off x="9061450" y="3361690"/>
            <a:ext cx="2640330" cy="2824480"/>
          </a:xfrm>
          <a:prstGeom prst="rect">
            <a:avLst/>
          </a:prstGeom>
        </p:spPr>
      </p:pic>
      <p:pic>
        <p:nvPicPr>
          <p:cNvPr id="8" name="Изображение 7" descr="DSCN0381"/>
          <p:cNvPicPr>
            <a:picLocks noChangeAspect="1"/>
          </p:cNvPicPr>
          <p:nvPr/>
        </p:nvPicPr>
        <p:blipFill>
          <a:blip r:embed="rId5"/>
          <a:srcRect l="22229" t="2601" r="4659" b="5404"/>
          <a:stretch>
            <a:fillRect/>
          </a:stretch>
        </p:blipFill>
        <p:spPr>
          <a:xfrm>
            <a:off x="751840" y="1030605"/>
            <a:ext cx="3000375" cy="2832100"/>
          </a:xfrm>
          <a:prstGeom prst="rect">
            <a:avLst/>
          </a:prstGeom>
        </p:spPr>
      </p:pic>
      <p:pic>
        <p:nvPicPr>
          <p:cNvPr id="9" name="Изображение 8" descr="DSCN0043"/>
          <p:cNvPicPr>
            <a:picLocks noChangeAspect="1"/>
          </p:cNvPicPr>
          <p:nvPr/>
        </p:nvPicPr>
        <p:blipFill>
          <a:blip r:embed="rId6"/>
          <a:srcRect l="29004" t="18087" r="30225" b="3877"/>
          <a:stretch>
            <a:fillRect/>
          </a:stretch>
        </p:blipFill>
        <p:spPr>
          <a:xfrm>
            <a:off x="9150350" y="494665"/>
            <a:ext cx="2047240" cy="28670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900igr.net/up/datai/219943/0001-001-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40904" y="622062"/>
          <a:ext cx="10681307" cy="5743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6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5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8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1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0546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Обогащение развивающей среды группы нетрадиционным физкультурным оборудованием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sng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неделя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«Разноцветные колечки»: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нанизывать колечки соответственно цвету,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пронести колечко на палочке,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поймать колечко с помощью палочки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«Цветные кегли»: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сбивание кеглей, ходьба между ними зигзагом, выполнение с ними ОРУ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«Метелица»: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упражнения на дыхание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«Угадай свой цвет»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«Пронеси, не урони»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«Поймай колечко»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«Сбей кеглю»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«Пройди, не урони»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«Зарядка»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«Кружится метелица»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«Кто дольше»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неделя:</a:t>
                      </a:r>
                      <a:endParaRPr lang="ru-RU" sz="800" kern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Игровая оздоровительная деятельность «Прогулка по зимнему лесу»</a:t>
                      </a:r>
                      <a:endParaRPr lang="ru-RU" sz="800" kern="15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27587" marR="2758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5111"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Пополнение развивающей среды группы нетрадиционным физкультурным оборудованием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неделя: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«Разноцветные орешки»: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бросать в даль, бросать в цель, </a:t>
                      </a:r>
                      <a:r>
                        <a:rPr lang="ru-RU" sz="800" kern="1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расскладывать</a:t>
                      </a: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ведерки по цветам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800" kern="1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Ловишки</a:t>
                      </a: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накидывать лассо из колец, сделанных из пластиковых бутылок,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прокатывать мяч, удерживая колечком лассо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«Мишень»: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бросание мячей, шариков, «орешков» в мишень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«Кто дальше»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«Меткий стрелок»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«Не ошибись»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«Найди свой цвет»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«Поймай игрушку»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«Прокати мячик»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«Попади в цель»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«Меткий стрелок»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94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неделя:</a:t>
                      </a:r>
                      <a:endParaRPr lang="ru-RU" sz="800" kern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«Ленточки»: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перешагивать,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перепрыгивать, ходьба между ленточками, по веревочкам, выполнение с ними ОРУ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«Мягкое бревно»: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перешагивать, перепрыгивать  через бревно,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ходьба по бревну</a:t>
                      </a:r>
                      <a:endParaRPr lang="ru-RU" sz="800" kern="15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«Ручьи фруктового сока»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 гимнасты»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«Зарядка»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«Упавшее дерево»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«Канатоходец»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«Пройди по бревну»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неделя:</a:t>
                      </a:r>
                      <a:endParaRPr lang="ru-RU" sz="800" kern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«Обручи»: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перешагивать, перепрыгивать,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проползать, проходить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«Звездочки»: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упражнения на дыхание</a:t>
                      </a:r>
                      <a:endParaRPr lang="ru-RU" sz="800" kern="15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«Лягушки»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«Зайчики»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«Мышеловка»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«Звездопад»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«Полет звезды»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3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неделя: 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Физкультурное развлечение «Растем здоровыми»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587" marR="27587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27587" marR="2758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Изображение 4" descr="DSCN0045"/>
          <p:cNvPicPr>
            <a:picLocks noChangeAspect="1"/>
          </p:cNvPicPr>
          <p:nvPr/>
        </p:nvPicPr>
        <p:blipFill>
          <a:blip r:embed="rId3"/>
          <a:srcRect l="29015" t="12458" r="18826" b="26380"/>
          <a:stretch>
            <a:fillRect/>
          </a:stretch>
        </p:blipFill>
        <p:spPr>
          <a:xfrm>
            <a:off x="1805305" y="887730"/>
            <a:ext cx="2138680" cy="1880870"/>
          </a:xfrm>
          <a:prstGeom prst="rect">
            <a:avLst/>
          </a:prstGeom>
        </p:spPr>
      </p:pic>
      <p:pic>
        <p:nvPicPr>
          <p:cNvPr id="7" name="Изображение 6" descr="DSCN0047"/>
          <p:cNvPicPr>
            <a:picLocks noChangeAspect="1"/>
          </p:cNvPicPr>
          <p:nvPr/>
        </p:nvPicPr>
        <p:blipFill>
          <a:blip r:embed="rId4"/>
          <a:srcRect l="19926" t="23354" r="33517"/>
          <a:stretch>
            <a:fillRect/>
          </a:stretch>
        </p:blipFill>
        <p:spPr>
          <a:xfrm>
            <a:off x="9246870" y="3510280"/>
            <a:ext cx="2062480" cy="2546985"/>
          </a:xfrm>
          <a:prstGeom prst="rect">
            <a:avLst/>
          </a:prstGeom>
        </p:spPr>
      </p:pic>
      <p:pic>
        <p:nvPicPr>
          <p:cNvPr id="8" name="Изображение 7" descr="DSCN0049"/>
          <p:cNvPicPr>
            <a:picLocks noChangeAspect="1"/>
          </p:cNvPicPr>
          <p:nvPr/>
        </p:nvPicPr>
        <p:blipFill>
          <a:blip r:embed="rId5"/>
          <a:srcRect l="25859" t="12955" r="33750" b="26700"/>
          <a:stretch>
            <a:fillRect/>
          </a:stretch>
        </p:blipFill>
        <p:spPr>
          <a:xfrm>
            <a:off x="9175750" y="1022350"/>
            <a:ext cx="2133600" cy="2390775"/>
          </a:xfrm>
          <a:prstGeom prst="rect">
            <a:avLst/>
          </a:prstGeom>
        </p:spPr>
      </p:pic>
      <p:pic>
        <p:nvPicPr>
          <p:cNvPr id="9" name="Изображение 8" descr="DSCN0055"/>
          <p:cNvPicPr>
            <a:picLocks noChangeAspect="1"/>
          </p:cNvPicPr>
          <p:nvPr/>
        </p:nvPicPr>
        <p:blipFill>
          <a:blip r:embed="rId6"/>
          <a:srcRect l="25821" t="14224"/>
          <a:stretch>
            <a:fillRect/>
          </a:stretch>
        </p:blipFill>
        <p:spPr>
          <a:xfrm>
            <a:off x="941070" y="3126105"/>
            <a:ext cx="3486785" cy="30245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900igr.net/up/datai/219943/0001-001-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174264"/>
              </p:ext>
            </p:extLst>
          </p:nvPr>
        </p:nvGraphicFramePr>
        <p:xfrm>
          <a:off x="914400" y="728870"/>
          <a:ext cx="10614991" cy="4704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2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7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5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5913">
                <a:tc row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32041" marR="32041" marT="0" marB="0">
                    <a:noFill/>
                  </a:tcPr>
                </a:tc>
                <a:tc row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«Использование нетрадиционного физкультурного оборудования в играх детей дома»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32041" marR="3204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о ЗОЖ;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художественной литературы о летних развлечениях и видах спорта</a:t>
                      </a:r>
                      <a:endParaRPr lang="ru-RU" sz="8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32041" marR="3204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 иллюстраций о ЗОЖ; о летних развлечениях и видах спорта.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2041" marR="3204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3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неделя: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«Кольцо»: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бросание мячей, шариков, «орешков» в кольцо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«Лужи»: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перепрыгивание, перешагивание через лужи,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обхождение луж зигзагом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32041" marR="3204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«Попади в цель»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«Меткий стрелок»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«Перепрыгни через лужи»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32041" marR="3204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неделя: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«Разноцветные ведерки»: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прохождение по прямой, удерживая ведерки на голове, ходьба между ними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«Цветочки»: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ходьба между цветочками,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перешагивание через них,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посадить бабочек на цветочки соответственно цвету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«Бабочки»: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упражнения на дыхание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32041" marR="3204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«Пройди, не урони»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«Не задень»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«Полет бабочек»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«Найди свой цвет»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«Помоги бабочке улететь»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«Кто дальше»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32041" marR="3204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7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неделя: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«Обручи»: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перешагивать, перепрыгивать,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проползать, проходить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«Разноцветные колечки»: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нанизывать колечки соответственно цвету,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пронести колечко на палочке,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поймать колечко с помощью палочки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32041" marR="3204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«Лягушки»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«Зайчики»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«Мышеловка»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«Угадай свой цвет»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«Пронеси, не урони»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«Поймай колечко»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32041" marR="3204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63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неделя: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досуг «В гости к Мишутке»</a:t>
                      </a:r>
                    </a:p>
                  </a:txBody>
                  <a:tcPr marL="32041" marR="32041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668753"/>
              </p:ext>
            </p:extLst>
          </p:nvPr>
        </p:nvGraphicFramePr>
        <p:xfrm>
          <a:off x="914401" y="5329409"/>
          <a:ext cx="8852453" cy="696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7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8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8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8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«Здоровый образ жизни формируется в семье»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Применение любого оборудования по желанию детей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Повторение всех игровых упражнений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9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с итогами </a:t>
                      </a:r>
                      <a:r>
                        <a:rPr lang="ru-RU" sz="800" kern="15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</a:t>
                      </a: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оздоровительной деятельности </a:t>
                      </a:r>
                      <a:endParaRPr lang="ru-RU" sz="8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досуг «Здоровая семья»</a:t>
                      </a: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Изображение 6" descr="DSCN0060"/>
          <p:cNvPicPr>
            <a:picLocks noChangeAspect="1"/>
          </p:cNvPicPr>
          <p:nvPr/>
        </p:nvPicPr>
        <p:blipFill rotWithShape="1">
          <a:blip r:embed="rId3"/>
          <a:srcRect l="23032" r="13540"/>
          <a:stretch/>
        </p:blipFill>
        <p:spPr>
          <a:xfrm>
            <a:off x="9349410" y="3477648"/>
            <a:ext cx="2054087" cy="25310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DE3255-1AE2-4072-9E47-CC217CCB57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r="41594" b="20777"/>
          <a:stretch/>
        </p:blipFill>
        <p:spPr>
          <a:xfrm>
            <a:off x="861391" y="1744969"/>
            <a:ext cx="3407402" cy="25310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4C0BCB-F008-45C4-A69B-D68B398A8F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4" t="23334" r="30145" b="25411"/>
          <a:stretch/>
        </p:blipFill>
        <p:spPr>
          <a:xfrm>
            <a:off x="9379968" y="1086559"/>
            <a:ext cx="2060220" cy="2387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900igr.net/up/datai/219943/0001-001-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921794131"/>
              </p:ext>
            </p:extLst>
          </p:nvPr>
        </p:nvGraphicFramePr>
        <p:xfrm>
          <a:off x="721830" y="985042"/>
          <a:ext cx="9761871" cy="5233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B77FD8D4-C5C7-49DF-991D-419F17879B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1449846"/>
              </p:ext>
            </p:extLst>
          </p:nvPr>
        </p:nvGraphicFramePr>
        <p:xfrm>
          <a:off x="5932966" y="1600201"/>
          <a:ext cx="4227033" cy="4272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1182</Words>
  <Application>Microsoft Office PowerPoint</Application>
  <PresentationFormat>Широкоэкранный</PresentationFormat>
  <Paragraphs>368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SimSun</vt:lpstr>
      <vt:lpstr>Andale Sans UI</vt:lpstr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Муниципальное казённое дошкольное образовательное учреждение  детский  сад  «Оленёнок»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казённое дошкольное образовательное учреждение  детский  сад  «Оленёнок»</dc:title>
  <dc:creator>Олененок Тазовский</dc:creator>
  <cp:lastModifiedBy>q</cp:lastModifiedBy>
  <cp:revision>25</cp:revision>
  <dcterms:created xsi:type="dcterms:W3CDTF">2018-04-27T07:30:00Z</dcterms:created>
  <dcterms:modified xsi:type="dcterms:W3CDTF">2018-11-22T07:12:35Z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1049-10.2.0.6020</vt:lpwstr>
  </property>
</Properties>
</file>