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0"/>
  </p:notesMasterIdLst>
  <p:sldIdLst>
    <p:sldId id="256" r:id="rId2"/>
    <p:sldId id="268" r:id="rId3"/>
    <p:sldId id="259" r:id="rId4"/>
    <p:sldId id="261" r:id="rId5"/>
    <p:sldId id="262" r:id="rId6"/>
    <p:sldId id="269" r:id="rId7"/>
    <p:sldId id="270" r:id="rId8"/>
    <p:sldId id="271" r:id="rId9"/>
    <p:sldId id="263" r:id="rId10"/>
    <p:sldId id="272" r:id="rId11"/>
    <p:sldId id="273" r:id="rId12"/>
    <p:sldId id="274" r:id="rId13"/>
    <p:sldId id="275" r:id="rId14"/>
    <p:sldId id="264" r:id="rId15"/>
    <p:sldId id="276" r:id="rId16"/>
    <p:sldId id="265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79" autoAdjust="0"/>
  </p:normalViewPr>
  <p:slideViewPr>
    <p:cSldViewPr>
      <p:cViewPr>
        <p:scale>
          <a:sx n="84" d="100"/>
          <a:sy n="84" d="100"/>
        </p:scale>
        <p:origin x="-930" y="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B114463-109B-4270-ACDB-41891598E5A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31747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48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0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1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2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3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4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5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6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7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8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9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31760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1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2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3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4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5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6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7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8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9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0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1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2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3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4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5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6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7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8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9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0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1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2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3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4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1785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1786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1787" name="Rectangle 4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1788" name="Rectangle 4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1789" name="Rectangle 4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A873911-AF25-47DA-864D-9E04091D7B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78C28-E0E5-4510-B6F1-6E52024839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AD69D-9B6A-43E2-A939-83E6628053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2FC95-0D29-4273-AF24-F8408DA4E3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A35F9-0275-41E0-ABA0-D43F7A75BC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F793B-11FA-4DFB-88BF-4157B29F06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5FA0D-7D0B-4278-BD55-52655E599B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2A447-F7BB-4683-8841-31132012C7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75442-38D9-4FFC-B5B7-BFB732A8BA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16D83-F26A-4363-B95B-AADD8C1A3A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44713-2083-49B8-BB08-259D0569F3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30723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4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5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6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7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8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9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0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1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2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3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0735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30736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37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38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39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0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1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2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3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4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5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6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7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8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9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0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1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2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3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4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5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6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7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8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9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0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0761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62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63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0764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0765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19F6890-A4E6-4F5F-9A15-92E962E47639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2%D0%B5%D1%85%D0%BD%D0%B8%D1%87%D0%B5%D1%81%D0%BA%D0%B8%D0%B5_%D0%B4%D0%B8%D1%81%D1%86%D0%B8%D0%BF%D0%BB%D0%B8%D0%BD%D1%8B_%D0%BB%D1%91%D0%B3%D0%BA%D0%BE%D0%B9_%D0%B0%D1%82%D0%BB%D0%B5%D1%82%D0%B8%D0%BA%D0%B8" TargetMode="External"/><Relationship Id="rId2" Type="http://schemas.openxmlformats.org/officeDocument/2006/relationships/hyperlink" Target="http://ru.wikipedia.org/wiki/%D0%9B%D1%91%D0%B3%D0%BA%D0%B0%D1%8F_%D0%B0%D1%82%D0%BB%D0%B5%D1%82%D0%B8%D0%BA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1%91%D0%B3%D0%BA%D0%B0%D1%8F_%D0%B0%D1%82%D0%BB%D0%B5%D1%82%D0%B8%D0%BA%D0%B0" TargetMode="External"/><Relationship Id="rId2" Type="http://schemas.openxmlformats.org/officeDocument/2006/relationships/hyperlink" Target="http://ru.wikipedia.org/wiki/%D0%9C%D0%BD%D0%BE%D0%B3%D0%BE%D0%B1%D0%BE%D1%80%D1%8C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hyperlink" Target="http://ru.wikipedia.org/wiki/%D0%A1%D0%B5%D0%BC%D0%B8%D0%B1%D0%BE%D1%80%D1%8C%D0%B5" TargetMode="External"/><Relationship Id="rId4" Type="http://schemas.openxmlformats.org/officeDocument/2006/relationships/hyperlink" Target="http://ru.wikipedia.org/wiki/%D0%94%D0%B5%D1%81%D1%8F%D1%82%D0%B8%D0%B1%D0%BE%D1%80%D1%8C%D0%B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ru.wikipedia.org/wiki/%D0%9B%D1%91%D0%B3%D0%BA%D0%B0%D1%8F_%D0%B0%D1%82%D0%BB%D0%B5%D1%82%D0%B8%D0%BA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1%91%D0%B3%D0%BA%D0%B0%D1%8F_%D0%B0%D1%82%D0%BB%D0%B5%D1%82%D0%B8%D0%BA%D0%B0" TargetMode="External"/><Relationship Id="rId2" Type="http://schemas.openxmlformats.org/officeDocument/2006/relationships/hyperlink" Target="http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2%D0%B5%D1%85%D0%BD%D0%B8%D1%87%D0%B5%D1%81%D0%BA%D0%B8%D0%B5_%D0%B4%D0%B8%D1%81%D1%86%D0%B8%D0%BF%D0%BB%D0%B8%D0%BD%D1%8B_%D0%BB%D1%91%D0%B3%D0%BA%D0%BE%D0%B9_%D0%B0%D1%82%D0%BB%D0%B5%D1%82%D0%B8%D0%BA%D0%B8" TargetMode="External"/><Relationship Id="rId2" Type="http://schemas.openxmlformats.org/officeDocument/2006/relationships/hyperlink" Target="http://ru.wikipedia.org/wiki/%D0%9B%D1%91%D0%B3%D0%BA%D0%B0%D1%8F_%D0%B0%D1%82%D0%BB%D0%B5%D1%82%D0%B8%D0%BA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229600" cy="1258888"/>
          </a:xfrm>
        </p:spPr>
        <p:txBody>
          <a:bodyPr/>
          <a:lstStyle/>
          <a:p>
            <a:r>
              <a:rPr lang="ru-RU" b="1" dirty="0" smtClean="0">
                <a:latin typeface="Arial Narrow" pitchFamily="34" charset="0"/>
              </a:rPr>
              <a:t>ЛЕГКАЯ АТЛЕТИКА – КОРОЛЕВА СПОРТА!</a:t>
            </a:r>
            <a:endParaRPr lang="ru-RU" b="1" dirty="0">
              <a:latin typeface="Arial Narrow" pitchFamily="34" charset="0"/>
            </a:endParaRPr>
          </a:p>
        </p:txBody>
      </p:sp>
      <p:pic>
        <p:nvPicPr>
          <p:cNvPr id="1027" name="Picture 3" descr="E:\Ирина РАБОТА\презентации\1 апреля\ДЛЯ ПРЕЗЕНТАЦИИ\atlet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752600"/>
            <a:ext cx="51816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соревнований по прыжкам в высоту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30725"/>
          </a:xfrm>
        </p:spPr>
        <p:txBody>
          <a:bodyPr/>
          <a:lstStyle/>
          <a:p>
            <a:r>
              <a:rPr lang="ru-RU" sz="2000" dirty="0" smtClean="0"/>
              <a:t>Соревнования по прыжкам в высоту происходят в секторе для прыжков, оборудованном планкой на держателях и местом для приземления. </a:t>
            </a:r>
          </a:p>
          <a:p>
            <a:r>
              <a:rPr lang="ru-RU" sz="2000" dirty="0" smtClean="0"/>
              <a:t>Спортсмену на предварительном этапе и в финале даётся по три попытки на каждой высоте. </a:t>
            </a:r>
          </a:p>
          <a:p>
            <a:r>
              <a:rPr lang="ru-RU" sz="2000" dirty="0" smtClean="0"/>
              <a:t>Спортсмен может начать прыгать с любой высоты, предварительно оповестив об этом судей.</a:t>
            </a:r>
          </a:p>
          <a:p>
            <a:r>
              <a:rPr lang="ru-RU" sz="2000" dirty="0" smtClean="0"/>
              <a:t>При попытке спортсмен должен отталкиваться одной ногой. </a:t>
            </a:r>
          </a:p>
          <a:p>
            <a:r>
              <a:rPr lang="ru-RU" sz="2000" dirty="0" smtClean="0"/>
              <a:t>Удачную попытку судья отмечает поднятием белого флага. Если планка упала со стоек после поднятия белого флага, попытка считается засчитанной. Неудачная попытка отмечается красным флагом.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679450"/>
          </a:xfrm>
        </p:spPr>
        <p:txBody>
          <a:bodyPr/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Способы прыжков в высоту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19812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Перешагивание (ножницы)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Является наиболее простым и доступным из всех способов прыжка в высоту. Он не требует дорогого инвентаря, специальных поролоновых матов, так как прыгун осуществляет приземление на ноги 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E:\Ирина РАБОТА\презентации\1 апреля\ДЛЯ ПРЕЗЕНТАЦИИ\High_jump_cissor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590800"/>
            <a:ext cx="4343400" cy="2162763"/>
          </a:xfrm>
          <a:prstGeom prst="rect">
            <a:avLst/>
          </a:prstGeom>
          <a:noFill/>
        </p:spPr>
      </p:pic>
      <p:pic>
        <p:nvPicPr>
          <p:cNvPr id="12291" name="Picture 3" descr="E:\Ирина РАБОТА\презентации\1 апреля\ДЛЯ ПРЕЗЕНТАЦИИ\1327840086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352800"/>
            <a:ext cx="3600451" cy="1470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679450"/>
          </a:xfrm>
        </p:spPr>
        <p:txBody>
          <a:bodyPr/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Способы прыжков в высоту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14401"/>
            <a:ext cx="8229600" cy="33528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Перекидной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способ, чем-то похожий на запрыгивание на лошадь, впервые позволил обеспечить положение центра масс прыгуна ниже планки. При прыжке этим способом спортсмен разбегается и отталкивается ближней к планке ногой и приземляется на маховую ногу. При переходе через планку последовательно маховой, а затем толчковой ногой, при согнутом положении тела и глубоком «нырке» головой вниз за планку центр масс тела проходит ниже планки, что дает преимущество по сравнению с перешагиванием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E:\Ирина РАБОТА\презентации\1 апреля\ДЛЯ ПРЕЗЕНТАЦИИ\1307341718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7952" y="4114800"/>
            <a:ext cx="5706374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Способы прыжков в высоту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Фосбери-флоп</a:t>
            </a:r>
            <a:endParaRPr lang="ru-RU" b="1" dirty="0" smtClean="0"/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прыжке этим способом спортсмен разбегается наискосок по широкой дуге со стороны маховой ноги . Во время отталкивания дальней от планки, толчковой ногой, таз разворачивается, и, взлетая вверх, спортсмен поворачивается спиной к планке, последовательно перенося через планку части тела, что является неоспоримым биомеханическим преимуществом. При выполнении правильного перехода планки плечи опускаются за планку с одной стороны, а ноги удерживаются с другой, чем достигается положение центра масс тела ниже планки. Когда таз также пройдет над планкой, тазобедренные суставы быстро сгибаются и ноги выпрямляются. Прыгун падает на спину, ноги прямые.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E:\Ирина РАБОТА\презентации\1 апреля\ДЛЯ ПРЕЗЕНТАЦИИ\477918_html_m5f7b5a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763096"/>
            <a:ext cx="2300287" cy="2094904"/>
          </a:xfrm>
          <a:prstGeom prst="rect">
            <a:avLst/>
          </a:prstGeom>
          <a:noFill/>
        </p:spPr>
      </p:pic>
      <p:pic>
        <p:nvPicPr>
          <p:cNvPr id="14339" name="Picture 3" descr="E:\Ирина РАБОТА\презентации\1 апреля\ДЛЯ ПРЕЗЕНТАЦИИ\1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334000"/>
            <a:ext cx="5126401" cy="1247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>Прыжки в длину с разбега.</a:t>
            </a: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1"/>
            <a:ext cx="8229600" cy="2971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/>
              <a:t>       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Прыжки делятся на четыре фазы: разбег, отталкивание, полёт, приземление. Длина разбега выбирается в зависимости от индивидуальных особенностей каждого учащегося ( 20-25 м –мальчики , 15-20 м- девочки ). Разбег нужен для того, чтобы набрать скорость. До начала прыжков следует провести разминку, тщательно разровнять песок в яме, убрать из неё грабли, лопату.</a:t>
            </a:r>
          </a:p>
        </p:txBody>
      </p:sp>
      <p:pic>
        <p:nvPicPr>
          <p:cNvPr id="15362" name="Picture 2" descr="E:\Ирина РАБОТА\презентации\1 апреля\ДЛЯ ПРЕЗЕНТАЦИИ\prizok_sognuv_no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86200"/>
            <a:ext cx="4401752" cy="1812925"/>
          </a:xfrm>
          <a:prstGeom prst="rect">
            <a:avLst/>
          </a:prstGeom>
          <a:noFill/>
        </p:spPr>
      </p:pic>
      <p:pic>
        <p:nvPicPr>
          <p:cNvPr id="15363" name="Picture 3" descr="E:\Ирина РАБОТА\презентации\1 апреля\ДЛЯ ПРЕЗЕНТАЦИИ\Техника прыжка в длину с разбег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429000"/>
            <a:ext cx="3810000" cy="247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Тройной прыжок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Тройной прыжок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дисциплина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 tooltip="Лёгкая атлетика"/>
              </a:rPr>
              <a:t>лёгкой атлетики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относящаяся к горизонтальным прыжкам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 tooltip="Технические дисциплины лёгкой атлетики"/>
              </a:rPr>
              <a:t>технических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видов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 tooltip="Лёгкая атлетика"/>
              </a:rPr>
              <a:t>легкоатлетической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программы.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E:\Ирина РАБОТА\презентации\1 апреля\ДЛЯ ПРЕЗЕНТАЦИИ\860px-Triple_Jump,Idowu_Phillips,_Bejing_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581400"/>
            <a:ext cx="8191501" cy="170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>Метание.</a:t>
            </a: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45307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/>
              <a:t>       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Метание мяча на дальность характеризуется кратковременным, но концентрированным усилием мышц рук, плечевого пояса и ног при их координированном воздействии. Мяч удерживается фалангами пальцев метающей руки. Три пальца размещены сзади мяча, а большой палец и мизинец поддерживают его с боков. Техника метания делится на три фазы: разбег, бросок, торможение после броска.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7410" name="Picture 2" descr="E:\Ирина РАБОТА\презентации\1 апреля\ДЛЯ ПРЕЗЕНТАЦИИ\5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657600"/>
            <a:ext cx="5410200" cy="2398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легкой атлетике метают: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Копье</a:t>
            </a:r>
          </a:p>
          <a:p>
            <a:r>
              <a:rPr lang="ru-RU" dirty="0" smtClean="0"/>
              <a:t>Молот</a:t>
            </a:r>
          </a:p>
          <a:p>
            <a:r>
              <a:rPr lang="ru-RU" dirty="0" smtClean="0"/>
              <a:t>Диск</a:t>
            </a:r>
          </a:p>
          <a:p>
            <a:r>
              <a:rPr lang="ru-RU" dirty="0" smtClean="0"/>
              <a:t> Толкают ядро</a:t>
            </a:r>
            <a:endParaRPr lang="ru-RU" dirty="0"/>
          </a:p>
        </p:txBody>
      </p:sp>
      <p:pic>
        <p:nvPicPr>
          <p:cNvPr id="18434" name="Picture 2" descr="E:\Ирина РАБОТА\презентации\1 апреля\ДЛЯ ПРЕЗЕНТАЦИИ\000_DV53059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676400"/>
            <a:ext cx="2370532" cy="1325563"/>
          </a:xfrm>
          <a:prstGeom prst="rect">
            <a:avLst/>
          </a:prstGeom>
          <a:noFill/>
        </p:spPr>
      </p:pic>
      <p:pic>
        <p:nvPicPr>
          <p:cNvPr id="18435" name="Picture 3" descr="E:\Ирина РАБОТА\презентации\1 апреля\ДЛЯ ПРЕЗЕНТАЦИИ\539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524000"/>
            <a:ext cx="2844001" cy="2200275"/>
          </a:xfrm>
          <a:prstGeom prst="rect">
            <a:avLst/>
          </a:prstGeom>
          <a:noFill/>
        </p:spPr>
      </p:pic>
      <p:pic>
        <p:nvPicPr>
          <p:cNvPr id="18436" name="Picture 4" descr="E:\Ирина РАБОТА\презентации\1 апреля\ДЛЯ ПРЕЗЕНТАЦИИ\img.lrytas.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191000"/>
            <a:ext cx="2768600" cy="1877457"/>
          </a:xfrm>
          <a:prstGeom prst="rect">
            <a:avLst/>
          </a:prstGeom>
          <a:noFill/>
        </p:spPr>
      </p:pic>
      <p:pic>
        <p:nvPicPr>
          <p:cNvPr id="18437" name="Picture 5" descr="E:\Ирина РАБОТА\презентации\1 апреля\ДЛЯ ПРЕЗЕНТАЦИИ\1418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4267200"/>
            <a:ext cx="2789237" cy="2094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Многоборья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/>
              <a:t>Легкоатлетические </a:t>
            </a:r>
            <a:r>
              <a:rPr lang="ru-RU" sz="2400" b="1" dirty="0" smtClean="0">
                <a:hlinkClick r:id="rId2" tooltip="Многоборья"/>
              </a:rPr>
              <a:t>многоборья</a:t>
            </a:r>
            <a:r>
              <a:rPr lang="ru-RU" sz="2400" dirty="0" smtClean="0"/>
              <a:t> — совокупность </a:t>
            </a:r>
            <a:r>
              <a:rPr lang="ru-RU" sz="2400" dirty="0" smtClean="0">
                <a:hlinkClick r:id="rId3" tooltip="Лёгкая атлетика"/>
              </a:rPr>
              <a:t>легкоатлетических</a:t>
            </a:r>
            <a:r>
              <a:rPr lang="ru-RU" sz="2400" dirty="0" smtClean="0"/>
              <a:t> дисциплин, где спортсмены соревнуются в различных видах, которые позволяют выявить самого разностороннего атлета.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4" tooltip="Десятиборье"/>
              </a:rPr>
              <a:t>Десятиборье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мужчины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(летний сезон)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5" tooltip="Семиборье"/>
              </a:rPr>
              <a:t>Семиборье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женщины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(летний сезон)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Семиборье мужчины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(зимний сезон)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Пятиборье женщины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(зимний сезон)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1026" name="Picture 2" descr="E:\Ирина РАБОТА\презентации\1 апреля\ДЛЯ ПРЕЗЕНТАЦИИ\1349346096_713250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4343400"/>
            <a:ext cx="3098800" cy="2324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Легкая атлетика включает в себя</a:t>
            </a:r>
            <a:r>
              <a:rPr lang="ru-RU" dirty="0" smtClean="0"/>
              <a:t>: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33600" y="1295400"/>
            <a:ext cx="1143000" cy="762000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791200" y="1524000"/>
            <a:ext cx="914400" cy="228600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267200" y="1447800"/>
            <a:ext cx="0" cy="990600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1676400" y="1676400"/>
            <a:ext cx="2438400" cy="1981200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029200" y="1447800"/>
            <a:ext cx="1447800" cy="2819400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7416" name="Picture 8" descr="http://imgbdb3.bendibao.com/szbdb/tour/20204/07/2020407175139_714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029200"/>
            <a:ext cx="2326603" cy="1328103"/>
          </a:xfrm>
          <a:prstGeom prst="rect">
            <a:avLst/>
          </a:prstGeom>
          <a:noFill/>
        </p:spPr>
      </p:pic>
      <p:pic>
        <p:nvPicPr>
          <p:cNvPr id="17420" name="Picture 12" descr="https://png.pngtree.com/png-clipart/20190122/ourlarge/pngtree-long-jump-game-sports-playground-png-image_5266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971800"/>
            <a:ext cx="1295400" cy="12954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429000" y="2362200"/>
            <a:ext cx="1664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Прыжки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10400" y="1143000"/>
            <a:ext cx="1716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Метание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22" name="Picture 14" descr="https://png.pngtree.com/png-clipart/20190619/original/pngtree-games-campus-school-middle-school-png-image_3961921.jpg"/>
          <p:cNvPicPr>
            <a:picLocks noChangeAspect="1" noChangeArrowheads="1"/>
          </p:cNvPicPr>
          <p:nvPr/>
        </p:nvPicPr>
        <p:blipFill>
          <a:blip r:embed="rId4" cstate="print"/>
          <a:srcRect l="51306" t="2803" r="4028" b="65825"/>
          <a:stretch>
            <a:fillRect/>
          </a:stretch>
        </p:blipFill>
        <p:spPr bwMode="auto">
          <a:xfrm>
            <a:off x="4343400" y="2971800"/>
            <a:ext cx="1296555" cy="1277203"/>
          </a:xfrm>
          <a:prstGeom prst="rect">
            <a:avLst/>
          </a:prstGeom>
          <a:noFill/>
        </p:spPr>
      </p:pic>
      <p:pic>
        <p:nvPicPr>
          <p:cNvPr id="17424" name="Picture 16" descr="https://png.pngtree.com/png-clipart/20190619/original/pngtree-games-campus-school-middle-school-png-image_3961921.jpg"/>
          <p:cNvPicPr>
            <a:picLocks noChangeAspect="1" noChangeArrowheads="1"/>
          </p:cNvPicPr>
          <p:nvPr/>
        </p:nvPicPr>
        <p:blipFill>
          <a:blip r:embed="rId5" cstate="print"/>
          <a:srcRect l="50639" t="37027" r="4028" b="34452"/>
          <a:stretch>
            <a:fillRect/>
          </a:stretch>
        </p:blipFill>
        <p:spPr bwMode="auto">
          <a:xfrm>
            <a:off x="6934200" y="1676400"/>
            <a:ext cx="1727200" cy="1524000"/>
          </a:xfrm>
          <a:prstGeom prst="rect">
            <a:avLst/>
          </a:prstGeom>
          <a:noFill/>
        </p:spPr>
      </p:pic>
      <p:pic>
        <p:nvPicPr>
          <p:cNvPr id="17426" name="Picture 18" descr="https://png.pngtree.com/png-clipart/20190619/original/pngtree-games-campus-school-middle-school-png-image_3961921.jpg"/>
          <p:cNvPicPr>
            <a:picLocks noChangeAspect="1" noChangeArrowheads="1"/>
          </p:cNvPicPr>
          <p:nvPr/>
        </p:nvPicPr>
        <p:blipFill>
          <a:blip r:embed="rId6" cstate="print"/>
          <a:srcRect l="5333" t="67112" r="52000" b="3417"/>
          <a:stretch>
            <a:fillRect/>
          </a:stretch>
        </p:blipFill>
        <p:spPr bwMode="auto">
          <a:xfrm>
            <a:off x="457200" y="1752600"/>
            <a:ext cx="1447800" cy="1402556"/>
          </a:xfrm>
          <a:prstGeom prst="rect">
            <a:avLst/>
          </a:prstGeom>
          <a:noFill/>
        </p:spPr>
      </p:pic>
      <p:pic>
        <p:nvPicPr>
          <p:cNvPr id="17428" name="Picture 20" descr="https://files.liveworksheets.com/def_files/2020/10/14/1014235706777177/1014235706777177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4572000"/>
            <a:ext cx="1600200" cy="160020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6477000" y="3962400"/>
            <a:ext cx="2327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Многоборье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000" y="4267200"/>
            <a:ext cx="3540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Спортивная ходьба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2000" y="1066800"/>
            <a:ext cx="771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Бег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152400"/>
            <a:ext cx="4114800" cy="609600"/>
          </a:xfrm>
        </p:spPr>
        <p:txBody>
          <a:bodyPr/>
          <a:lstStyle/>
          <a:p>
            <a:r>
              <a:rPr lang="ru-RU" sz="4000" b="1"/>
              <a:t>Бег.</a:t>
            </a:r>
            <a:r>
              <a:rPr lang="ru-RU" sz="4000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45307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200" dirty="0"/>
              <a:t>    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Бег - естественный способ передвижения входящий во многие виды спорта. В лёгкой атлетике бег делится на гладкий, с препятствиями, эстафетный и по пересечённой местности. Бег выполняется широким шагом на передней части стопы, с полным выпрямлением ноги в момент отталкивания от земли и выносом бедра другой ноги вперёд-вверх, туловище слегка наклонено вперёд, руки согнуты в локтях, дыхание свободное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971800"/>
            <a:ext cx="5943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679450"/>
          </a:xfrm>
        </p:spPr>
        <p:txBody>
          <a:bodyPr/>
          <a:lstStyle/>
          <a:p>
            <a:r>
              <a:rPr lang="ru-RU" sz="4000" b="1" dirty="0" smtClean="0"/>
              <a:t>Гладкий бег делится на:</a:t>
            </a:r>
            <a:endParaRPr lang="ru-RU" sz="4000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229600" cy="50292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000" b="1" dirty="0" smtClean="0"/>
              <a:t>Бег на короткие дистанции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Для учащихся 1-4 классов - 30, 60 метров – условно разделяется на четыре фазы: старт, стартовый разбег, бег по дистанции, финиширование. Для наиболее эффективного начала бега используют низкий старт.  </a:t>
            </a:r>
            <a:endParaRPr lang="ru-RU" sz="2000" b="1" dirty="0" smtClean="0">
              <a:latin typeface="+mj-lt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000" b="1" dirty="0" smtClean="0"/>
              <a:t>Бег на средние дистанции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Для учащихся 1-4 классов – 600 метров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000" b="1" dirty="0" smtClean="0">
                <a:cs typeface="Times New Roman" pitchFamily="18" charset="0"/>
              </a:rPr>
              <a:t>Бег на длинные дистанции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Для 1- 4 классов – 1000, 1500 метров, 6 минутный бег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457200" indent="-457200">
              <a:lnSpc>
                <a:spcPct val="90000"/>
              </a:lnSpc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/>
              <a:t>  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/>
              <a:t>         </a:t>
            </a:r>
            <a:endParaRPr lang="ru-RU" sz="2400" dirty="0"/>
          </a:p>
        </p:txBody>
      </p:sp>
      <p:pic>
        <p:nvPicPr>
          <p:cNvPr id="6146" name="Picture 2" descr="E:\Ирина РАБОТА\презентации\1 апреля\ДЛЯ ПРЕЗЕНТАЦИИ\dd78cef6c3ffbaec0175cfb96d45582e.d4fe1c5206c50f6.7078508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038600"/>
            <a:ext cx="3429000" cy="2282429"/>
          </a:xfrm>
          <a:prstGeom prst="rect">
            <a:avLst/>
          </a:prstGeom>
          <a:noFill/>
        </p:spPr>
      </p:pic>
      <p:pic>
        <p:nvPicPr>
          <p:cNvPr id="6147" name="Picture 3" descr="E:\Ирина РАБОТА\презентации\1 апреля\ДЛЯ ПРЕЗЕНТАЦИИ\3-popup-l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886200"/>
            <a:ext cx="1676400" cy="25146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>Эстафетный бег.</a:t>
            </a: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229600" cy="45307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       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Цель - быстрее пронести эстафетную палочку от старта до финиша, передавая её друг другу. Вся дистанция делится на этапы одинаковой или разной протяженности. Передача эстафетной палочки осуществляется в 20-метровой зоне. Бегущий на последнем этапе должен пересечь финиш с эстафетной палочкой. Успех передачи зависит от согласованности действий бегунов.      </a:t>
            </a:r>
            <a:r>
              <a:rPr lang="ru-RU" sz="2000" b="1" dirty="0"/>
              <a:t>    </a:t>
            </a:r>
          </a:p>
        </p:txBody>
      </p:sp>
      <p:pic>
        <p:nvPicPr>
          <p:cNvPr id="7170" name="Picture 2" descr="E:\Ирина РАБОТА\презентации\1 апреля\ДЛЯ ПРЕЗЕНТАЦИИ\gallery_181_329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276600"/>
            <a:ext cx="2944813" cy="1960141"/>
          </a:xfrm>
          <a:prstGeom prst="rect">
            <a:avLst/>
          </a:prstGeom>
          <a:noFill/>
        </p:spPr>
      </p:pic>
      <p:pic>
        <p:nvPicPr>
          <p:cNvPr id="7171" name="Picture 3" descr="E:\Ирина РАБОТА\презентации\1 апреля\ДЛЯ ПРЕЗЕНТАЦИИ\3.-Delegating-tas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276600"/>
            <a:ext cx="2235200" cy="1547446"/>
          </a:xfrm>
          <a:prstGeom prst="rect">
            <a:avLst/>
          </a:prstGeom>
          <a:noFill/>
        </p:spPr>
      </p:pic>
      <p:pic>
        <p:nvPicPr>
          <p:cNvPr id="7172" name="Picture 4" descr="E:\Ирина РАБОТА\презентации\1 апреля\ДЛЯ ПРЕЗЕНТАЦИИ\4326-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876800"/>
            <a:ext cx="2339975" cy="1559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258888"/>
          </a:xfrm>
        </p:spPr>
        <p:txBody>
          <a:bodyPr/>
          <a:lstStyle/>
          <a:p>
            <a:r>
              <a:rPr lang="ru-RU" dirty="0" smtClean="0"/>
              <a:t>Барьерный бег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19201"/>
            <a:ext cx="8229600" cy="3581400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 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Барьерный бег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— совокупность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  <a:hlinkClick r:id="rId2" tooltip="Лёгкая атлетика"/>
              </a:rPr>
              <a:t>легкоатлетических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дисциплин, где спортсмены соревнуются в спринтерских видах бега, по ходу которого спортсменам необходимо преодолевать барьеры.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Атлеты на дистанции барьерного бега бегут каждый по своей дорожке. Барьеры расположены через равные интервалы так, чтобы ножки барьера смотрели в направлении старта (чтобы барьер, задетый бегуном, падал вперёд, а не травмировал бегуна).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E:\Ирина РАБОТА\презентации\1 апреля\ДЛЯ ПРЕЗЕНТАЦИИ\hurdling_b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962400"/>
            <a:ext cx="3543300" cy="2362200"/>
          </a:xfrm>
          <a:prstGeom prst="rect">
            <a:avLst/>
          </a:prstGeom>
          <a:noFill/>
        </p:spPr>
      </p:pic>
      <p:pic>
        <p:nvPicPr>
          <p:cNvPr id="8195" name="Picture 3" descr="E:\Ирина РАБОТА\презентации\1 апреля\ДЛЯ ПРЕЗЕНТАЦИИ\l_5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810000"/>
            <a:ext cx="3427912" cy="2288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258888"/>
          </a:xfrm>
        </p:spPr>
        <p:txBody>
          <a:bodyPr/>
          <a:lstStyle/>
          <a:p>
            <a:r>
              <a:rPr lang="ru-RU" dirty="0" smtClean="0"/>
              <a:t>Бег с препятствиями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066801"/>
            <a:ext cx="8229600" cy="3276600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 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Бег на 3000 метров с препятствиями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или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стипль-чез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  <a:hlinkClick r:id="rId2" tooltip="Английский язык"/>
              </a:rPr>
              <a:t>англ.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i="1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steeplechase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— скачки с препятствиями), — дисциплина, относящаяся к средним дистанциям беговой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  <a:hlinkClick r:id="rId3" tooltip="Лёгкая атлетика"/>
              </a:rPr>
              <a:t>легкоатлетической программы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 Включает следующие элементы: бег между препятствиями, преодоление препятствий и преодоление ямы с водой. Требует от спортсменов выносливости, владения техникой преодоления препятствий и тактического мышления. 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E:\Ирина РАБОТА\презентации\1 апреля\ДЛЯ ПРЕЗЕНТАЦИИ\lrg_05ea77365c38c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657600"/>
            <a:ext cx="3090929" cy="2057400"/>
          </a:xfrm>
          <a:prstGeom prst="rect">
            <a:avLst/>
          </a:prstGeom>
          <a:noFill/>
        </p:spPr>
      </p:pic>
      <p:pic>
        <p:nvPicPr>
          <p:cNvPr id="9219" name="Picture 3" descr="E:\Ирина РАБОТА\презентации\1 апреля\ДЛЯ ПРЕЗЕНТАЦИИ\1350bfe5c82f1d45a4a3a1b4579e36e212322709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0"/>
            <a:ext cx="3365500" cy="2295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Прыжки делятся на: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Прыжок в высоту</a:t>
            </a:r>
          </a:p>
          <a:p>
            <a:r>
              <a:rPr lang="ru-RU" dirty="0" smtClean="0"/>
              <a:t>Прыжок в длину</a:t>
            </a:r>
          </a:p>
          <a:p>
            <a:r>
              <a:rPr lang="ru-RU" dirty="0" smtClean="0"/>
              <a:t>Тройной прыжок</a:t>
            </a:r>
          </a:p>
          <a:p>
            <a:r>
              <a:rPr lang="ru-RU" dirty="0" smtClean="0"/>
              <a:t>Прыжок с шестом</a:t>
            </a:r>
            <a:endParaRPr lang="ru-RU" dirty="0"/>
          </a:p>
        </p:txBody>
      </p:sp>
      <p:pic>
        <p:nvPicPr>
          <p:cNvPr id="10242" name="Picture 2" descr="E:\Ирина РАБОТА\презентации\1 апреля\ДЛЯ ПРЕЗЕНТАЦИИ\b_5823p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524000"/>
            <a:ext cx="2879805" cy="1857375"/>
          </a:xfrm>
          <a:prstGeom prst="rect">
            <a:avLst/>
          </a:prstGeom>
          <a:noFill/>
        </p:spPr>
      </p:pic>
      <p:pic>
        <p:nvPicPr>
          <p:cNvPr id="10243" name="Picture 3" descr="E:\Ирина РАБОТА\презентации\1 апреля\ДЛЯ ПРЕЗЕНТАЦИИ\IMG_62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038600"/>
            <a:ext cx="2574925" cy="1716617"/>
          </a:xfrm>
          <a:prstGeom prst="rect">
            <a:avLst/>
          </a:prstGeom>
          <a:noFill/>
        </p:spPr>
      </p:pic>
      <p:pic>
        <p:nvPicPr>
          <p:cNvPr id="10244" name="Picture 4" descr="E:\Ирина РАБОТА\презентации\1 апреля\ДЛЯ ПРЕЗЕНТАЦИИ\23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876800"/>
            <a:ext cx="2805112" cy="1743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Прыжок </a:t>
            </a:r>
            <a:r>
              <a:rPr lang="ru-RU" b="1" dirty="0"/>
              <a:t>в высоту с разбега.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 smtClean="0"/>
              <a:t>    Прыжок в высоту с разбега</a:t>
            </a:r>
            <a:r>
              <a:rPr lang="ru-RU" sz="2000" dirty="0" smtClean="0"/>
              <a:t> — дисциплина </a:t>
            </a:r>
            <a:r>
              <a:rPr lang="ru-RU" sz="2000" dirty="0" smtClean="0">
                <a:hlinkClick r:id="rId2" tooltip="Лёгкая атлетика"/>
              </a:rPr>
              <a:t>лёгкой атлетики</a:t>
            </a:r>
            <a:r>
              <a:rPr lang="ru-RU" sz="2000" dirty="0" smtClean="0"/>
              <a:t>, относящаяся к вертикальным прыжкам </a:t>
            </a:r>
            <a:r>
              <a:rPr lang="ru-RU" sz="2000" dirty="0" smtClean="0">
                <a:hlinkClick r:id="rId3" tooltip="Технические дисциплины лёгкой атлетики"/>
              </a:rPr>
              <a:t>технических</a:t>
            </a:r>
            <a:r>
              <a:rPr lang="ru-RU" sz="2000" dirty="0" smtClean="0"/>
              <a:t> видов. Составляющие прыжка — разбег, подготовка к отталкиванию, отталкивание, переход через планку и приземление.</a:t>
            </a:r>
          </a:p>
          <a:p>
            <a:pPr>
              <a:buNone/>
            </a:pPr>
            <a:r>
              <a:rPr lang="ru-RU" sz="2000" dirty="0" smtClean="0"/>
              <a:t>    Требует от спортсменов прыгучести и координации движений. Проводится в летнем и зимнем сезоне.</a:t>
            </a:r>
          </a:p>
          <a:p>
            <a:pPr>
              <a:lnSpc>
                <a:spcPct val="80000"/>
              </a:lnSpc>
              <a:buNone/>
            </a:pPr>
            <a:endParaRPr lang="ru-RU" sz="2000" b="1" dirty="0" smtClean="0"/>
          </a:p>
          <a:p>
            <a:pPr>
              <a:lnSpc>
                <a:spcPct val="80000"/>
              </a:lnSpc>
              <a:buNone/>
            </a:pPr>
            <a:endParaRPr lang="ru-RU" sz="2000" b="1" dirty="0"/>
          </a:p>
        </p:txBody>
      </p:sp>
      <p:pic>
        <p:nvPicPr>
          <p:cNvPr id="11266" name="Picture 2" descr="E:\Ирина РАБОТА\презентации\1 апреля\ДЛЯ ПРЕЗЕНТАЦИИ\ae773f9f3220a3eee11e6dc90fee1ea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038600"/>
            <a:ext cx="3646487" cy="2430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ревнование">
  <a:themeElements>
    <a:clrScheme name="Соревнование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232</TotalTime>
  <Words>463</Words>
  <Application>Microsoft Office PowerPoint</Application>
  <PresentationFormat>Экран (4:3)</PresentationFormat>
  <Paragraphs>68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Соревнование</vt:lpstr>
      <vt:lpstr>ЛЕГКАЯ АТЛЕТИКА – КОРОЛЕВА СПОРТА!</vt:lpstr>
      <vt:lpstr>Легкая атлетика включает в себя:</vt:lpstr>
      <vt:lpstr>Бег. </vt:lpstr>
      <vt:lpstr>Гладкий бег делится на:</vt:lpstr>
      <vt:lpstr>Эстафетный бег. </vt:lpstr>
      <vt:lpstr>Барьерный бег</vt:lpstr>
      <vt:lpstr>Бег с препятствиями </vt:lpstr>
      <vt:lpstr>Прыжки делятся на:</vt:lpstr>
      <vt:lpstr>Прыжок в высоту с разбега.</vt:lpstr>
      <vt:lpstr>Правила соревнований по прыжкам в высоту</vt:lpstr>
      <vt:lpstr>Способы прыжков в высоту</vt:lpstr>
      <vt:lpstr>Способы прыжков в высоту</vt:lpstr>
      <vt:lpstr>Способы прыжков в высоту</vt:lpstr>
      <vt:lpstr>Прыжки в длину с разбега. </vt:lpstr>
      <vt:lpstr>Тройной прыжок </vt:lpstr>
      <vt:lpstr>Метание. </vt:lpstr>
      <vt:lpstr>В легкой атлетике метают:</vt:lpstr>
      <vt:lpstr>Многоборья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Ждановы</dc:creator>
  <cp:lastModifiedBy>1</cp:lastModifiedBy>
  <cp:revision>23</cp:revision>
  <cp:lastPrinted>1601-01-01T00:00:00Z</cp:lastPrinted>
  <dcterms:created xsi:type="dcterms:W3CDTF">1601-01-01T00:00:00Z</dcterms:created>
  <dcterms:modified xsi:type="dcterms:W3CDTF">2022-10-19T11:47:22Z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