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5" r:id="rId4"/>
    <p:sldId id="262" r:id="rId5"/>
    <p:sldId id="276" r:id="rId6"/>
    <p:sldId id="284" r:id="rId7"/>
    <p:sldId id="283" r:id="rId8"/>
    <p:sldId id="257" r:id="rId9"/>
    <p:sldId id="271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6600"/>
    <a:srgbClr val="0000FF"/>
    <a:srgbClr val="003300"/>
    <a:srgbClr val="00FF00"/>
    <a:srgbClr val="00CC00"/>
    <a:srgbClr val="00FFFF"/>
    <a:srgbClr val="0099CC"/>
    <a:srgbClr val="66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26" y="6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9E5BE-1D2B-4AFC-B28D-56166631B99B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4F10D-FD85-43A1-9997-42A4397B1002}">
      <dgm:prSet phldrT="[Текст]" custT="1"/>
      <dgm:spPr/>
      <dgm:t>
        <a:bodyPr/>
        <a:lstStyle/>
        <a:p>
          <a:pPr algn="r" rtl="0"/>
          <a:r>
            <a:rPr kumimoji="0" lang="ru-RU" sz="1600" b="1" i="0" u="none" strike="noStrike" cap="none" normalizeH="0" baseline="0" dirty="0">
              <a:ln/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Times New Roman,Bold"/>
            </a:rPr>
            <a:t>.</a:t>
          </a:r>
          <a:endParaRPr lang="ru-RU" sz="1600" dirty="0">
            <a:solidFill>
              <a:srgbClr val="FFFF00"/>
            </a:solidFill>
          </a:endParaRPr>
        </a:p>
      </dgm:t>
    </dgm:pt>
    <dgm:pt modelId="{74AFF638-6535-4506-B4B6-E6A410BFB5CF}" type="parTrans" cxnId="{A6028DC0-C21F-4274-862D-F9E34E071ACA}">
      <dgm:prSet/>
      <dgm:spPr/>
      <dgm:t>
        <a:bodyPr/>
        <a:lstStyle/>
        <a:p>
          <a:endParaRPr lang="ru-RU"/>
        </a:p>
      </dgm:t>
    </dgm:pt>
    <dgm:pt modelId="{DF6A0AFD-C13D-4E1B-8DDB-30B1ABADD0E5}" type="sibTrans" cxnId="{A6028DC0-C21F-4274-862D-F9E34E071ACA}">
      <dgm:prSet/>
      <dgm:spPr/>
      <dgm:t>
        <a:bodyPr/>
        <a:lstStyle/>
        <a:p>
          <a:endParaRPr lang="ru-RU"/>
        </a:p>
      </dgm:t>
    </dgm:pt>
    <dgm:pt modelId="{D0CDECD8-A73B-40B4-BD51-889D8010BD15}">
      <dgm:prSet phldrT="[Текст]" custT="1"/>
      <dgm:spPr/>
      <dgm:t>
        <a:bodyPr/>
        <a:lstStyle/>
        <a:p>
          <a:pPr algn="l"/>
          <a:r>
            <a:rPr kumimoji="0" lang="ru-RU" sz="3600" b="0" i="0" u="none" strike="noStrike" cap="none" normalizeH="0" baseline="0" dirty="0">
              <a:ln/>
              <a:solidFill>
                <a:srgbClr val="FFFF00"/>
              </a:solidFill>
              <a:effectLst/>
              <a:latin typeface="Monotype Corsiva" panose="03010101010201010101" pitchFamily="66" charset="0"/>
              <a:ea typeface="Calibri" pitchFamily="34" charset="0"/>
              <a:cs typeface="Times New Roman" pitchFamily="18" charset="0"/>
            </a:rPr>
            <a:t>:</a:t>
          </a:r>
          <a:endParaRPr lang="ru-RU" sz="3600" dirty="0">
            <a:solidFill>
              <a:srgbClr val="FFFF00"/>
            </a:solidFill>
            <a:latin typeface="Monotype Corsiva" panose="03010101010201010101" pitchFamily="66" charset="0"/>
          </a:endParaRPr>
        </a:p>
      </dgm:t>
    </dgm:pt>
    <dgm:pt modelId="{83E87FF1-C4A3-4174-83BC-E3F23F8F6F74}" type="parTrans" cxnId="{2198DA79-6856-4A48-9EF8-1C1A3A9E10EA}">
      <dgm:prSet/>
      <dgm:spPr/>
      <dgm:t>
        <a:bodyPr/>
        <a:lstStyle/>
        <a:p>
          <a:endParaRPr lang="ru-RU"/>
        </a:p>
      </dgm:t>
    </dgm:pt>
    <dgm:pt modelId="{181AA073-FB25-4E2E-9023-E26DC3AA0AA0}" type="sibTrans" cxnId="{2198DA79-6856-4A48-9EF8-1C1A3A9E10EA}">
      <dgm:prSet/>
      <dgm:spPr/>
      <dgm:t>
        <a:bodyPr/>
        <a:lstStyle/>
        <a:p>
          <a:endParaRPr lang="ru-RU"/>
        </a:p>
      </dgm:t>
    </dgm:pt>
    <dgm:pt modelId="{550B62AC-1FAF-43EF-9EF0-4BDDFC827636}" type="pres">
      <dgm:prSet presAssocID="{9F59E5BE-1D2B-4AFC-B28D-56166631B99B}" presName="compositeShape" presStyleCnt="0">
        <dgm:presLayoutVars>
          <dgm:chMax val="2"/>
          <dgm:dir/>
          <dgm:resizeHandles val="exact"/>
        </dgm:presLayoutVars>
      </dgm:prSet>
      <dgm:spPr/>
    </dgm:pt>
    <dgm:pt modelId="{0978F93D-D589-411F-9C22-9459A82D0905}" type="pres">
      <dgm:prSet presAssocID="{9F59E5BE-1D2B-4AFC-B28D-56166631B99B}" presName="ribbon" presStyleLbl="node1" presStyleIdx="0" presStyleCnt="1" custScaleY="176230" custLinFactNeighborY="-479"/>
      <dgm:spPr>
        <a:solidFill>
          <a:srgbClr val="66CCFF"/>
        </a:solidFill>
        <a:ln>
          <a:solidFill>
            <a:srgbClr val="0070C0"/>
          </a:solidFill>
        </a:ln>
        <a:effectLst>
          <a:glow rad="228600">
            <a:schemeClr val="accent3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/>
        </a:sp3d>
      </dgm:spPr>
    </dgm:pt>
    <dgm:pt modelId="{5C14D992-8485-442F-9194-2E58C034D479}" type="pres">
      <dgm:prSet presAssocID="{9F59E5BE-1D2B-4AFC-B28D-56166631B99B}" presName="leftArrowText" presStyleLbl="node1" presStyleIdx="0" presStyleCnt="1" custScaleX="100000" custScaleY="179555" custLinFactNeighborX="1143" custLinFactNeighborY="-13349">
        <dgm:presLayoutVars>
          <dgm:chMax val="0"/>
          <dgm:bulletEnabled val="1"/>
        </dgm:presLayoutVars>
      </dgm:prSet>
      <dgm:spPr/>
    </dgm:pt>
    <dgm:pt modelId="{F824A651-5382-4538-8A7B-3107843CF3F9}" type="pres">
      <dgm:prSet presAssocID="{9F59E5BE-1D2B-4AFC-B28D-56166631B99B}" presName="rightArrowText" presStyleLbl="node1" presStyleIdx="0" presStyleCnt="1" custScaleX="100001" custScaleY="176447" custLinFactNeighborX="-4203" custLinFactNeighborY="4985">
        <dgm:presLayoutVars>
          <dgm:chMax val="0"/>
          <dgm:bulletEnabled val="1"/>
        </dgm:presLayoutVars>
      </dgm:prSet>
      <dgm:spPr/>
    </dgm:pt>
  </dgm:ptLst>
  <dgm:cxnLst>
    <dgm:cxn modelId="{3886C316-2147-45AD-9309-161360DA1F7A}" type="presOf" srcId="{D0CDECD8-A73B-40B4-BD51-889D8010BD15}" destId="{F824A651-5382-4538-8A7B-3107843CF3F9}" srcOrd="0" destOrd="0" presId="urn:microsoft.com/office/officeart/2005/8/layout/arrow6"/>
    <dgm:cxn modelId="{0527903F-C12A-4FC0-92D9-7A4DD9152075}" type="presOf" srcId="{9F59E5BE-1D2B-4AFC-B28D-56166631B99B}" destId="{550B62AC-1FAF-43EF-9EF0-4BDDFC827636}" srcOrd="0" destOrd="0" presId="urn:microsoft.com/office/officeart/2005/8/layout/arrow6"/>
    <dgm:cxn modelId="{2198DA79-6856-4A48-9EF8-1C1A3A9E10EA}" srcId="{9F59E5BE-1D2B-4AFC-B28D-56166631B99B}" destId="{D0CDECD8-A73B-40B4-BD51-889D8010BD15}" srcOrd="1" destOrd="0" parTransId="{83E87FF1-C4A3-4174-83BC-E3F23F8F6F74}" sibTransId="{181AA073-FB25-4E2E-9023-E26DC3AA0AA0}"/>
    <dgm:cxn modelId="{A6028DC0-C21F-4274-862D-F9E34E071ACA}" srcId="{9F59E5BE-1D2B-4AFC-B28D-56166631B99B}" destId="{C784F10D-FD85-43A1-9997-42A4397B1002}" srcOrd="0" destOrd="0" parTransId="{74AFF638-6535-4506-B4B6-E6A410BFB5CF}" sibTransId="{DF6A0AFD-C13D-4E1B-8DDB-30B1ABADD0E5}"/>
    <dgm:cxn modelId="{4093BDE4-A010-438D-B301-A412739594CE}" type="presOf" srcId="{C784F10D-FD85-43A1-9997-42A4397B1002}" destId="{5C14D992-8485-442F-9194-2E58C034D479}" srcOrd="0" destOrd="0" presId="urn:microsoft.com/office/officeart/2005/8/layout/arrow6"/>
    <dgm:cxn modelId="{1E47BABB-A699-49F3-830B-81C28E26567C}" type="presParOf" srcId="{550B62AC-1FAF-43EF-9EF0-4BDDFC827636}" destId="{0978F93D-D589-411F-9C22-9459A82D0905}" srcOrd="0" destOrd="0" presId="urn:microsoft.com/office/officeart/2005/8/layout/arrow6"/>
    <dgm:cxn modelId="{A316865C-0C59-4DD9-8F39-163E0CB60948}" type="presParOf" srcId="{550B62AC-1FAF-43EF-9EF0-4BDDFC827636}" destId="{5C14D992-8485-442F-9194-2E58C034D479}" srcOrd="1" destOrd="0" presId="urn:microsoft.com/office/officeart/2005/8/layout/arrow6"/>
    <dgm:cxn modelId="{19C16EFE-A7AB-431B-A9F2-F372E1E569E5}" type="presParOf" srcId="{550B62AC-1FAF-43EF-9EF0-4BDDFC827636}" destId="{F824A651-5382-4538-8A7B-3107843CF3F9}" srcOrd="2" destOrd="0" presId="urn:microsoft.com/office/officeart/2005/8/layout/arrow6"/>
  </dgm:cxnLst>
  <dgm:bg>
    <a:noFill/>
  </dgm:bg>
  <dgm:whole>
    <a:ln>
      <a:solidFill>
        <a:srgbClr val="CC33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8F93D-D589-411F-9C22-9459A82D0905}">
      <dsp:nvSpPr>
        <dsp:cNvPr id="0" name=""/>
        <dsp:cNvSpPr/>
      </dsp:nvSpPr>
      <dsp:spPr>
        <a:xfrm>
          <a:off x="0" y="0"/>
          <a:ext cx="9001156" cy="6345094"/>
        </a:xfrm>
        <a:prstGeom prst="leftRightRibbon">
          <a:avLst/>
        </a:prstGeom>
        <a:solidFill>
          <a:srgbClr val="66CCFF"/>
        </a:solidFill>
        <a:ln w="38100" cap="flat" cmpd="sng" algn="ctr">
          <a:solidFill>
            <a:srgbClr val="0070C0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14D992-8485-442F-9194-2E58C034D479}">
      <dsp:nvSpPr>
        <dsp:cNvPr id="0" name=""/>
        <dsp:cNvSpPr/>
      </dsp:nvSpPr>
      <dsp:spPr>
        <a:xfrm>
          <a:off x="1114090" y="1071568"/>
          <a:ext cx="2970381" cy="316775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600" b="1" i="0" u="none" strike="noStrike" kern="1200" cap="none" normalizeH="0" baseline="0" dirty="0">
              <a:ln/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Times New Roman,Bold"/>
            </a:rPr>
            <a:t>.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1114090" y="1071568"/>
        <a:ext cx="2970381" cy="3167757"/>
      </dsp:txXfrm>
    </dsp:sp>
    <dsp:sp modelId="{F824A651-5382-4538-8A7B-3107843CF3F9}">
      <dsp:nvSpPr>
        <dsp:cNvPr id="0" name=""/>
        <dsp:cNvSpPr/>
      </dsp:nvSpPr>
      <dsp:spPr>
        <a:xfrm>
          <a:off x="4353016" y="1998512"/>
          <a:ext cx="3510485" cy="311292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3600" b="0" i="0" u="none" strike="noStrike" kern="1200" cap="none" normalizeH="0" baseline="0" dirty="0">
              <a:ln/>
              <a:solidFill>
                <a:srgbClr val="FFFF00"/>
              </a:solidFill>
              <a:effectLst/>
              <a:latin typeface="Monotype Corsiva" panose="03010101010201010101" pitchFamily="66" charset="0"/>
              <a:ea typeface="Calibri" pitchFamily="34" charset="0"/>
              <a:cs typeface="Times New Roman" pitchFamily="18" charset="0"/>
            </a:rPr>
            <a:t>:</a:t>
          </a:r>
          <a:endParaRPr lang="ru-RU" sz="3600" kern="1200" dirty="0">
            <a:solidFill>
              <a:srgbClr val="FFFF00"/>
            </a:solidFill>
            <a:latin typeface="Monotype Corsiva" panose="03010101010201010101" pitchFamily="66" charset="0"/>
          </a:endParaRPr>
        </a:p>
      </dsp:txBody>
      <dsp:txXfrm>
        <a:off x="4353016" y="1998512"/>
        <a:ext cx="3510485" cy="3112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3467AD-B4AC-4B56-8842-3D30DCD11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080">
            <a:off x="5744862" y="4038209"/>
            <a:ext cx="321779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B024D4-9E86-408A-A344-592A15405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973">
            <a:off x="124547" y="3931663"/>
            <a:ext cx="3400569" cy="255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858180" cy="161290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Школа                     дошкольных  наук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00372"/>
            <a:ext cx="8001056" cy="714380"/>
          </a:xfrm>
        </p:spPr>
        <p:txBody>
          <a:bodyPr>
            <a:no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МКДОУ детский сад «Оленёнок»</a:t>
            </a:r>
          </a:p>
        </p:txBody>
      </p:sp>
      <p:pic>
        <p:nvPicPr>
          <p:cNvPr id="4" name="Рисунок 1" descr="сканирование0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4797" y="357166"/>
            <a:ext cx="136920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186150">
            <a:off x="3071802" y="4071942"/>
            <a:ext cx="2983351" cy="247960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37042"/>
              </a:avLst>
            </a:prstTxWarp>
          </a:bodyPr>
          <a:lstStyle/>
          <a:p>
            <a:pPr algn="ctr"/>
            <a:r>
              <a:rPr lang="ru-RU" sz="4400" kern="10" dirty="0">
                <a:ln w="6350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ДОМ, ГДЕ ВАС ВСЕГДА ЖДУТ! </a:t>
            </a:r>
          </a:p>
        </p:txBody>
      </p:sp>
    </p:spTree>
  </p:cSld>
  <p:clrMapOvr>
    <a:masterClrMapping/>
  </p:clrMapOvr>
  <p:transition spd="slow" advClick="0" advTm="13797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5D959-1C40-4981-9D79-E1E0E7E7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7275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Monotype Corsiva" panose="03010101010201010101" pitchFamily="66" charset="0"/>
              </a:rPr>
              <a:t>Желаем Творческих успехов!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BB7C5-3BDC-4DC5-829D-27C163DC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67088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59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 rot="20964736">
            <a:off x="216007" y="1828276"/>
            <a:ext cx="5572164" cy="286752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ШДН – творческая группа направленная на  организованную работу  с одаренными детьми. </a:t>
            </a:r>
          </a:p>
          <a:p>
            <a:pPr algn="ctr"/>
            <a:r>
              <a:rPr lang="ru-RU" sz="200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идее Школы Дошкольных Наук воплощается гуманный подход к одаренному ребенку с целью помочь ему легче адаптироваться и социализироваться.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500858" cy="1285884"/>
          </a:xfrm>
          <a:prstGeom prst="round2DiagRect">
            <a:avLst>
              <a:gd name="adj1" fmla="val 38701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</a:rPr>
            </a:br>
            <a:r>
              <a:rPr lang="ru-RU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2700000" scaled="1"/>
                  <a:tileRect/>
                </a:gradFill>
                <a:effectLst/>
              </a:rPr>
              <a:t>Школа Дошкольных Наук</a:t>
            </a:r>
            <a:b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</a:rPr>
            </a:b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4D36A7-FFA7-4572-B13A-244CDE9E3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178">
            <a:off x="4759453" y="3701179"/>
            <a:ext cx="4228383" cy="296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 flipH="1">
            <a:off x="-11308" y="1988840"/>
            <a:ext cx="9507129" cy="5622131"/>
          </a:xfrm>
          <a:prstGeom prst="cloud">
            <a:avLst/>
          </a:prstGeom>
          <a:solidFill>
            <a:srgbClr val="66CCFF"/>
          </a:soli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dirty="0"/>
              <a:t>Задачи: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организовать мероприятия для повышения социального статуса талантливых и способных детей;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проводить занятия творчества для одаренных детей (мини-конференции, олимпиады, интеллектуальные игры, викторины, марафоны, дни творчества и науки, творческие конкурсы и др.);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совместно с родителями поддерживать талантливого ребенка в реализации его интересов в детском саду и семье (тематические родительские собрания, круглые столы с участием детей, лектории для родителей, спортивные мероприятия, концерты, праздники, посещение кружков по способностям, клубные часы);</a:t>
            </a:r>
          </a:p>
        </p:txBody>
      </p:sp>
      <p:pic>
        <p:nvPicPr>
          <p:cNvPr id="5" name="Picture 2" descr="C:\Documents and Settings\INCA\Мои документы\Мои рисунки\Рисунок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18032" y="703728"/>
            <a:ext cx="2225968" cy="2021543"/>
          </a:xfrm>
          <a:prstGeom prst="rect">
            <a:avLst/>
          </a:prstGeom>
          <a:noFill/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id="{7B1D462F-49A1-470A-B62F-CFE2856217FF}"/>
              </a:ext>
            </a:extLst>
          </p:cNvPr>
          <p:cNvSpPr/>
          <p:nvPr/>
        </p:nvSpPr>
        <p:spPr>
          <a:xfrm flipH="1">
            <a:off x="975212" y="-368216"/>
            <a:ext cx="5797680" cy="3429000"/>
          </a:xfrm>
          <a:prstGeom prst="cloud">
            <a:avLst/>
          </a:prstGeom>
          <a:solidFill>
            <a:srgbClr val="66CCFF"/>
          </a:soli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выявление, обучение, развитие, воспитание и поддержка одаренных детей</a:t>
            </a:r>
          </a:p>
          <a:p>
            <a:pPr algn="ctr"/>
            <a:endParaRPr lang="ru-RU" sz="2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-314600"/>
            <a:ext cx="8643998" cy="5429288"/>
          </a:xfrm>
          <a:prstGeom prst="cloudCallout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</a:rPr>
              <a:t>Одаренность бывает </a:t>
            </a:r>
            <a:r>
              <a:rPr lang="ru-RU" sz="3200" i="1" dirty="0">
                <a:solidFill>
                  <a:srgbClr val="C00000"/>
                </a:solidFill>
                <a:effectLst/>
              </a:rPr>
              <a:t>художественной</a:t>
            </a:r>
            <a:r>
              <a:rPr lang="ru-RU" sz="3200" dirty="0">
                <a:solidFill>
                  <a:srgbClr val="C00000"/>
                </a:solidFill>
                <a:effectLst/>
              </a:rPr>
              <a:t> (музыкально-художественной), </a:t>
            </a:r>
            <a:r>
              <a:rPr lang="ru-RU" sz="3200" i="1" dirty="0">
                <a:solidFill>
                  <a:srgbClr val="C00000"/>
                </a:solidFill>
                <a:effectLst/>
              </a:rPr>
              <a:t>психомоторной </a:t>
            </a:r>
            <a:r>
              <a:rPr lang="ru-RU" sz="3200" dirty="0">
                <a:solidFill>
                  <a:srgbClr val="C00000"/>
                </a:solidFill>
                <a:effectLst/>
              </a:rPr>
              <a:t>(спортивная), </a:t>
            </a:r>
            <a:r>
              <a:rPr lang="ru-RU" sz="3200" i="1" dirty="0">
                <a:solidFill>
                  <a:srgbClr val="C00000"/>
                </a:solidFill>
                <a:effectLst/>
              </a:rPr>
              <a:t>академической</a:t>
            </a:r>
            <a:r>
              <a:rPr lang="ru-RU" sz="3200" dirty="0">
                <a:solidFill>
                  <a:srgbClr val="C00000"/>
                </a:solidFill>
                <a:effectLst/>
              </a:rPr>
              <a:t> (способность учиться), </a:t>
            </a:r>
            <a:r>
              <a:rPr lang="ru-RU" sz="3200" i="1" dirty="0">
                <a:solidFill>
                  <a:srgbClr val="C00000"/>
                </a:solidFill>
                <a:effectLst/>
              </a:rPr>
              <a:t>интеллектуальной </a:t>
            </a:r>
            <a:r>
              <a:rPr lang="ru-RU" sz="3200" dirty="0">
                <a:solidFill>
                  <a:srgbClr val="C00000"/>
                </a:solidFill>
                <a:effectLst/>
              </a:rPr>
              <a:t>(умение анализировать, мыслить), </a:t>
            </a:r>
            <a:r>
              <a:rPr lang="ru-RU" sz="3200" i="1" dirty="0">
                <a:solidFill>
                  <a:srgbClr val="C00000"/>
                </a:solidFill>
                <a:effectLst/>
              </a:rPr>
              <a:t>творческой</a:t>
            </a:r>
            <a:r>
              <a:rPr lang="ru-RU" sz="3200" dirty="0">
                <a:solidFill>
                  <a:srgbClr val="C00000"/>
                </a:solidFill>
                <a:effectLst/>
              </a:rPr>
              <a:t> (не шаблонное мышление).</a:t>
            </a:r>
          </a:p>
        </p:txBody>
      </p:sp>
      <p:pic>
        <p:nvPicPr>
          <p:cNvPr id="3" name="Рисунок 2" descr="C:\Documents and Settings\Ирина\Мои документы\Мои рисунки\Организатор клипов (Microsoft)\00437797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72" y="188640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CEC16-B312-4908-8106-D2FB4DB13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4" y="3228196"/>
            <a:ext cx="2316539" cy="332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FA3AD2-70E5-4E5C-AC33-F3D85BBE08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4300" r="11413"/>
          <a:stretch/>
        </p:blipFill>
        <p:spPr>
          <a:xfrm>
            <a:off x="-89245" y="3416653"/>
            <a:ext cx="327105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7453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7565791"/>
              </p:ext>
            </p:extLst>
          </p:nvPr>
        </p:nvGraphicFramePr>
        <p:xfrm>
          <a:off x="0" y="214290"/>
          <a:ext cx="900115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 rot="608153">
            <a:off x="5105328" y="583106"/>
            <a:ext cx="3501227" cy="1714466"/>
          </a:xfrm>
          <a:prstGeom prst="downArrowCallout">
            <a:avLst>
              <a:gd name="adj1" fmla="val 14147"/>
              <a:gd name="adj2" fmla="val 20293"/>
              <a:gd name="adj3" fmla="val 25000"/>
              <a:gd name="adj4" fmla="val 65641"/>
            </a:avLst>
          </a:prstGeom>
          <a:solidFill>
            <a:srgbClr val="00FF00"/>
          </a:soli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/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Times New Roman,Bold"/>
              </a:rPr>
              <a:t>ШДН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6040">
            <a:off x="633281" y="4313639"/>
            <a:ext cx="1636319" cy="2045398"/>
          </a:xfrm>
          <a:prstGeom prst="round2Diag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A3879-0077-4206-9F70-C1E0C69D2D1C}"/>
              </a:ext>
            </a:extLst>
          </p:cNvPr>
          <p:cNvSpPr txBox="1"/>
          <p:nvPr/>
        </p:nvSpPr>
        <p:spPr>
          <a:xfrm>
            <a:off x="616744" y="2051989"/>
            <a:ext cx="374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Руководитель Школы Дошкольных Наук: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Емелова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О.Н.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BA617-BBA9-4A38-9E71-709450A18E66}"/>
              </a:ext>
            </a:extLst>
          </p:cNvPr>
          <p:cNvSpPr txBox="1"/>
          <p:nvPr/>
        </p:nvSpPr>
        <p:spPr>
          <a:xfrm>
            <a:off x="4334569" y="1933544"/>
            <a:ext cx="4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Творческая группа: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Быкова Э.В.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Зверева Н.Н.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Кузьмина М.Г.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Лукьянцева Н.А.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Ложкина О.Н.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Морозова Л.Н.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</a:t>
            </a:r>
            <a:r>
              <a:rPr lang="ru-RU" sz="2800" b="1" dirty="0" err="1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Павленина</a:t>
            </a:r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 А.И.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Селина Е.А.</a:t>
            </a:r>
          </a:p>
          <a:p>
            <a:pPr lvl="0"/>
            <a:r>
              <a:rPr lang="ru-RU" sz="2800" b="1" dirty="0">
                <a:ln/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! Якубова Р.У.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Ирина\Мои документы\Мои рисунки\Организатор клипов (Microsoft)\00437797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785794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4DD16A7-E6CC-408F-B87E-AD58E14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17" y="2383850"/>
            <a:ext cx="7742634" cy="3357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CFF"/>
          </a:solidFill>
          <a:ln w="57150">
            <a:solidFill>
              <a:srgbClr val="CC33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4800" dirty="0">
                <a:effectLst/>
                <a:latin typeface="Monotype Corsiva" panose="03010101010201010101" pitchFamily="66" charset="0"/>
              </a:rPr>
              <a:t>План работы творческой группы по работе с одарёнными детьми </a:t>
            </a:r>
            <a:br>
              <a:rPr lang="ru-RU" sz="4800" dirty="0">
                <a:effectLst/>
                <a:latin typeface="Monotype Corsiva" panose="03010101010201010101" pitchFamily="66" charset="0"/>
              </a:rPr>
            </a:br>
            <a:r>
              <a:rPr lang="ru-RU" sz="4800" dirty="0">
                <a:effectLst/>
                <a:latin typeface="Monotype Corsiva" panose="03010101010201010101" pitchFamily="66" charset="0"/>
              </a:rPr>
              <a:t>на 2018 — 2019 учебный год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5133089"/>
      </p:ext>
    </p:extLst>
  </p:cSld>
  <p:clrMapOvr>
    <a:masterClrMapping/>
  </p:clrMapOvr>
  <p:transition spd="slow" advClick="0" advTm="17453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 rot="17093466">
            <a:off x="4179861" y="687359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7080889">
            <a:off x="4883552" y="776167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7755510">
            <a:off x="5383619" y="776168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1359241">
            <a:off x="79929" y="3000202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0771206">
            <a:off x="96714" y="3604321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8817062">
            <a:off x="5792292" y="986155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9978180">
            <a:off x="6237316" y="1215201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6563356">
            <a:off x="3556527" y="5290906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972768">
            <a:off x="6447600" y="4416618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0365246">
            <a:off x="6665944" y="1786704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4284105">
            <a:off x="5084447" y="5197863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0917115">
            <a:off x="6880258" y="2501084"/>
            <a:ext cx="1785950" cy="857256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3736578">
            <a:off x="5831189" y="4918930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4321967" y="5322107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7042085">
            <a:off x="2954091" y="5327960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6774720">
            <a:off x="2342728" y="5264060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7755510">
            <a:off x="1630836" y="5193153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58016" y="3071810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538285">
            <a:off x="6741246" y="3844614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8026691">
            <a:off x="1000570" y="4916104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18658903">
            <a:off x="525834" y="4562383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9795182">
            <a:off x="290180" y="4242325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91382">
            <a:off x="165310" y="2335015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728903">
            <a:off x="364213" y="1637155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4334755">
            <a:off x="975740" y="1132565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15501077">
            <a:off x="1564482" y="889667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5732339">
            <a:off x="2224533" y="728517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6200000">
            <a:off x="2954727" y="704730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6518524">
            <a:off x="3616931" y="714464"/>
            <a:ext cx="1785950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42843" y="610964"/>
            <a:ext cx="9001157" cy="5357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  <a:p>
            <a:pPr algn="ctr" fontAlgn="t"/>
            <a:r>
              <a:rPr lang="ru-RU" sz="3200" b="1" dirty="0">
                <a:solidFill>
                  <a:srgbClr val="C00000"/>
                </a:solidFill>
              </a:rPr>
              <a:t>Заседание 1. Октябрь. </a:t>
            </a:r>
            <a:endParaRPr lang="ru-RU" sz="3200" dirty="0">
              <a:solidFill>
                <a:srgbClr val="C00000"/>
              </a:solidFill>
            </a:endParaRPr>
          </a:p>
          <a:p>
            <a:pPr algn="ctr" fontAlgn="t"/>
            <a:r>
              <a:rPr lang="ru-RU" sz="3200" b="1" dirty="0">
                <a:solidFill>
                  <a:srgbClr val="C00000"/>
                </a:solidFill>
              </a:rPr>
              <a:t> Организационное.</a:t>
            </a:r>
            <a:endParaRPr lang="ru-RU" sz="3200" dirty="0">
              <a:solidFill>
                <a:srgbClr val="C00000"/>
              </a:solidFill>
            </a:endParaRPr>
          </a:p>
          <a:p>
            <a:pPr marL="457200" indent="-457200" algn="just" fontAlgn="t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C00000"/>
                </a:solidFill>
              </a:rPr>
              <a:t>утверждение плана работы творческой группы на 2018-2019 учебный год;</a:t>
            </a:r>
            <a:endParaRPr lang="ru-RU" sz="3200" dirty="0">
              <a:solidFill>
                <a:srgbClr val="C00000"/>
              </a:solidFill>
            </a:endParaRPr>
          </a:p>
          <a:p>
            <a:pPr marL="457200" indent="-457200" algn="just" fontAlgn="t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C00000"/>
                </a:solidFill>
              </a:rPr>
              <a:t>утверждение педагогического состава творческой группы;</a:t>
            </a:r>
            <a:endParaRPr lang="ru-RU" sz="3200" dirty="0">
              <a:solidFill>
                <a:srgbClr val="C00000"/>
              </a:solidFill>
            </a:endParaRPr>
          </a:p>
          <a:p>
            <a:pPr marL="457200" indent="-457200" algn="just" fontAlgn="t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C00000"/>
                </a:solidFill>
              </a:rPr>
              <a:t>анкетирование педагогов; родителей.</a:t>
            </a:r>
            <a:endParaRPr lang="ru-RU" sz="3200" dirty="0">
              <a:solidFill>
                <a:srgbClr val="C00000"/>
              </a:solidFill>
            </a:endParaRPr>
          </a:p>
          <a:p>
            <a:pPr algn="just" fontAlgn="t"/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  <a:p>
            <a:pPr algn="just" fontAlgn="t"/>
            <a:endParaRPr lang="ru-RU" dirty="0"/>
          </a:p>
        </p:txBody>
      </p:sp>
    </p:spTree>
  </p:cSld>
  <p:clrMapOvr>
    <a:masterClrMapping/>
  </p:clrMapOvr>
  <p:transition spd="slow" advClick="0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7" grpId="0" animBg="1"/>
      <p:bldP spid="18" grpId="0" animBg="1"/>
      <p:bldP spid="2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917" y="601116"/>
            <a:ext cx="4098073" cy="1143000"/>
          </a:xfrm>
        </p:spPr>
        <p:txBody>
          <a:bodyPr>
            <a:noAutofit/>
          </a:bodyPr>
          <a:lstStyle/>
          <a:p>
            <a:r>
              <a:rPr lang="ru-RU" sz="2400" dirty="0"/>
              <a:t>Ноябрь-февраль</a:t>
            </a:r>
          </a:p>
        </p:txBody>
      </p:sp>
      <p:pic>
        <p:nvPicPr>
          <p:cNvPr id="5" name="Picture 3" descr="C:\Documents and Settings\INCA\Мои документы\Мои рисунки\Рисунок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0991">
            <a:off x="5679906" y="3896235"/>
            <a:ext cx="3029940" cy="2428892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9A9B70-9CD4-4BA7-8B7D-D139A184B411}"/>
              </a:ext>
            </a:extLst>
          </p:cNvPr>
          <p:cNvSpPr/>
          <p:nvPr/>
        </p:nvSpPr>
        <p:spPr>
          <a:xfrm>
            <a:off x="-97047" y="22048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Заседание 2.</a:t>
            </a:r>
            <a:endParaRPr lang="ru-RU" sz="2000" b="1" kern="1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b="1" i="1" kern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Взаимодействие  педагогов с  одаренными детьми</a:t>
            </a:r>
            <a:r>
              <a:rPr lang="ru-RU" sz="2000" b="1" kern="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2000" b="1" kern="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Особенности личности одарённых детей.</a:t>
            </a:r>
            <a:endParaRPr lang="ru-RU" sz="2000" b="1" kern="1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Составление индивидуального маршрута, портфолио достижений одаренного ребенка.</a:t>
            </a:r>
            <a:endParaRPr lang="ru-RU" sz="2000" b="1" kern="1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Составление банка данных одаренных детей;</a:t>
            </a:r>
            <a:endParaRPr lang="ru-RU" sz="2000" b="1" kern="1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Деловая игра для педагогов "Детская одаренность".</a:t>
            </a:r>
            <a:endParaRPr lang="ru-RU" sz="20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9AD654-78DE-4C63-8E3F-D3FDD7803978}"/>
              </a:ext>
            </a:extLst>
          </p:cNvPr>
          <p:cNvSpPr/>
          <p:nvPr/>
        </p:nvSpPr>
        <p:spPr>
          <a:xfrm>
            <a:off x="4758342" y="574223"/>
            <a:ext cx="40074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000" b="1" kern="100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Заседание 3. </a:t>
            </a:r>
          </a:p>
          <a:p>
            <a:pPr marL="457200" algn="ctr">
              <a:spcAft>
                <a:spcPts val="0"/>
              </a:spcAft>
            </a:pPr>
            <a:r>
              <a:rPr lang="ru-RU" sz="2000" b="1" i="1" kern="100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Развитие одаренных детей в семье. </a:t>
            </a:r>
            <a:endParaRPr lang="ru-RU" sz="2000" b="1" kern="100" dirty="0">
              <a:solidFill>
                <a:srgbClr val="00660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kern="100" dirty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Формы активизации и обогащения воспитательных умений родителей.</a:t>
            </a:r>
            <a:endParaRPr lang="ru-RU" sz="2000" kern="100" dirty="0">
              <a:solidFill>
                <a:srgbClr val="9900CC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kern="100" dirty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Презентации, видеоматериалы с представлением разных форм работы с одарёнными детьми для использования в обучении родителей.</a:t>
            </a:r>
            <a:endParaRPr lang="ru-RU" sz="2000" kern="100" dirty="0">
              <a:solidFill>
                <a:srgbClr val="9900CC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kern="100" dirty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проведение открытых мероприятий  с родителями;</a:t>
            </a:r>
            <a:endParaRPr lang="ru-RU" sz="2000" kern="100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  <p:transition spd="slow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22132" y="-457041"/>
            <a:ext cx="7786742" cy="4360545"/>
          </a:xfrm>
          <a:prstGeom prst="horizontalScroll">
            <a:avLst>
              <a:gd name="adj" fmla="val 20611"/>
            </a:avLst>
          </a:prstGeom>
          <a:solidFill>
            <a:srgbClr val="FF00FF"/>
          </a:solidFill>
          <a:ln>
            <a:solidFill>
              <a:srgbClr val="FF33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Заседание 4</a:t>
            </a:r>
            <a:r>
              <a:rPr lang="ru-RU" b="1" i="1" dirty="0">
                <a:solidFill>
                  <a:schemeClr val="bg1"/>
                </a:solidFill>
              </a:rPr>
              <a:t>.  Апрель</a:t>
            </a:r>
          </a:p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Изучение условий социально-педагогической поддержки одаренных детей в дошкольном учреждении. </a:t>
            </a:r>
            <a:endParaRPr lang="ru-RU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Создание условий в ДОУ необходимых для развития способностей и ранней одарённости дошкольников.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Анализ анкет педагогов по данной теме.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 Преемственность в организации образовательной системы ДОУ с учреждениями образования по вопросам выявления и развития одарённости у детей. </a:t>
            </a:r>
            <a:endParaRPr lang="ru-RU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27584" y="3930567"/>
            <a:ext cx="8444463" cy="1804749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99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Заседание 5.  Май</a:t>
            </a:r>
          </a:p>
          <a:p>
            <a:pPr algn="ctr"/>
            <a:r>
              <a:rPr lang="ru-RU" sz="2000" b="1" i="1" dirty="0">
                <a:solidFill>
                  <a:srgbClr val="9900CC"/>
                </a:solidFill>
              </a:rPr>
              <a:t>Итоговое.</a:t>
            </a:r>
            <a:endParaRPr lang="ru-RU" sz="2000" b="1" dirty="0">
              <a:solidFill>
                <a:srgbClr val="9900CC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9900CC"/>
                </a:solidFill>
              </a:rPr>
              <a:t>Разработка консультаций, журналов для родителей по проблеме поддержки одарённого ребёнка в семье (в электронном варианте).</a:t>
            </a:r>
          </a:p>
          <a:p>
            <a:r>
              <a:rPr lang="ru-RU" sz="2000" b="1" dirty="0">
                <a:solidFill>
                  <a:srgbClr val="9900CC"/>
                </a:solidFill>
              </a:rPr>
              <a:t>анализ работы творческой группы</a:t>
            </a:r>
            <a:endParaRPr lang="ru-RU" sz="20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2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441</Words>
  <Application>Microsoft Office PowerPoint</Application>
  <PresentationFormat>Экран (4:3)</PresentationFormat>
  <Paragraphs>61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Symbol</vt:lpstr>
      <vt:lpstr>Times New Roman</vt:lpstr>
      <vt:lpstr>Wingdings</vt:lpstr>
      <vt:lpstr>10362645</vt:lpstr>
      <vt:lpstr>Школа                     дошкольных  наук</vt:lpstr>
      <vt:lpstr> Школа Дошкольных Наук </vt:lpstr>
      <vt:lpstr>Презентация PowerPoint</vt:lpstr>
      <vt:lpstr>Одаренность бывает художественной (музыкально-художественной), психомоторной (спортивная), академической (способность учиться), интеллектуальной (умение анализировать, мыслить), творческой (не шаблонное мышление).</vt:lpstr>
      <vt:lpstr>Презентация PowerPoint</vt:lpstr>
      <vt:lpstr>  План работы творческой группы по работе с одарёнными детьми  на 2018 — 2019 учебный год </vt:lpstr>
      <vt:lpstr>Презентация PowerPoint</vt:lpstr>
      <vt:lpstr>Ноябрь-февраль</vt:lpstr>
      <vt:lpstr>Презентация PowerPoint</vt:lpstr>
      <vt:lpstr>Желаем Творческих успехов!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2010-07-15T08:53:26Z</dcterms:created>
  <dcterms:modified xsi:type="dcterms:W3CDTF">2018-12-11T13:00:34Z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