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64" r:id="rId5"/>
    <p:sldId id="257" r:id="rId6"/>
    <p:sldId id="265" r:id="rId7"/>
    <p:sldId id="275" r:id="rId8"/>
    <p:sldId id="276" r:id="rId9"/>
    <p:sldId id="272" r:id="rId10"/>
    <p:sldId id="274" r:id="rId11"/>
    <p:sldId id="273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30462" cy="737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8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5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6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2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3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5" indent="0">
              <a:buNone/>
              <a:defRPr sz="2000"/>
            </a:lvl4pPr>
            <a:lvl5pPr marL="1828047" indent="0">
              <a:buNone/>
              <a:defRPr sz="2000"/>
            </a:lvl5pPr>
            <a:lvl6pPr marL="2285058" indent="0">
              <a:buNone/>
              <a:defRPr sz="2000"/>
            </a:lvl6pPr>
            <a:lvl7pPr marL="2742071" indent="0">
              <a:buNone/>
              <a:defRPr sz="2000"/>
            </a:lvl7pPr>
            <a:lvl8pPr marL="3199082" indent="0">
              <a:buNone/>
              <a:defRPr sz="2000"/>
            </a:lvl8pPr>
            <a:lvl9pPr marL="365609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4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6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4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6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522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0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663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49" indent="0">
              <a:buNone/>
              <a:defRPr sz="2000"/>
            </a:lvl5pPr>
            <a:lvl6pPr marL="2285686" indent="0">
              <a:buNone/>
              <a:defRPr sz="2000"/>
            </a:lvl6pPr>
            <a:lvl7pPr marL="2742824" indent="0">
              <a:buNone/>
              <a:defRPr sz="2000"/>
            </a:lvl7pPr>
            <a:lvl8pPr marL="3199961" indent="0">
              <a:buNone/>
              <a:defRPr sz="2000"/>
            </a:lvl8pPr>
            <a:lvl9pPr marL="36570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defTabSz="914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3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0" indent="-228568" algn="l" defTabSz="914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7" indent="-228568" algn="l" defTabSz="914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5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2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6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6" indent="-285672" algn="l" defTabSz="91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6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1" indent="-228536" algn="l" defTabSz="9141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536" algn="l" defTabSz="9141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8AFFA5-329B-4C4E-9DCC-3A70D7E38072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49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2132855"/>
            <a:ext cx="4937760" cy="1985331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Century Schoolbook" panose="02040604050505020304" pitchFamily="18" charset="0"/>
              </a:rPr>
              <a:t>Снег. Свойства снега.</a:t>
            </a: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sz="1600" dirty="0" smtClean="0">
                <a:latin typeface="Century Schoolbook" panose="02040604050505020304" pitchFamily="18" charset="0"/>
              </a:rPr>
              <a:t>Экология. Средняя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Салдаева</a:t>
            </a:r>
            <a:r>
              <a:rPr lang="ru-RU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Ольга Николаевна, воспитатель – эколог МБДОУ детский сад «Олененок»</a:t>
            </a: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276872"/>
            <a:ext cx="6739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Спасибо за внимание!</a:t>
            </a: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Фото с главными исследователями в работе </a:t>
            </a: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отправлять в группу «Фото дня»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0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4867" cy="661392"/>
          </a:xfrm>
        </p:spPr>
        <p:txBody>
          <a:bodyPr/>
          <a:lstStyle/>
          <a:p>
            <a:r>
              <a:rPr lang="ru-RU" dirty="0" smtClean="0">
                <a:latin typeface="Century Schoolbook" panose="02040604050505020304" pitchFamily="18" charset="0"/>
              </a:rPr>
              <a:t>Цели: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Century Schoolbook" panose="02040604050505020304" pitchFamily="18" charset="0"/>
              </a:rPr>
              <a:t>Расширять представление детей о свойствах воды, снега и льда;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entury Schoolbook" panose="02040604050505020304" pitchFamily="18" charset="0"/>
              </a:rPr>
              <a:t> Учить устанавливать элементарные причинно-следственные связи: снег в тепле тает и превращается в воду, на морозе вода замерзает и превращается в лёд.</a:t>
            </a:r>
          </a:p>
          <a:p>
            <a:r>
              <a:rPr lang="ru-RU" sz="2400" dirty="0">
                <a:latin typeface="Century Schoolbook" panose="02040604050505020304" pitchFamily="18" charset="0"/>
              </a:rPr>
              <a:t>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r>
              <a:rPr lang="ru-RU" sz="2400" dirty="0" smtClean="0">
                <a:latin typeface="Century Schoolbook" panose="02040604050505020304" pitchFamily="18" charset="0"/>
              </a:rPr>
              <a:t>Предварительная работа:</a:t>
            </a:r>
          </a:p>
          <a:p>
            <a:r>
              <a:rPr lang="ru-RU" sz="2400" dirty="0" smtClean="0">
                <a:latin typeface="Century Schoolbook" panose="02040604050505020304" pitchFamily="18" charset="0"/>
              </a:rPr>
              <a:t>- Подготовить емкость для снега, заморозить кубики льда в морозилке, подготовить черную бумагу (желательно картон не глянцевый</a:t>
            </a:r>
            <a:r>
              <a:rPr lang="ru-RU" sz="2400" dirty="0" smtClean="0">
                <a:latin typeface="Century Schoolbook" panose="02040604050505020304" pitchFamily="18" charset="0"/>
              </a:rPr>
              <a:t>), 2 стакана холодной воды, лупа (либо камера телефона)</a:t>
            </a:r>
            <a:endParaRPr lang="ru-RU" sz="2400" dirty="0" smtClean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2383" y="44624"/>
            <a:ext cx="6219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entury Schoolbook" panose="02040604050505020304" pitchFamily="18" charset="0"/>
              </a:rPr>
              <a:t>1. Задание. Чтение стихотворения: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20086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entury Schoolbook" panose="02040604050505020304" pitchFamily="18" charset="0"/>
              </a:rPr>
              <a:t>М. </a:t>
            </a:r>
            <a:r>
              <a:rPr lang="ru-RU" sz="2400" b="1" dirty="0" err="1" smtClean="0">
                <a:latin typeface="Century Schoolbook" panose="02040604050505020304" pitchFamily="18" charset="0"/>
              </a:rPr>
              <a:t>Познанская</a:t>
            </a:r>
            <a:r>
              <a:rPr lang="ru-RU" sz="2400" b="1" dirty="0" smtClean="0">
                <a:latin typeface="Century Schoolbook" panose="02040604050505020304" pitchFamily="18" charset="0"/>
              </a:rPr>
              <a:t> «Снег идёт»</a:t>
            </a:r>
            <a:endParaRPr lang="ru-RU" sz="2400" b="1" dirty="0">
              <a:latin typeface="Century Schoolbook" panose="020406040505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052736"/>
            <a:ext cx="4320540" cy="23378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Тихо, тихо снег идёт,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Белый снег мохнатый.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Мы расчистим снег и лёд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Во дворе лопатой.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От калитки мы с трудом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 дому стёжку проведём.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Выйдет мама на порог,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Скажет: «Кто бы это мог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Провести дорожку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К нашему порожку?»</a:t>
            </a:r>
          </a:p>
          <a:p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2"/>
            <a:ext cx="79208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800" dirty="0" smtClean="0">
                <a:latin typeface="Century Schoolbook" panose="02040604050505020304" pitchFamily="18" charset="0"/>
              </a:rPr>
              <a:t>Задание 2. Беседа о погоде.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 smtClean="0">
                <a:latin typeface="Century Schoolbook" panose="02040604050505020304" pitchFamily="18" charset="0"/>
              </a:rPr>
              <a:t>1</a:t>
            </a:r>
            <a:r>
              <a:rPr lang="ru-RU" sz="2400" dirty="0">
                <a:latin typeface="Century Schoolbook" panose="02040604050505020304" pitchFamily="18" charset="0"/>
              </a:rPr>
              <a:t>. Какое сейчас время года?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latin typeface="Century Schoolbook" panose="02040604050505020304" pitchFamily="18" charset="0"/>
              </a:rPr>
              <a:t>2. Какие приметы зимы вы знаете?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latin typeface="Century Schoolbook" panose="02040604050505020304" pitchFamily="18" charset="0"/>
              </a:rPr>
              <a:t>3. Зима – какая? (холодная, снежная, вьюжная, долгожданная и т.д.)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latin typeface="Century Schoolbook" panose="02040604050505020304" pitchFamily="18" charset="0"/>
              </a:rPr>
              <a:t>4</a:t>
            </a:r>
            <a:r>
              <a:rPr lang="ru-RU" sz="2400" dirty="0" smtClean="0">
                <a:latin typeface="Century Schoolbook" panose="02040604050505020304" pitchFamily="18" charset="0"/>
              </a:rPr>
              <a:t>. </a:t>
            </a:r>
            <a:r>
              <a:rPr lang="ru-RU" sz="2400" dirty="0">
                <a:latin typeface="Century Schoolbook" panose="02040604050505020304" pitchFamily="18" charset="0"/>
              </a:rPr>
              <a:t>Какая зимой погода?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 smtClean="0">
                <a:latin typeface="Century Schoolbook" panose="02040604050505020304" pitchFamily="18" charset="0"/>
              </a:rPr>
              <a:t>5. Когда в воздухе кружит много – много снежинок, как называется это природное явление?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5"/>
            <a:ext cx="8064896" cy="3656971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Задание 3. В емкость насыпаем снег, во вторую емкость кладем лед. И внимательно наблюдаем:</a:t>
            </a:r>
          </a:p>
          <a:p>
            <a:pPr lvl="0" algn="l">
              <a:buClr>
                <a:srgbClr val="B0BCBC"/>
              </a:buClr>
            </a:pPr>
            <a:r>
              <a:rPr lang="ru-RU" sz="2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1. Какого цвета снег? Какого цвета лед? 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(Снег белый, лед бесцветный)</a:t>
            </a:r>
          </a:p>
          <a:p>
            <a:pPr lvl="0" algn="l">
              <a:buClr>
                <a:srgbClr val="B0BCBC"/>
              </a:buClr>
            </a:pPr>
            <a:r>
              <a:rPr lang="ru-RU" sz="26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2. Положите под снег и под лед картинки и посмотрите – видно картинки или нет? (Через снег не видно – он не прозрачный, через лед видно – он прозрачный)</a:t>
            </a:r>
            <a:endParaRPr lang="ru-RU" sz="2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64" y="3989627"/>
            <a:ext cx="3456384" cy="230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032" y="3992007"/>
            <a:ext cx="3457256" cy="23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1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496944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3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. Берем в руку снег и 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обследуем (пробуем пересыпать снег, слепить его в комок)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– снег сыпучий. Повторяем со льдом – лед плотный, его рассыпать как снег нельзя. Вывод – Снег сыпучий, лед плотный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Если снег сыпучий – значит он состоит из более мелких частиц. Исследуем из каких. Для этого о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ткрываем окно и с подоконника набираем пригоршню снега, насыпаем в тарелку. Потом аккуратно листом картона черного набрать несколько снежинок и рассмотреть их через камеру телефона (увеличив зум).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lvl="0" indent="-457200" algn="l">
              <a:buClr>
                <a:srgbClr val="B0BCBC"/>
              </a:buClr>
              <a:buFont typeface="Wingdings" panose="05000000000000000000" pitchFamily="2" charset="2"/>
              <a:buAutoNum type="arabicPeriod"/>
            </a:pPr>
            <a:endParaRPr lang="ru-RU" dirty="0" smtClean="0">
              <a:latin typeface="+mj-lt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1088"/>
            <a:ext cx="3629397" cy="2394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724128" y="4045895"/>
            <a:ext cx="2569667" cy="25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579995"/>
            <a:ext cx="7488832" cy="558531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 Поставьте два стакана с холодной водой, при помощи ложки опустите в один пару ложек снега, в другой опустите кубик льда – и наблюдаем. Снег и лед держаться на поверхности, не тонут. Вывод – и снег и лед легче воды.</a:t>
            </a: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lvl="0" algn="l">
              <a:buClr>
                <a:srgbClr val="B0BCBC"/>
              </a:buClr>
            </a:pPr>
            <a:r>
              <a:rPr lang="ru-RU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5. Оставляем наши стаканы в тепле и поиграем</a:t>
            </a:r>
          </a:p>
          <a:p>
            <a:pPr lvl="0" algn="l">
              <a:buClr>
                <a:srgbClr val="B0BCBC"/>
              </a:buClr>
            </a:pPr>
            <a:endParaRPr lang="ru-RU" sz="2400" dirty="0" smtClean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 algn="l">
              <a:buClr>
                <a:srgbClr val="B0BCBC"/>
              </a:buClr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5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. Оставьте стаканы в тепле, а пока можно и поиграть</a:t>
            </a:r>
          </a:p>
          <a:p>
            <a:pPr algn="l"/>
            <a:endParaRPr lang="ru-RU" sz="24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924943"/>
            <a:ext cx="3045045" cy="2018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24944"/>
            <a:ext cx="3045046" cy="20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787163"/>
            <a:ext cx="6984776" cy="5544616"/>
          </a:xfrm>
        </p:spPr>
        <p:txBody>
          <a:bodyPr>
            <a:normAutofit/>
          </a:bodyPr>
          <a:lstStyle/>
          <a:p>
            <a:pPr lvl="0" algn="l">
              <a:buClr>
                <a:srgbClr val="B0BCBC"/>
              </a:buClr>
            </a:pPr>
            <a:r>
              <a:rPr lang="ru-RU" sz="2800" dirty="0" smtClean="0">
                <a:solidFill>
                  <a:schemeClr val="tx1"/>
                </a:solidFill>
                <a:latin typeface="Constantia"/>
              </a:rPr>
              <a:t>Подвижная игра «Снежинки и ветер»</a:t>
            </a:r>
          </a:p>
          <a:p>
            <a:pPr marL="228600" lvl="0" indent="-228600" algn="l">
              <a:spcBef>
                <a:spcPts val="1800"/>
              </a:spcBef>
              <a:buClr>
                <a:srgbClr val="B0BCBC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Constantia"/>
              </a:rPr>
              <a:t>Встаем в круг, беремся за руки. Мы «превратились» в снежинок. По сигналу взрослого (можно включить музыку): «Ветер подул сильный-сильный и снежинки разлетелись, закружились», начинаем двигаться по комнате в разных направлениях. По следующему сигналу: «Ветер стих» - возвращаемся в круг, беремся за руки.</a:t>
            </a:r>
          </a:p>
          <a:p>
            <a:pPr lvl="0" algn="l">
              <a:buClr>
                <a:srgbClr val="B0BCBC"/>
              </a:buClr>
            </a:pPr>
            <a:endParaRPr lang="ru-RU" dirty="0" smtClean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6359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692696"/>
            <a:ext cx="6984776" cy="9014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Подводим итог: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2193"/>
              </p:ext>
            </p:extLst>
          </p:nvPr>
        </p:nvGraphicFramePr>
        <p:xfrm>
          <a:off x="1187624" y="1397000"/>
          <a:ext cx="6696744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48372"/>
                <a:gridCol w="33483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Снег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Лед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белый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бесцветный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непрозрачный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прозрачный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рыхлый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плотный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тает, превращается в воду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тает, превращается в воду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легче воды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Schoolbook" panose="02040604050505020304" pitchFamily="18" charset="0"/>
                        </a:rPr>
                        <a:t>легче воды</a:t>
                      </a:r>
                      <a:endParaRPr lang="ru-RU" sz="24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8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TS102670354</Template>
  <TotalTime>409</TotalTime>
  <Words>551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Century Schoolbook</vt:lpstr>
      <vt:lpstr>Constantia</vt:lpstr>
      <vt:lpstr>Wingdings</vt:lpstr>
      <vt:lpstr>Wingdings 3</vt:lpstr>
      <vt:lpstr>1_Тема Office</vt:lpstr>
      <vt:lpstr>Тема Office</vt:lpstr>
      <vt:lpstr>Сектор</vt:lpstr>
      <vt:lpstr>Снег. Свойства снега. Экология. Средняя Группа. </vt:lpstr>
      <vt:lpstr>Цели:</vt:lpstr>
      <vt:lpstr>М. Познанская «Снег идёт»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растаяла Снегурочка?</dc:title>
  <dc:creator>Admin</dc:creator>
  <cp:lastModifiedBy>Пользователь</cp:lastModifiedBy>
  <cp:revision>23</cp:revision>
  <dcterms:created xsi:type="dcterms:W3CDTF">2013-12-13T14:54:39Z</dcterms:created>
  <dcterms:modified xsi:type="dcterms:W3CDTF">2022-01-27T06:00:24Z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1233576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