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Efour Digital Pro" charset="0"/>
      <p:regular r:id="rId8"/>
    </p:embeddedFont>
    <p:embeddedFont>
      <p:font typeface="Calibri" pitchFamily="34" charset="0"/>
      <p:regular r:id="rId9"/>
      <p:bold r:id="rId10"/>
      <p:italic r:id="rId11"/>
      <p:boldItalic r:id="rId12"/>
    </p:embeddedFont>
    <p:embeddedFont>
      <p:font typeface="Clear Sans Regular" charset="0"/>
      <p:regular r:id="rId13"/>
    </p:embeddedFont>
    <p:embeddedFont>
      <p:font typeface="Clear Sans Regular Italics" charset="0"/>
      <p:regular r:id="rId14"/>
    </p:embeddedFont>
    <p:embeddedFont>
      <p:font typeface="Open Sans Light Italics" charset="0"/>
      <p:regular r:id="rId15"/>
    </p:embeddedFont>
    <p:embeddedFont>
      <p:font typeface="Open Sans Light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-7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sv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14.png"/><Relationship Id="rId10" Type="http://schemas.openxmlformats.org/officeDocument/2006/relationships/image" Target="../media/image26.svg"/><Relationship Id="rId4" Type="http://schemas.openxmlformats.org/officeDocument/2006/relationships/image" Target="../media/image13.jpe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4.svg"/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12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2.svg"/><Relationship Id="rId5" Type="http://schemas.openxmlformats.org/officeDocument/2006/relationships/image" Target="../media/image19.jpeg"/><Relationship Id="rId10" Type="http://schemas.openxmlformats.org/officeDocument/2006/relationships/image" Target="../media/image1.png"/><Relationship Id="rId4" Type="http://schemas.openxmlformats.org/officeDocument/2006/relationships/image" Target="../media/image18.jpeg"/><Relationship Id="rId9" Type="http://schemas.openxmlformats.org/officeDocument/2006/relationships/image" Target="../media/image2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8A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33585" y="2327962"/>
            <a:ext cx="15820830" cy="5255528"/>
            <a:chOff x="0" y="0"/>
            <a:chExt cx="21094440" cy="7007370"/>
          </a:xfrm>
        </p:grpSpPr>
        <p:sp>
          <p:nvSpPr>
            <p:cNvPr id="3" name="TextBox 3"/>
            <p:cNvSpPr txBox="1"/>
            <p:nvPr/>
          </p:nvSpPr>
          <p:spPr>
            <a:xfrm>
              <a:off x="0" y="1007705"/>
              <a:ext cx="21094440" cy="3108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708"/>
                </a:lnSpc>
              </a:pPr>
              <a:r>
                <a:rPr lang="en-US" sz="8923">
                  <a:solidFill>
                    <a:srgbClr val="FFFAEF"/>
                  </a:solidFill>
                  <a:latin typeface="Efour Digital Pro"/>
                </a:rPr>
                <a:t>Звукопроизношение</a:t>
              </a:r>
            </a:p>
            <a:p>
              <a:pPr algn="ctr">
                <a:lnSpc>
                  <a:spcPts val="7708"/>
                </a:lnSpc>
              </a:pPr>
              <a:endParaRPr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853011"/>
              <a:ext cx="21094440" cy="46410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755"/>
                </a:lnSpc>
              </a:pPr>
              <a:r>
                <a:rPr lang="en-US" sz="4110">
                  <a:solidFill>
                    <a:srgbClr val="FFFAEF"/>
                  </a:solidFill>
                  <a:latin typeface="Clear Sans Regular"/>
                </a:rPr>
                <a:t>ч.10</a:t>
              </a:r>
            </a:p>
            <a:p>
              <a:pPr algn="ctr">
                <a:lnSpc>
                  <a:spcPts val="5755"/>
                </a:lnSpc>
              </a:pPr>
              <a:r>
                <a:rPr lang="en-US" sz="4110">
                  <a:solidFill>
                    <a:srgbClr val="FFFAEF"/>
                  </a:solidFill>
                  <a:latin typeface="Clear Sans Regular"/>
                </a:rPr>
                <a:t>Коррекция нарушений шипящих</a:t>
              </a:r>
              <a:r>
                <a:rPr lang="en-US" sz="4110">
                  <a:solidFill>
                    <a:srgbClr val="FFFAEF"/>
                  </a:solidFill>
                  <a:latin typeface="Clear Sans Regular Italics"/>
                </a:rPr>
                <a:t> звуков. Звук [Ч]</a:t>
              </a:r>
            </a:p>
            <a:p>
              <a:pPr algn="ctr">
                <a:lnSpc>
                  <a:spcPts val="5755"/>
                </a:lnSpc>
              </a:pPr>
              <a:endParaRPr/>
            </a:p>
            <a:p>
              <a:pPr algn="ctr">
                <a:lnSpc>
                  <a:spcPts val="5335"/>
                </a:lnSpc>
              </a:pPr>
              <a:r>
                <a:rPr lang="en-US" sz="3810">
                  <a:solidFill>
                    <a:srgbClr val="FFFAEF"/>
                  </a:solidFill>
                  <a:latin typeface="Clear Sans Regular"/>
                </a:rPr>
                <a:t>Халидова Е.П. </a:t>
              </a:r>
            </a:p>
            <a:p>
              <a:pPr algn="ctr">
                <a:lnSpc>
                  <a:spcPts val="5335"/>
                </a:lnSpc>
              </a:pPr>
              <a:r>
                <a:rPr lang="en-US" sz="3810">
                  <a:solidFill>
                    <a:srgbClr val="FFFAEF"/>
                  </a:solidFill>
                  <a:latin typeface="Clear Sans Regular"/>
                </a:rPr>
                <a:t>учитель-логопед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842709"/>
              <a:ext cx="21094440" cy="22848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32"/>
                </a:lnSpc>
              </a:pPr>
              <a:endParaRPr/>
            </a:p>
            <a:p>
              <a:pPr algn="ctr">
                <a:lnSpc>
                  <a:spcPts val="4632"/>
                </a:lnSpc>
              </a:pPr>
              <a:endParaRPr/>
            </a:p>
            <a:p>
              <a:pPr algn="ctr">
                <a:lnSpc>
                  <a:spcPts val="4632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161163" y="-363260"/>
            <a:ext cx="2196274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90273" y="7891787"/>
            <a:ext cx="2408350" cy="239521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433869" y="165221"/>
            <a:ext cx="3166091" cy="172695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934200" y="5829300"/>
            <a:ext cx="4261242" cy="847259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673528" y="8647629"/>
            <a:ext cx="1870717" cy="136392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6107989" y="-565866"/>
            <a:ext cx="2302623" cy="159456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7259300" y="8647629"/>
            <a:ext cx="1458744" cy="191481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608887" y="280716"/>
            <a:ext cx="15335693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284B26"/>
                </a:solidFill>
                <a:latin typeface="Anaphora"/>
              </a:rPr>
              <a:t>Нормальная артикуляция звука [Ч]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20387" y="1120186"/>
            <a:ext cx="17447226" cy="4696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36"/>
              </a:lnSpc>
            </a:pPr>
            <a:r>
              <a:rPr lang="en-US" sz="2954" u="sng">
                <a:solidFill>
                  <a:srgbClr val="284B26"/>
                </a:solidFill>
                <a:latin typeface="Open Sans Light Italics"/>
              </a:rPr>
              <a:t>Верхняя артикуляция </a:t>
            </a:r>
          </a:p>
          <a:p>
            <a:pPr algn="just">
              <a:lnSpc>
                <a:spcPts val="4136"/>
              </a:lnSpc>
              <a:spcBef>
                <a:spcPct val="0"/>
              </a:spcBef>
            </a:pPr>
            <a:r>
              <a:rPr lang="en-US" sz="2954">
                <a:solidFill>
                  <a:srgbClr val="284B26"/>
                </a:solidFill>
                <a:latin typeface="Open Sans Light"/>
              </a:rPr>
              <a:t>Губы округлены, слегка выдвинуты вперёд, между резцами небольшая щель. Кончик языка и передняя часть спинки подняты. В первый момент артикуляции прижимаются к переднему краю твёрдого нёба, затем (второй момент артикуляции) передняя часть спинки отходит от места смычки, образуя щель с твёрдым нёбом. Средняя часть спинки языка приподнята. Мягкое нёбо поднято (Ч — ротовой звук). Голосовые складки разомкнуты (Ч – глухой звук).</a:t>
            </a:r>
          </a:p>
          <a:p>
            <a:pPr algn="just">
              <a:lnSpc>
                <a:spcPts val="4136"/>
              </a:lnSpc>
              <a:spcBef>
                <a:spcPct val="0"/>
              </a:spcBef>
            </a:pPr>
            <a:r>
              <a:rPr lang="en-US" sz="2954" u="sng">
                <a:solidFill>
                  <a:srgbClr val="284B26"/>
                </a:solidFill>
                <a:latin typeface="Open Sans Light"/>
              </a:rPr>
              <a:t>Нижняя артикуляция</a:t>
            </a:r>
          </a:p>
          <a:p>
            <a:pPr algn="just">
              <a:lnSpc>
                <a:spcPts val="4136"/>
              </a:lnSpc>
              <a:spcBef>
                <a:spcPct val="0"/>
              </a:spcBef>
            </a:pPr>
            <a:r>
              <a:rPr lang="en-US" sz="2954">
                <a:solidFill>
                  <a:srgbClr val="284B26"/>
                </a:solidFill>
                <a:latin typeface="Open Sans Light"/>
              </a:rPr>
              <a:t>Кончик языка упирается в нижние резцы, передняя часть спинки смыкается с передним краем твёрдого нёба, а затем (второй момент артикуляции) отходит от места смычки, образуя щель.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49762" y="6161931"/>
            <a:ext cx="3809262" cy="380926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456580" y="6161931"/>
            <a:ext cx="3809262" cy="380926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3752369" y="6114976"/>
            <a:ext cx="3771689" cy="377168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/>
          <a:srcRect b="11623"/>
          <a:stretch>
            <a:fillRect/>
          </a:stretch>
        </p:blipFill>
        <p:spPr>
          <a:xfrm>
            <a:off x="819603" y="6144109"/>
            <a:ext cx="3889692" cy="371342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058067" y="562402"/>
            <a:ext cx="10694303" cy="837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72"/>
              </a:lnSpc>
              <a:spcBef>
                <a:spcPct val="0"/>
              </a:spcBef>
            </a:pPr>
            <a:r>
              <a:rPr lang="en-US" sz="4908">
                <a:solidFill>
                  <a:srgbClr val="284B26"/>
                </a:solidFill>
                <a:latin typeface="Anaphora Bold"/>
              </a:rPr>
              <a:t>Коррекция нарушений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05547" y="1545653"/>
            <a:ext cx="17476906" cy="1092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71"/>
              </a:lnSpc>
              <a:spcBef>
                <a:spcPct val="0"/>
              </a:spcBef>
            </a:pPr>
            <a:r>
              <a:rPr lang="en-US" sz="3122">
                <a:solidFill>
                  <a:srgbClr val="284B26"/>
                </a:solidFill>
                <a:latin typeface="Anaphora"/>
              </a:rPr>
              <a:t>Развитие речеслухового анализатора - развитие фонематического восприятия, фонематического анализа и слухоречевых дифференцировок.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14350" y="3408266"/>
            <a:ext cx="17259300" cy="1735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4347" lvl="1" indent="-357173" algn="ctr">
              <a:lnSpc>
                <a:spcPts val="4632"/>
              </a:lnSpc>
              <a:buFont typeface="Arial"/>
              <a:buChar char="•"/>
            </a:pPr>
            <a:r>
              <a:rPr lang="en-US" sz="3308">
                <a:solidFill>
                  <a:srgbClr val="789171"/>
                </a:solidFill>
                <a:latin typeface="Anaphora Bold"/>
              </a:rPr>
              <a:t>Предложить ребёнку отобрать картинки, в названии которых слышится звук Ч ("песенка паровозика")</a:t>
            </a:r>
          </a:p>
          <a:p>
            <a:pPr algn="ctr">
              <a:lnSpc>
                <a:spcPts val="4632"/>
              </a:lnSpc>
              <a:spcBef>
                <a:spcPct val="0"/>
              </a:spcBef>
            </a:pPr>
            <a:r>
              <a:rPr lang="en-US" sz="3308">
                <a:solidFill>
                  <a:srgbClr val="789171"/>
                </a:solidFill>
                <a:latin typeface="Anaphora Bold"/>
              </a:rPr>
              <a:t>(чашка, кошка, ключ, мяч)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8A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021935" y="-2004597"/>
            <a:ext cx="7031752" cy="679443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357366" y="1028700"/>
            <a:ext cx="7437642" cy="752226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860943">
            <a:off x="-709803" y="6816976"/>
            <a:ext cx="3477006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3478974">
            <a:off x="15132987" y="7534203"/>
            <a:ext cx="4252626" cy="20335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6637079" y="70502"/>
            <a:ext cx="1988479" cy="1916397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357366" y="199293"/>
            <a:ext cx="7573268" cy="615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7526" lvl="1" indent="-378763" algn="ctr">
              <a:lnSpc>
                <a:spcPts val="4912"/>
              </a:lnSpc>
              <a:buFont typeface="Arial"/>
              <a:buChar char="•"/>
            </a:pPr>
            <a:r>
              <a:rPr lang="en-US" sz="3508">
                <a:solidFill>
                  <a:srgbClr val="FFFAEF"/>
                </a:solidFill>
                <a:latin typeface="Anaphora Bold"/>
              </a:rPr>
              <a:t>Определить место звука в слова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515296" y="8598010"/>
            <a:ext cx="15121783" cy="12348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7526" lvl="1" indent="-378763" algn="ctr">
              <a:lnSpc>
                <a:spcPts val="4912"/>
              </a:lnSpc>
              <a:buFont typeface="Arial"/>
              <a:buChar char="•"/>
            </a:pPr>
            <a:r>
              <a:rPr lang="en-US" sz="3508">
                <a:solidFill>
                  <a:srgbClr val="FFFAEF"/>
                </a:solidFill>
                <a:latin typeface="Anaphora Bold"/>
              </a:rPr>
              <a:t>Определить количество звуков в слове </a:t>
            </a:r>
          </a:p>
          <a:p>
            <a:pPr algn="ctr">
              <a:lnSpc>
                <a:spcPts val="4912"/>
              </a:lnSpc>
            </a:pPr>
            <a:r>
              <a:rPr lang="en-US" sz="3508">
                <a:solidFill>
                  <a:srgbClr val="FFFAEF"/>
                </a:solidFill>
                <a:latin typeface="Anaphora Bold"/>
              </a:rPr>
              <a:t>(чай, ключ, мяч, чашка).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8A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28700" y="6234237"/>
            <a:ext cx="2489625" cy="248962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39321" y="6722642"/>
            <a:ext cx="1512816" cy="151281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415186" y="6234237"/>
            <a:ext cx="2489625" cy="248962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9425453" y="6722642"/>
            <a:ext cx="1512816" cy="151281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/>
          <a:srcRect b="9167"/>
          <a:stretch>
            <a:fillRect/>
          </a:stretch>
        </p:blipFill>
        <p:spPr>
          <a:xfrm>
            <a:off x="11851386" y="6234237"/>
            <a:ext cx="2537276" cy="248962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/>
          <a:srcRect b="13487"/>
          <a:stretch>
            <a:fillRect/>
          </a:stretch>
        </p:blipFill>
        <p:spPr>
          <a:xfrm>
            <a:off x="14920905" y="6722642"/>
            <a:ext cx="1618759" cy="151281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780341" y="8235458"/>
            <a:ext cx="2333235" cy="229240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7135279" y="-401220"/>
            <a:ext cx="2196274" cy="4114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912515" y="-739033"/>
            <a:ext cx="2408350" cy="239521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152721" y="952500"/>
            <a:ext cx="15982558" cy="4036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3868" lvl="1" indent="-411934" algn="ctr">
              <a:lnSpc>
                <a:spcPts val="5342"/>
              </a:lnSpc>
              <a:buFont typeface="Arial"/>
              <a:buChar char="•"/>
            </a:pPr>
            <a:r>
              <a:rPr lang="en-US" sz="3815">
                <a:solidFill>
                  <a:srgbClr val="FFFAEF"/>
                </a:solidFill>
                <a:latin typeface="Anaphora"/>
              </a:rPr>
              <a:t> Прохлопай трудные слова. Сколько слогов в слове? </a:t>
            </a:r>
          </a:p>
          <a:p>
            <a:pPr algn="ctr">
              <a:lnSpc>
                <a:spcPts val="5342"/>
              </a:lnSpc>
              <a:spcBef>
                <a:spcPct val="0"/>
              </a:spcBef>
            </a:pPr>
            <a:r>
              <a:rPr lang="en-US" sz="3815">
                <a:solidFill>
                  <a:srgbClr val="FFFAEF"/>
                </a:solidFill>
                <a:latin typeface="Anaphora Italics"/>
              </a:rPr>
              <a:t>Учитель, песочница, черёмуха, гречиха, читальня, булочка.</a:t>
            </a:r>
          </a:p>
          <a:p>
            <a:pPr algn="ctr">
              <a:lnSpc>
                <a:spcPts val="5342"/>
              </a:lnSpc>
              <a:spcBef>
                <a:spcPct val="0"/>
              </a:spcBef>
            </a:pPr>
            <a:endParaRPr/>
          </a:p>
          <a:p>
            <a:pPr marL="823868" lvl="1" indent="-411934" algn="ctr">
              <a:lnSpc>
                <a:spcPts val="5342"/>
              </a:lnSpc>
              <a:buFont typeface="Arial"/>
              <a:buChar char="•"/>
            </a:pPr>
            <a:r>
              <a:rPr lang="en-US" sz="3815">
                <a:solidFill>
                  <a:srgbClr val="FFFAEF"/>
                </a:solidFill>
                <a:latin typeface="Anaphora"/>
              </a:rPr>
              <a:t>Игра "Назови ласково". </a:t>
            </a:r>
          </a:p>
          <a:p>
            <a:pPr algn="ctr">
              <a:lnSpc>
                <a:spcPts val="5342"/>
              </a:lnSpc>
              <a:spcBef>
                <a:spcPct val="0"/>
              </a:spcBef>
            </a:pPr>
            <a:r>
              <a:rPr lang="en-US" sz="3815">
                <a:solidFill>
                  <a:srgbClr val="FFFAEF"/>
                </a:solidFill>
                <a:latin typeface="Anaphora Italics"/>
              </a:rPr>
              <a:t>Мяч — мячик, ключ, чашка, пенёк, носок, блюдце, собака, белка, замок, ложка, стакан, кувшин.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118" t="1159" b="1159"/>
          <a:stretch>
            <a:fillRect/>
          </a:stretch>
        </p:blipFill>
        <p:spPr>
          <a:xfrm>
            <a:off x="5804596" y="1414146"/>
            <a:ext cx="2943745" cy="240515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720794" y="4114910"/>
            <a:ext cx="2815606" cy="237009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669062" y="7019907"/>
            <a:ext cx="2867338" cy="237174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4945089" y="1366980"/>
            <a:ext cx="2939183" cy="245232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4981535" y="4193353"/>
            <a:ext cx="2902738" cy="237174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/>
          <a:srcRect r="3235"/>
          <a:stretch>
            <a:fillRect/>
          </a:stretch>
        </p:blipFill>
        <p:spPr>
          <a:xfrm>
            <a:off x="15063397" y="7043842"/>
            <a:ext cx="2739014" cy="2323879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3664560" y="354279"/>
            <a:ext cx="12643624" cy="87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284B26"/>
                </a:solidFill>
                <a:latin typeface="Anaphora"/>
              </a:rPr>
              <a:t>Артикуляционная гимнастика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26521" y="1768907"/>
            <a:ext cx="5394273" cy="1580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9578" lvl="1" indent="-324789" algn="ctr">
              <a:lnSpc>
                <a:spcPts val="4212"/>
              </a:lnSpc>
              <a:buFont typeface="Arial"/>
              <a:buChar char="•"/>
            </a:pPr>
            <a:r>
              <a:rPr lang="en-US" sz="3008">
                <a:solidFill>
                  <a:srgbClr val="284B26"/>
                </a:solidFill>
                <a:latin typeface="Open Sans Light"/>
              </a:rPr>
              <a:t>Упражнение "Заборчик"</a:t>
            </a:r>
          </a:p>
          <a:p>
            <a:pPr algn="ctr">
              <a:lnSpc>
                <a:spcPts val="4212"/>
              </a:lnSpc>
              <a:spcBef>
                <a:spcPct val="0"/>
              </a:spcBef>
            </a:pPr>
            <a:r>
              <a:rPr lang="en-US" sz="3008">
                <a:solidFill>
                  <a:srgbClr val="284B26"/>
                </a:solidFill>
                <a:latin typeface="Open Sans Light"/>
              </a:rPr>
              <a:t>Улыбнуться, с напряжением обножив сомкнутые зубы.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26521" y="4057760"/>
            <a:ext cx="5263645" cy="2114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9578" lvl="1" indent="-324789" algn="ctr">
              <a:lnSpc>
                <a:spcPts val="4212"/>
              </a:lnSpc>
              <a:buFont typeface="Arial"/>
              <a:buChar char="•"/>
            </a:pPr>
            <a:r>
              <a:rPr lang="en-US" sz="3008">
                <a:solidFill>
                  <a:srgbClr val="284B26"/>
                </a:solidFill>
                <a:latin typeface="Open Sans Light"/>
              </a:rPr>
              <a:t>Упражнение "Дудочка"</a:t>
            </a:r>
          </a:p>
          <a:p>
            <a:pPr algn="ctr">
              <a:lnSpc>
                <a:spcPts val="4212"/>
              </a:lnSpc>
              <a:spcBef>
                <a:spcPct val="0"/>
              </a:spcBef>
            </a:pPr>
            <a:r>
              <a:rPr lang="en-US" sz="3008">
                <a:solidFill>
                  <a:srgbClr val="284B26"/>
                </a:solidFill>
                <a:latin typeface="Open Sans Light"/>
              </a:rPr>
              <a:t>С напряжением вытянуть губы вперед, зубы сомкнуты, держим 5-7 секунд.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7582" y="6853342"/>
            <a:ext cx="5462585" cy="2647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9578" lvl="1" indent="-324789" algn="ctr">
              <a:lnSpc>
                <a:spcPts val="4212"/>
              </a:lnSpc>
              <a:buFont typeface="Arial"/>
              <a:buChar char="•"/>
            </a:pPr>
            <a:r>
              <a:rPr lang="en-US" sz="3008">
                <a:solidFill>
                  <a:srgbClr val="284B26"/>
                </a:solidFill>
                <a:latin typeface="Open Sans Light"/>
              </a:rPr>
              <a:t>Упражнение </a:t>
            </a:r>
          </a:p>
          <a:p>
            <a:pPr algn="ctr">
              <a:lnSpc>
                <a:spcPts val="4212"/>
              </a:lnSpc>
              <a:spcBef>
                <a:spcPct val="0"/>
              </a:spcBef>
            </a:pPr>
            <a:r>
              <a:rPr lang="en-US" sz="3008">
                <a:solidFill>
                  <a:srgbClr val="284B26"/>
                </a:solidFill>
                <a:latin typeface="Open Sans Light"/>
              </a:rPr>
              <a:t>"Лопатка/Блинчик"</a:t>
            </a:r>
          </a:p>
          <a:p>
            <a:pPr algn="ctr">
              <a:lnSpc>
                <a:spcPts val="4212"/>
              </a:lnSpc>
              <a:spcBef>
                <a:spcPct val="0"/>
              </a:spcBef>
            </a:pPr>
            <a:r>
              <a:rPr lang="en-US" sz="3008">
                <a:solidFill>
                  <a:srgbClr val="284B26"/>
                </a:solidFill>
                <a:latin typeface="Open Sans Light"/>
              </a:rPr>
              <a:t>Улыбнуться, приоткрыть рот, положить широкий язык на нижню губу.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748342" y="1366521"/>
            <a:ext cx="6116580" cy="2452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6399" lvl="1" indent="-303200" algn="ctr">
              <a:lnSpc>
                <a:spcPts val="3932"/>
              </a:lnSpc>
              <a:buFont typeface="Arial"/>
              <a:buChar char="•"/>
            </a:pPr>
            <a:r>
              <a:rPr lang="en-US" sz="2808">
                <a:solidFill>
                  <a:srgbClr val="284B26"/>
                </a:solidFill>
                <a:latin typeface="Open Sans Light"/>
              </a:rPr>
              <a:t>Упражнение "Чашечка"</a:t>
            </a:r>
          </a:p>
          <a:p>
            <a:pPr algn="ctr">
              <a:lnSpc>
                <a:spcPts val="3932"/>
              </a:lnSpc>
              <a:spcBef>
                <a:spcPct val="0"/>
              </a:spcBef>
            </a:pPr>
            <a:r>
              <a:rPr lang="en-US" sz="2808">
                <a:solidFill>
                  <a:srgbClr val="284B26"/>
                </a:solidFill>
                <a:latin typeface="Open Sans Light"/>
              </a:rPr>
              <a:t>Улыбнуться, широко открыть рот, высунуть широкий язык и придать ему форму "чашечки" (т.е. слегка приподнять кончить языка)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668173" y="4073143"/>
            <a:ext cx="6276916" cy="2564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7989" lvl="1" indent="-313994" algn="ctr">
              <a:lnSpc>
                <a:spcPts val="4072"/>
              </a:lnSpc>
              <a:buFont typeface="Arial"/>
              <a:buChar char="•"/>
            </a:pPr>
            <a:r>
              <a:rPr lang="en-US" sz="2908">
                <a:solidFill>
                  <a:srgbClr val="284B26"/>
                </a:solidFill>
                <a:latin typeface="Open Sans Light"/>
              </a:rPr>
              <a:t>Упражнение </a:t>
            </a:r>
          </a:p>
          <a:p>
            <a:pPr algn="ctr">
              <a:lnSpc>
                <a:spcPts val="4212"/>
              </a:lnSpc>
              <a:spcBef>
                <a:spcPct val="0"/>
              </a:spcBef>
            </a:pPr>
            <a:r>
              <a:rPr lang="en-US" sz="3008">
                <a:solidFill>
                  <a:srgbClr val="284B26"/>
                </a:solidFill>
                <a:latin typeface="Open Sans Light"/>
              </a:rPr>
              <a:t>"Вкусное варенье"</a:t>
            </a:r>
          </a:p>
          <a:p>
            <a:pPr algn="ctr">
              <a:lnSpc>
                <a:spcPts val="4072"/>
              </a:lnSpc>
              <a:spcBef>
                <a:spcPct val="0"/>
              </a:spcBef>
            </a:pPr>
            <a:r>
              <a:rPr lang="en-US" sz="2908">
                <a:solidFill>
                  <a:srgbClr val="284B26"/>
                </a:solidFill>
                <a:latin typeface="Open Sans Light"/>
              </a:rPr>
              <a:t>Улыбнуться, открыть рот, широким языком в форме "чашечки" облизать верхнюю губу.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898956" y="7120042"/>
            <a:ext cx="5815351" cy="2114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9578" lvl="1" indent="-324789" algn="ctr">
              <a:lnSpc>
                <a:spcPts val="4212"/>
              </a:lnSpc>
              <a:buFont typeface="Arial"/>
              <a:buChar char="•"/>
            </a:pPr>
            <a:r>
              <a:rPr lang="en-US" sz="3008">
                <a:solidFill>
                  <a:srgbClr val="284B26"/>
                </a:solidFill>
                <a:latin typeface="Open Sans Light"/>
              </a:rPr>
              <a:t>Упражнение "Маляр"</a:t>
            </a:r>
          </a:p>
          <a:p>
            <a:pPr algn="ctr">
              <a:lnSpc>
                <a:spcPts val="4212"/>
              </a:lnSpc>
              <a:spcBef>
                <a:spcPct val="0"/>
              </a:spcBef>
            </a:pPr>
            <a:r>
              <a:rPr lang="en-US" sz="3008">
                <a:solidFill>
                  <a:srgbClr val="284B26"/>
                </a:solidFill>
                <a:latin typeface="Open Sans Light"/>
              </a:rPr>
              <a:t>Губы в улыбке, приоткрыть рот, кончиком языка "покрасить" нёбо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357</Words>
  <Application>Microsoft Office PowerPoint</Application>
  <PresentationFormat>Произвольный</PresentationFormat>
  <Paragraphs>39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7" baseType="lpstr">
      <vt:lpstr>Arial</vt:lpstr>
      <vt:lpstr>Efour Digital Pro</vt:lpstr>
      <vt:lpstr>Calibri</vt:lpstr>
      <vt:lpstr>Clear Sans Regular</vt:lpstr>
      <vt:lpstr>Clear Sans Regular Italics</vt:lpstr>
      <vt:lpstr>Anaphora</vt:lpstr>
      <vt:lpstr>Open Sans Light Italics</vt:lpstr>
      <vt:lpstr>Open Sans Light</vt:lpstr>
      <vt:lpstr>Anaphora Bold</vt:lpstr>
      <vt:lpstr>Anaphora Italics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10. Звукопроизношение. Коррекция нарушений шипящих звуков. Звук [Ч] Халидова Е.П. учитель-логопед</dc:title>
  <cp:lastModifiedBy>11 группа</cp:lastModifiedBy>
  <cp:revision>2</cp:revision>
  <dcterms:created xsi:type="dcterms:W3CDTF">2006-08-16T00:00:00Z</dcterms:created>
  <dcterms:modified xsi:type="dcterms:W3CDTF">2022-02-15T10:19:56Z</dcterms:modified>
  <dc:identifier>DAE4Z8K-7_M</dc:identifier>
</cp:coreProperties>
</file>