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7" r:id="rId12"/>
    <p:sldId id="263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05.04.2022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05.04.2022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05.04.2022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05.04.2022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:\дистант\грамматика\images (5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64853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857224" y="1928802"/>
            <a:ext cx="8001056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tx2"/>
                </a:solidFill>
                <a:latin typeface="Comic Sans MS" pitchFamily="66" charset="0"/>
                <a:cs typeface="Times New Roman" pitchFamily="18" charset="0"/>
              </a:rPr>
              <a:t>Занятие </a:t>
            </a:r>
          </a:p>
          <a:p>
            <a:pPr algn="ctr"/>
            <a:r>
              <a:rPr lang="ru-RU" sz="2800" b="1" dirty="0" smtClean="0">
                <a:solidFill>
                  <a:schemeClr val="tx2"/>
                </a:solidFill>
                <a:latin typeface="Comic Sans MS" pitchFamily="66" charset="0"/>
                <a:cs typeface="Times New Roman" pitchFamily="18" charset="0"/>
              </a:rPr>
              <a:t>на развитие </a:t>
            </a:r>
            <a:r>
              <a:rPr lang="ru-RU" sz="2800" b="1" dirty="0" smtClean="0">
                <a:solidFill>
                  <a:schemeClr val="tx2"/>
                </a:solidFill>
                <a:latin typeface="Comic Sans MS" pitchFamily="66" charset="0"/>
                <a:cs typeface="Times New Roman" pitchFamily="18" charset="0"/>
              </a:rPr>
              <a:t>грамматического строя речи </a:t>
            </a:r>
            <a:endParaRPr lang="ru-RU" sz="2800" b="1" dirty="0" smtClean="0">
              <a:solidFill>
                <a:schemeClr val="tx2"/>
              </a:solidFill>
              <a:latin typeface="Comic Sans MS" pitchFamily="66" charset="0"/>
              <a:cs typeface="Times New Roman" pitchFamily="18" charset="0"/>
            </a:endParaRPr>
          </a:p>
          <a:p>
            <a:pPr algn="ctr"/>
            <a:r>
              <a:rPr lang="ru-RU" sz="2800" b="1" dirty="0" smtClean="0">
                <a:solidFill>
                  <a:schemeClr val="tx2"/>
                </a:solidFill>
                <a:latin typeface="Comic Sans MS" pitchFamily="66" charset="0"/>
                <a:cs typeface="Times New Roman" pitchFamily="18" charset="0"/>
              </a:rPr>
              <a:t>для детей дошкольного возраста </a:t>
            </a:r>
          </a:p>
          <a:p>
            <a:pPr algn="ctr"/>
            <a:r>
              <a:rPr lang="ru-RU" sz="2800" b="1" dirty="0" smtClean="0">
                <a:solidFill>
                  <a:schemeClr val="tx2"/>
                </a:solidFill>
                <a:latin typeface="Comic Sans MS" pitchFamily="66" charset="0"/>
                <a:cs typeface="Times New Roman" pitchFamily="18" charset="0"/>
              </a:rPr>
              <a:t>на тему «Профессии»</a:t>
            </a:r>
            <a:endParaRPr lang="ru-RU" sz="2800" b="1" dirty="0">
              <a:solidFill>
                <a:schemeClr val="tx2"/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000628" y="4572008"/>
            <a:ext cx="38576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dirty="0" smtClean="0">
                <a:solidFill>
                  <a:schemeClr val="tx2"/>
                </a:solidFill>
                <a:latin typeface="Comic Sans MS" pitchFamily="66" charset="0"/>
                <a:cs typeface="Times New Roman" pitchFamily="18" charset="0"/>
              </a:rPr>
              <a:t>Подготовила: </a:t>
            </a:r>
          </a:p>
          <a:p>
            <a:pPr algn="r"/>
            <a:r>
              <a:rPr lang="ru-RU" dirty="0" smtClean="0">
                <a:solidFill>
                  <a:schemeClr val="tx2"/>
                </a:solidFill>
                <a:latin typeface="Comic Sans MS" pitchFamily="66" charset="0"/>
                <a:cs typeface="Times New Roman" pitchFamily="18" charset="0"/>
              </a:rPr>
              <a:t>учитель-дефектолог</a:t>
            </a:r>
          </a:p>
          <a:p>
            <a:pPr algn="r"/>
            <a:r>
              <a:rPr lang="ru-RU" dirty="0" smtClean="0">
                <a:solidFill>
                  <a:schemeClr val="tx2"/>
                </a:solidFill>
                <a:latin typeface="Comic Sans MS" pitchFamily="66" charset="0"/>
                <a:cs typeface="Times New Roman" pitchFamily="18" charset="0"/>
              </a:rPr>
              <a:t> 1 кв. категории </a:t>
            </a:r>
          </a:p>
          <a:p>
            <a:pPr algn="r"/>
            <a:r>
              <a:rPr lang="ru-RU" dirty="0" smtClean="0">
                <a:solidFill>
                  <a:schemeClr val="tx2"/>
                </a:solidFill>
                <a:latin typeface="Comic Sans MS" pitchFamily="66" charset="0"/>
                <a:cs typeface="Times New Roman" pitchFamily="18" charset="0"/>
              </a:rPr>
              <a:t>Конакова В.В.</a:t>
            </a:r>
            <a:endParaRPr lang="ru-RU" dirty="0">
              <a:solidFill>
                <a:schemeClr val="tx2"/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85918" y="428604"/>
            <a:ext cx="62506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tx2"/>
                </a:solidFill>
                <a:latin typeface="Comic Sans MS" panose="030F0702030302020204" pitchFamily="66" charset="0"/>
              </a:rPr>
              <a:t>МБДОУ детский сад «Оленёнок»</a:t>
            </a:r>
            <a:endParaRPr lang="ru-RU" b="1" dirty="0">
              <a:solidFill>
                <a:schemeClr val="tx2"/>
              </a:solidFill>
              <a:latin typeface="Comic Sans MS" panose="030F0702030302020204" pitchFamily="66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:\дистант\грамматика\images (5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6853"/>
            <a:ext cx="9144000" cy="6864853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2286000" y="2274838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142976" y="1214422"/>
            <a:ext cx="6786610" cy="40626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tx2"/>
                </a:solidFill>
                <a:latin typeface="Comic Sans MS" pitchFamily="66" charset="0"/>
              </a:rPr>
              <a:t>Игра «Женская </a:t>
            </a:r>
            <a:r>
              <a:rPr lang="ru-RU" sz="2400" b="1" dirty="0" smtClean="0">
                <a:solidFill>
                  <a:schemeClr val="tx2"/>
                </a:solidFill>
                <a:latin typeface="Comic Sans MS" pitchFamily="66" charset="0"/>
              </a:rPr>
              <a:t>и мужская</a:t>
            </a:r>
            <a:r>
              <a:rPr lang="ru-RU" sz="2400" b="1" dirty="0" smtClean="0">
                <a:solidFill>
                  <a:schemeClr val="tx2"/>
                </a:solidFill>
                <a:latin typeface="Comic Sans MS" pitchFamily="66" charset="0"/>
              </a:rPr>
              <a:t> профессии» </a:t>
            </a:r>
            <a:r>
              <a:rPr lang="ru-RU" sz="2400" b="1" dirty="0" smtClean="0">
                <a:solidFill>
                  <a:schemeClr val="tx2"/>
                </a:solidFill>
                <a:latin typeface="Comic Sans MS" pitchFamily="66" charset="0"/>
              </a:rPr>
              <a:t>:</a:t>
            </a:r>
          </a:p>
          <a:p>
            <a:pPr algn="ctr"/>
            <a:endParaRPr lang="ru-RU" sz="2400" b="1" dirty="0" smtClean="0">
              <a:solidFill>
                <a:schemeClr val="tx2"/>
              </a:solidFill>
              <a:latin typeface="Comic Sans MS" pitchFamily="66" charset="0"/>
            </a:endParaRPr>
          </a:p>
          <a:p>
            <a:pPr algn="ctr"/>
            <a:r>
              <a:rPr lang="ru-RU" sz="2400" dirty="0" smtClean="0">
                <a:solidFill>
                  <a:schemeClr val="tx2"/>
                </a:solidFill>
                <a:latin typeface="Comic Sans MS" pitchFamily="66" charset="0"/>
              </a:rPr>
              <a:t>учитель — учительница</a:t>
            </a:r>
          </a:p>
          <a:p>
            <a:pPr algn="ctr"/>
            <a:r>
              <a:rPr lang="ru-RU" sz="2400" dirty="0" smtClean="0">
                <a:solidFill>
                  <a:schemeClr val="tx2"/>
                </a:solidFill>
                <a:latin typeface="Comic Sans MS" pitchFamily="66" charset="0"/>
              </a:rPr>
              <a:t>художник — художница</a:t>
            </a:r>
          </a:p>
          <a:p>
            <a:pPr algn="ctr"/>
            <a:r>
              <a:rPr lang="ru-RU" sz="2400" dirty="0" smtClean="0">
                <a:solidFill>
                  <a:schemeClr val="tx2"/>
                </a:solidFill>
                <a:latin typeface="Comic Sans MS" pitchFamily="66" charset="0"/>
              </a:rPr>
              <a:t>певец — певица</a:t>
            </a:r>
          </a:p>
          <a:p>
            <a:pPr algn="ctr"/>
            <a:r>
              <a:rPr lang="ru-RU" sz="2400" dirty="0" smtClean="0">
                <a:solidFill>
                  <a:schemeClr val="tx2"/>
                </a:solidFill>
                <a:latin typeface="Comic Sans MS" pitchFamily="66" charset="0"/>
              </a:rPr>
              <a:t>портной — швея</a:t>
            </a:r>
          </a:p>
          <a:p>
            <a:pPr algn="ctr"/>
            <a:r>
              <a:rPr lang="ru-RU" sz="2400" dirty="0" smtClean="0">
                <a:solidFill>
                  <a:schemeClr val="tx2"/>
                </a:solidFill>
                <a:latin typeface="Comic Sans MS" pitchFamily="66" charset="0"/>
              </a:rPr>
              <a:t>повар — повариха</a:t>
            </a:r>
          </a:p>
          <a:p>
            <a:pPr algn="ctr"/>
            <a:r>
              <a:rPr lang="ru-RU" sz="2400" dirty="0" smtClean="0">
                <a:solidFill>
                  <a:schemeClr val="tx2"/>
                </a:solidFill>
                <a:latin typeface="Comic Sans MS" pitchFamily="66" charset="0"/>
              </a:rPr>
              <a:t>продавец — продавщица</a:t>
            </a:r>
          </a:p>
          <a:p>
            <a:pPr algn="ctr"/>
            <a:r>
              <a:rPr lang="ru-RU" sz="2400" dirty="0" smtClean="0">
                <a:solidFill>
                  <a:schemeClr val="tx2"/>
                </a:solidFill>
                <a:latin typeface="Comic Sans MS" pitchFamily="66" charset="0"/>
              </a:rPr>
              <a:t>спортсмен — спортсменка</a:t>
            </a:r>
          </a:p>
          <a:p>
            <a:pPr algn="ctr"/>
            <a:r>
              <a:rPr lang="ru-RU" sz="2400" dirty="0" smtClean="0">
                <a:solidFill>
                  <a:schemeClr val="tx2"/>
                </a:solidFill>
                <a:latin typeface="Comic Sans MS" pitchFamily="66" charset="0"/>
              </a:rPr>
              <a:t>пианист — пианистка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:\дистант\грамматика\images (5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64853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2285984" y="642918"/>
            <a:ext cx="4572000" cy="557075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tx2"/>
                </a:solidFill>
                <a:latin typeface="Comic Sans MS" pitchFamily="66" charset="0"/>
              </a:rPr>
              <a:t>Игра «Один — </a:t>
            </a:r>
            <a:r>
              <a:rPr lang="ru-RU" sz="2400" b="1" dirty="0" smtClean="0">
                <a:solidFill>
                  <a:schemeClr val="tx2"/>
                </a:solidFill>
                <a:latin typeface="Comic Sans MS" pitchFamily="66" charset="0"/>
              </a:rPr>
              <a:t>много»:</a:t>
            </a:r>
          </a:p>
          <a:p>
            <a:pPr algn="ctr"/>
            <a:endParaRPr lang="ru-RU" sz="2000" dirty="0" smtClean="0">
              <a:solidFill>
                <a:schemeClr val="tx2"/>
              </a:solidFill>
              <a:latin typeface="Comic Sans MS" pitchFamily="66" charset="0"/>
            </a:endParaRPr>
          </a:p>
          <a:p>
            <a:pPr algn="ctr"/>
            <a:r>
              <a:rPr lang="ru-RU" sz="2400" dirty="0" smtClean="0">
                <a:solidFill>
                  <a:schemeClr val="tx2"/>
                </a:solidFill>
                <a:latin typeface="Comic Sans MS" pitchFamily="66" charset="0"/>
              </a:rPr>
              <a:t>водитель — водители</a:t>
            </a:r>
          </a:p>
          <a:p>
            <a:pPr algn="ctr"/>
            <a:r>
              <a:rPr lang="ru-RU" sz="2400" dirty="0" smtClean="0">
                <a:solidFill>
                  <a:schemeClr val="tx2"/>
                </a:solidFill>
                <a:latin typeface="Comic Sans MS" pitchFamily="66" charset="0"/>
              </a:rPr>
              <a:t>лётчик — лётчики</a:t>
            </a:r>
          </a:p>
          <a:p>
            <a:pPr algn="ctr"/>
            <a:r>
              <a:rPr lang="ru-RU" sz="2400" dirty="0" smtClean="0">
                <a:solidFill>
                  <a:schemeClr val="tx2"/>
                </a:solidFill>
                <a:latin typeface="Comic Sans MS" pitchFamily="66" charset="0"/>
              </a:rPr>
              <a:t>машинист — машинисты</a:t>
            </a:r>
          </a:p>
          <a:p>
            <a:pPr algn="ctr"/>
            <a:r>
              <a:rPr lang="ru-RU" sz="2400" dirty="0" smtClean="0">
                <a:solidFill>
                  <a:schemeClr val="tx2"/>
                </a:solidFill>
                <a:latin typeface="Comic Sans MS" pitchFamily="66" charset="0"/>
              </a:rPr>
              <a:t>капитан — капитаны</a:t>
            </a:r>
          </a:p>
          <a:p>
            <a:pPr algn="ctr"/>
            <a:r>
              <a:rPr lang="ru-RU" sz="2400" dirty="0" smtClean="0">
                <a:solidFill>
                  <a:schemeClr val="tx2"/>
                </a:solidFill>
                <a:latin typeface="Comic Sans MS" pitchFamily="66" charset="0"/>
              </a:rPr>
              <a:t>врач — врачи</a:t>
            </a:r>
          </a:p>
          <a:p>
            <a:pPr algn="ctr"/>
            <a:r>
              <a:rPr lang="ru-RU" sz="2400" dirty="0" smtClean="0">
                <a:solidFill>
                  <a:schemeClr val="tx2"/>
                </a:solidFill>
                <a:latin typeface="Comic Sans MS" pitchFamily="66" charset="0"/>
              </a:rPr>
              <a:t>учитель — учителя</a:t>
            </a:r>
          </a:p>
          <a:p>
            <a:pPr algn="ctr"/>
            <a:r>
              <a:rPr lang="ru-RU" sz="2400" dirty="0" smtClean="0">
                <a:solidFill>
                  <a:schemeClr val="tx2"/>
                </a:solidFill>
                <a:latin typeface="Comic Sans MS" pitchFamily="66" charset="0"/>
              </a:rPr>
              <a:t>строитель — строители</a:t>
            </a:r>
          </a:p>
          <a:p>
            <a:pPr algn="ctr"/>
            <a:r>
              <a:rPr lang="ru-RU" sz="2400" dirty="0" smtClean="0">
                <a:solidFill>
                  <a:schemeClr val="tx2"/>
                </a:solidFill>
                <a:latin typeface="Comic Sans MS" pitchFamily="66" charset="0"/>
              </a:rPr>
              <a:t>почтальон — почтальоны</a:t>
            </a:r>
          </a:p>
          <a:p>
            <a:pPr algn="ctr"/>
            <a:r>
              <a:rPr lang="ru-RU" sz="2400" dirty="0" smtClean="0">
                <a:solidFill>
                  <a:schemeClr val="tx2"/>
                </a:solidFill>
                <a:latin typeface="Comic Sans MS" pitchFamily="66" charset="0"/>
              </a:rPr>
              <a:t>швея — швеи</a:t>
            </a:r>
          </a:p>
          <a:p>
            <a:pPr algn="ctr"/>
            <a:r>
              <a:rPr lang="ru-RU" sz="2400" dirty="0" smtClean="0">
                <a:solidFill>
                  <a:schemeClr val="tx2"/>
                </a:solidFill>
                <a:latin typeface="Comic Sans MS" pitchFamily="66" charset="0"/>
              </a:rPr>
              <a:t>пекарь — пекари</a:t>
            </a:r>
          </a:p>
          <a:p>
            <a:pPr algn="ctr"/>
            <a:r>
              <a:rPr lang="ru-RU" sz="2400" dirty="0" smtClean="0">
                <a:solidFill>
                  <a:schemeClr val="tx2"/>
                </a:solidFill>
                <a:latin typeface="Comic Sans MS" pitchFamily="66" charset="0"/>
              </a:rPr>
              <a:t>продавец — продавцы</a:t>
            </a:r>
          </a:p>
          <a:p>
            <a:pPr algn="ctr"/>
            <a:r>
              <a:rPr lang="ru-RU" sz="2400" dirty="0" smtClean="0">
                <a:solidFill>
                  <a:schemeClr val="tx2"/>
                </a:solidFill>
                <a:latin typeface="Comic Sans MS" pitchFamily="66" charset="0"/>
              </a:rPr>
              <a:t>художник — художники</a:t>
            </a:r>
          </a:p>
          <a:p>
            <a:pPr algn="ctr"/>
            <a:r>
              <a:rPr lang="ru-RU" sz="2400" dirty="0" smtClean="0">
                <a:solidFill>
                  <a:schemeClr val="tx2"/>
                </a:solidFill>
                <a:latin typeface="Comic Sans MS" pitchFamily="66" charset="0"/>
              </a:rPr>
              <a:t>водитель — водители</a:t>
            </a:r>
            <a:endParaRPr lang="ru-RU" sz="2400" dirty="0">
              <a:solidFill>
                <a:schemeClr val="tx2"/>
              </a:solidFill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:\дистант\грамматика\images (5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64853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643042" y="2000240"/>
            <a:ext cx="61436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tx2"/>
                </a:solidFill>
                <a:latin typeface="Comic Sans MS" pitchFamily="66" charset="0"/>
              </a:rPr>
              <a:t>Молодцы!</a:t>
            </a:r>
          </a:p>
          <a:p>
            <a:pPr algn="ctr"/>
            <a:endParaRPr lang="ru-RU" sz="2400" b="1" dirty="0" smtClean="0">
              <a:solidFill>
                <a:schemeClr val="tx2"/>
              </a:solidFill>
              <a:latin typeface="Comic Sans MS" pitchFamily="66" charset="0"/>
            </a:endParaRPr>
          </a:p>
          <a:p>
            <a:pPr algn="ctr"/>
            <a:r>
              <a:rPr lang="ru-RU" sz="2400" b="1" dirty="0" smtClean="0">
                <a:solidFill>
                  <a:schemeClr val="tx2"/>
                </a:solidFill>
                <a:latin typeface="Comic Sans MS" pitchFamily="66" charset="0"/>
              </a:rPr>
              <a:t> Вы справились со всеми заданиями!</a:t>
            </a:r>
            <a:endParaRPr lang="ru-RU" sz="2400" b="1" dirty="0">
              <a:solidFill>
                <a:schemeClr val="tx2"/>
              </a:solidFill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:\дистант\грамматика\images (5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64853"/>
          </a:xfrm>
          <a:prstGeom prst="rect">
            <a:avLst/>
          </a:prstGeom>
          <a:noFill/>
        </p:spPr>
      </p:pic>
      <p:pic>
        <p:nvPicPr>
          <p:cNvPr id="5" name="Picture 2" descr="C:\Users\Админ\Desktop\с флешки\Без названия (2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86050" y="642918"/>
            <a:ext cx="3714776" cy="463885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2571736" y="5500702"/>
            <a:ext cx="4572032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tx2"/>
                </a:solidFill>
                <a:latin typeface="Comic Sans MS" pitchFamily="66" charset="0"/>
              </a:rPr>
              <a:t>Продавец какой? </a:t>
            </a:r>
          </a:p>
          <a:p>
            <a:pPr algn="ctr"/>
            <a:endParaRPr lang="ru-RU" sz="2000" b="1" dirty="0" smtClean="0">
              <a:solidFill>
                <a:schemeClr val="tx2"/>
              </a:solidFill>
              <a:latin typeface="Comic Sans MS" pitchFamily="66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:\дистант\грамматика\images (5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64853"/>
          </a:xfrm>
          <a:prstGeom prst="rect">
            <a:avLst/>
          </a:prstGeom>
          <a:noFill/>
        </p:spPr>
      </p:pic>
      <p:pic>
        <p:nvPicPr>
          <p:cNvPr id="3" name="Picture 2" descr="C:\Users\Админ\Desktop\с флешки\Без названия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571480"/>
            <a:ext cx="8674614" cy="4857784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2571736" y="5500702"/>
            <a:ext cx="4572032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tx2"/>
                </a:solidFill>
                <a:latin typeface="Comic Sans MS" pitchFamily="66" charset="0"/>
              </a:rPr>
              <a:t>Шофёр какой? </a:t>
            </a:r>
          </a:p>
          <a:p>
            <a:pPr algn="ctr"/>
            <a:endParaRPr lang="ru-RU" sz="2000" b="1" dirty="0" smtClean="0">
              <a:solidFill>
                <a:schemeClr val="tx2"/>
              </a:solidFill>
              <a:latin typeface="Comic Sans MS" pitchFamily="66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:\дистант\грамматика\images (5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64853"/>
          </a:xfrm>
          <a:prstGeom prst="rect">
            <a:avLst/>
          </a:prstGeom>
          <a:noFill/>
        </p:spPr>
      </p:pic>
      <p:pic>
        <p:nvPicPr>
          <p:cNvPr id="3" name="Picture 2" descr="C:\Users\Админ\Desktop\с флешки\Без названия (3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57290" y="642918"/>
            <a:ext cx="6919821" cy="4505351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2571736" y="5500702"/>
            <a:ext cx="4572032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tx2"/>
                </a:solidFill>
                <a:latin typeface="Comic Sans MS" pitchFamily="66" charset="0"/>
              </a:rPr>
              <a:t>Доктор какой? </a:t>
            </a:r>
          </a:p>
          <a:p>
            <a:pPr algn="ctr"/>
            <a:endParaRPr lang="ru-RU" sz="2000" b="1" dirty="0" smtClean="0">
              <a:solidFill>
                <a:schemeClr val="tx2"/>
              </a:solidFill>
              <a:latin typeface="Comic Sans MS" pitchFamily="66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:\дистант\грамматика\images (5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64853"/>
          </a:xfrm>
          <a:prstGeom prst="rect">
            <a:avLst/>
          </a:prstGeom>
          <a:noFill/>
        </p:spPr>
      </p:pic>
      <p:pic>
        <p:nvPicPr>
          <p:cNvPr id="3" name="Picture 2" descr="C:\Users\Админ\Desktop\с флешки\Без названия (4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85852" y="857232"/>
            <a:ext cx="6771513" cy="5072098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2285984" y="5873115"/>
            <a:ext cx="4572032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tx2"/>
                </a:solidFill>
                <a:latin typeface="Comic Sans MS" pitchFamily="66" charset="0"/>
              </a:rPr>
              <a:t>Повар какой? </a:t>
            </a:r>
          </a:p>
          <a:p>
            <a:pPr algn="ctr"/>
            <a:endParaRPr lang="ru-RU" sz="2000" b="1" dirty="0" smtClean="0">
              <a:solidFill>
                <a:schemeClr val="tx2"/>
              </a:solidFill>
              <a:latin typeface="Comic Sans MS" pitchFamily="66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:\дистант\грамматика\images (5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64853"/>
          </a:xfrm>
          <a:prstGeom prst="rect">
            <a:avLst/>
          </a:prstGeom>
          <a:noFill/>
        </p:spPr>
      </p:pic>
      <p:pic>
        <p:nvPicPr>
          <p:cNvPr id="3" name="Picture 2" descr="C:\Users\Админ\Desktop\с флешки\image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57224" y="500042"/>
            <a:ext cx="7562388" cy="5143536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2285984" y="5873115"/>
            <a:ext cx="4572032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tx2"/>
                </a:solidFill>
                <a:latin typeface="Comic Sans MS" pitchFamily="66" charset="0"/>
              </a:rPr>
              <a:t>Пожарный какой? </a:t>
            </a:r>
          </a:p>
          <a:p>
            <a:pPr algn="ctr"/>
            <a:endParaRPr lang="ru-RU" sz="2000" b="1" dirty="0" smtClean="0">
              <a:solidFill>
                <a:schemeClr val="tx2"/>
              </a:solidFill>
              <a:latin typeface="Comic Sans MS" pitchFamily="66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:\дистант\грамматика\images (5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64853"/>
          </a:xfrm>
          <a:prstGeom prst="rect">
            <a:avLst/>
          </a:prstGeom>
          <a:noFill/>
        </p:spPr>
      </p:pic>
      <p:pic>
        <p:nvPicPr>
          <p:cNvPr id="3" name="Picture 2" descr="C:\Users\Админ\Desktop\с флешки\Без названия (5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14612" y="285728"/>
            <a:ext cx="4071966" cy="575246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2500298" y="6143644"/>
            <a:ext cx="4572032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tx2"/>
                </a:solidFill>
                <a:latin typeface="Comic Sans MS" pitchFamily="66" charset="0"/>
              </a:rPr>
              <a:t>Парикмахер какой? </a:t>
            </a:r>
          </a:p>
          <a:p>
            <a:pPr algn="ctr"/>
            <a:endParaRPr lang="ru-RU" sz="2000" b="1" dirty="0" smtClean="0">
              <a:solidFill>
                <a:schemeClr val="tx2"/>
              </a:solidFill>
              <a:latin typeface="Comic Sans MS" pitchFamily="66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:\дистант\грамматика\images (5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64853"/>
          </a:xfrm>
          <a:prstGeom prst="rect">
            <a:avLst/>
          </a:prstGeom>
          <a:noFill/>
        </p:spPr>
      </p:pic>
      <p:pic>
        <p:nvPicPr>
          <p:cNvPr id="3" name="Picture 2" descr="C:\Users\Админ\Desktop\с флешки\Без названия (1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43042" y="428604"/>
            <a:ext cx="6286544" cy="5550045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2500298" y="6143644"/>
            <a:ext cx="4572032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tx2"/>
                </a:solidFill>
                <a:latin typeface="Comic Sans MS" pitchFamily="66" charset="0"/>
              </a:rPr>
              <a:t>Парикмахер какой? </a:t>
            </a:r>
          </a:p>
          <a:p>
            <a:pPr algn="ctr"/>
            <a:endParaRPr lang="ru-RU" sz="2000" b="1" dirty="0" smtClean="0">
              <a:solidFill>
                <a:schemeClr val="tx2"/>
              </a:solidFill>
              <a:latin typeface="Comic Sans MS" pitchFamily="66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:\дистант\грамматика\images (5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64853"/>
          </a:xfrm>
          <a:prstGeom prst="rect">
            <a:avLst/>
          </a:prstGeom>
          <a:noFill/>
        </p:spPr>
      </p:pic>
      <p:pic>
        <p:nvPicPr>
          <p:cNvPr id="5" name="Picture 2" descr="C:\Users\Админ\Desktop\с флешки\images (2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00232" y="4093212"/>
            <a:ext cx="5357850" cy="2764788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142844" y="285728"/>
            <a:ext cx="878684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chemeClr val="tx2"/>
                </a:solidFill>
                <a:latin typeface="Comic Sans MS" pitchFamily="66" charset="0"/>
                <a:cs typeface="Times New Roman" pitchFamily="18" charset="0"/>
              </a:rPr>
              <a:t>Повар варит кашу. </a:t>
            </a:r>
            <a:r>
              <a:rPr lang="ru-RU" sz="2400" i="1" dirty="0" smtClean="0">
                <a:solidFill>
                  <a:schemeClr val="tx2"/>
                </a:solidFill>
                <a:latin typeface="Comic Sans MS" pitchFamily="66" charset="0"/>
                <a:cs typeface="Times New Roman" pitchFamily="18" charset="0"/>
              </a:rPr>
              <a:t>             Имитация с вращением кистей рук</a:t>
            </a:r>
            <a:endParaRPr lang="ru-RU" sz="2400" dirty="0" smtClean="0">
              <a:solidFill>
                <a:schemeClr val="tx2"/>
              </a:solidFill>
              <a:latin typeface="Comic Sans MS" pitchFamily="66" charset="0"/>
              <a:cs typeface="Times New Roman" pitchFamily="18" charset="0"/>
            </a:endParaRPr>
          </a:p>
          <a:p>
            <a:r>
              <a:rPr lang="ru-RU" sz="2400" dirty="0" smtClean="0">
                <a:solidFill>
                  <a:schemeClr val="tx2"/>
                </a:solidFill>
                <a:latin typeface="Comic Sans MS" pitchFamily="66" charset="0"/>
                <a:cs typeface="Times New Roman" pitchFamily="18" charset="0"/>
              </a:rPr>
              <a:t>Плащ портниха шьет. </a:t>
            </a:r>
            <a:r>
              <a:rPr lang="ru-RU" sz="2400" i="1" dirty="0" smtClean="0">
                <a:solidFill>
                  <a:schemeClr val="tx2"/>
                </a:solidFill>
                <a:latin typeface="Comic Sans MS" pitchFamily="66" charset="0"/>
                <a:cs typeface="Times New Roman" pitchFamily="18" charset="0"/>
              </a:rPr>
              <a:t>       Махи руками</a:t>
            </a:r>
            <a:endParaRPr lang="ru-RU" sz="2400" dirty="0" smtClean="0">
              <a:solidFill>
                <a:schemeClr val="tx2"/>
              </a:solidFill>
              <a:latin typeface="Comic Sans MS" pitchFamily="66" charset="0"/>
              <a:cs typeface="Times New Roman" pitchFamily="18" charset="0"/>
            </a:endParaRPr>
          </a:p>
          <a:p>
            <a:r>
              <a:rPr lang="ru-RU" sz="2400" dirty="0" smtClean="0">
                <a:solidFill>
                  <a:schemeClr val="tx2"/>
                </a:solidFill>
                <a:latin typeface="Comic Sans MS" pitchFamily="66" charset="0"/>
                <a:cs typeface="Times New Roman" pitchFamily="18" charset="0"/>
              </a:rPr>
              <a:t>Доктор лечит Машу. </a:t>
            </a:r>
            <a:r>
              <a:rPr lang="ru-RU" sz="2400" i="1" dirty="0" smtClean="0">
                <a:solidFill>
                  <a:schemeClr val="tx2"/>
                </a:solidFill>
                <a:latin typeface="Comic Sans MS" pitchFamily="66" charset="0"/>
                <a:cs typeface="Times New Roman" pitchFamily="18" charset="0"/>
              </a:rPr>
              <a:t>         Открыть и закрыть ротик, высунув                                       язычок</a:t>
            </a:r>
            <a:endParaRPr lang="ru-RU" sz="2400" dirty="0" smtClean="0">
              <a:solidFill>
                <a:schemeClr val="tx2"/>
              </a:solidFill>
              <a:latin typeface="Comic Sans MS" pitchFamily="66" charset="0"/>
              <a:cs typeface="Times New Roman" pitchFamily="18" charset="0"/>
            </a:endParaRPr>
          </a:p>
          <a:p>
            <a:r>
              <a:rPr lang="ru-RU" sz="2400" dirty="0" smtClean="0">
                <a:solidFill>
                  <a:schemeClr val="tx2"/>
                </a:solidFill>
                <a:latin typeface="Comic Sans MS" pitchFamily="66" charset="0"/>
                <a:cs typeface="Times New Roman" pitchFamily="18" charset="0"/>
              </a:rPr>
              <a:t>Сталь кузнец кует. </a:t>
            </a:r>
            <a:r>
              <a:rPr lang="ru-RU" sz="2400" i="1" dirty="0" smtClean="0">
                <a:solidFill>
                  <a:schemeClr val="tx2"/>
                </a:solidFill>
                <a:latin typeface="Comic Sans MS" pitchFamily="66" charset="0"/>
                <a:cs typeface="Times New Roman" pitchFamily="18" charset="0"/>
              </a:rPr>
              <a:t>             Хлопки</a:t>
            </a:r>
            <a:endParaRPr lang="ru-RU" sz="2400" dirty="0" smtClean="0">
              <a:solidFill>
                <a:schemeClr val="tx2"/>
              </a:solidFill>
              <a:latin typeface="Comic Sans MS" pitchFamily="66" charset="0"/>
              <a:cs typeface="Times New Roman" pitchFamily="18" charset="0"/>
            </a:endParaRPr>
          </a:p>
          <a:p>
            <a:r>
              <a:rPr lang="ru-RU" sz="2400" dirty="0" smtClean="0">
                <a:solidFill>
                  <a:schemeClr val="tx2"/>
                </a:solidFill>
                <a:latin typeface="Comic Sans MS" pitchFamily="66" charset="0"/>
                <a:cs typeface="Times New Roman" pitchFamily="18" charset="0"/>
              </a:rPr>
              <a:t>Дровосеки рубят. </a:t>
            </a:r>
            <a:r>
              <a:rPr lang="ru-RU" sz="2400" i="1" dirty="0" smtClean="0">
                <a:solidFill>
                  <a:schemeClr val="tx2"/>
                </a:solidFill>
                <a:latin typeface="Comic Sans MS" pitchFamily="66" charset="0"/>
                <a:cs typeface="Times New Roman" pitchFamily="18" charset="0"/>
              </a:rPr>
              <a:t>               Махи с наклонами</a:t>
            </a:r>
            <a:endParaRPr lang="ru-RU" sz="2400" dirty="0" smtClean="0">
              <a:solidFill>
                <a:schemeClr val="tx2"/>
              </a:solidFill>
              <a:latin typeface="Comic Sans MS" pitchFamily="66" charset="0"/>
              <a:cs typeface="Times New Roman" pitchFamily="18" charset="0"/>
            </a:endParaRPr>
          </a:p>
          <a:p>
            <a:r>
              <a:rPr lang="ru-RU" sz="2400" dirty="0" smtClean="0">
                <a:solidFill>
                  <a:schemeClr val="tx2"/>
                </a:solidFill>
                <a:latin typeface="Comic Sans MS" pitchFamily="66" charset="0"/>
                <a:cs typeface="Times New Roman" pitchFamily="18" charset="0"/>
              </a:rPr>
              <a:t>Строят мастера. </a:t>
            </a:r>
            <a:r>
              <a:rPr lang="ru-RU" sz="2400" i="1" dirty="0" smtClean="0">
                <a:solidFill>
                  <a:schemeClr val="tx2"/>
                </a:solidFill>
                <a:latin typeface="Comic Sans MS" pitchFamily="66" charset="0"/>
                <a:cs typeface="Times New Roman" pitchFamily="18" charset="0"/>
              </a:rPr>
              <a:t>                 Имитация с прыжками вверх</a:t>
            </a:r>
            <a:endParaRPr lang="ru-RU" sz="2400" dirty="0" smtClean="0">
              <a:solidFill>
                <a:schemeClr val="tx2"/>
              </a:solidFill>
              <a:latin typeface="Comic Sans MS" pitchFamily="66" charset="0"/>
              <a:cs typeface="Times New Roman" pitchFamily="18" charset="0"/>
            </a:endParaRPr>
          </a:p>
          <a:p>
            <a:r>
              <a:rPr lang="ru-RU" sz="2400" dirty="0" smtClean="0">
                <a:solidFill>
                  <a:schemeClr val="tx2"/>
                </a:solidFill>
                <a:latin typeface="Comic Sans MS" pitchFamily="66" charset="0"/>
                <a:cs typeface="Times New Roman" pitchFamily="18" charset="0"/>
              </a:rPr>
              <a:t>Что же делать будет, </a:t>
            </a:r>
            <a:r>
              <a:rPr lang="ru-RU" sz="2400" i="1" dirty="0" smtClean="0">
                <a:solidFill>
                  <a:schemeClr val="tx2"/>
                </a:solidFill>
                <a:latin typeface="Comic Sans MS" pitchFamily="66" charset="0"/>
                <a:cs typeface="Times New Roman" pitchFamily="18" charset="0"/>
              </a:rPr>
              <a:t>         Поднимание плеч</a:t>
            </a:r>
            <a:endParaRPr lang="ru-RU" sz="2400" dirty="0" smtClean="0">
              <a:solidFill>
                <a:schemeClr val="tx2"/>
              </a:solidFill>
              <a:latin typeface="Comic Sans MS" pitchFamily="66" charset="0"/>
              <a:cs typeface="Times New Roman" pitchFamily="18" charset="0"/>
            </a:endParaRPr>
          </a:p>
          <a:p>
            <a:r>
              <a:rPr lang="ru-RU" sz="2400" dirty="0" smtClean="0">
                <a:solidFill>
                  <a:schemeClr val="tx2"/>
                </a:solidFill>
                <a:latin typeface="Comic Sans MS" pitchFamily="66" charset="0"/>
                <a:cs typeface="Times New Roman" pitchFamily="18" charset="0"/>
              </a:rPr>
              <a:t>Наша детвора?</a:t>
            </a:r>
            <a:endParaRPr lang="ru-RU" sz="2400" dirty="0">
              <a:solidFill>
                <a:schemeClr val="tx2"/>
              </a:solidFill>
              <a:latin typeface="Comic Sans MS" pitchFamily="66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112</Words>
  <PresentationFormat>Экран (4:3)</PresentationFormat>
  <Paragraphs>52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Админ</dc:creator>
  <cp:lastModifiedBy>Админ</cp:lastModifiedBy>
  <cp:revision>3</cp:revision>
  <dcterms:created xsi:type="dcterms:W3CDTF">2022-04-05T09:04:10Z</dcterms:created>
  <dcterms:modified xsi:type="dcterms:W3CDTF">2022-04-05T09:32:08Z</dcterms:modified>
</cp:coreProperties>
</file>