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lear Sans Regular" charset="1" panose="020B0503030202020304"/>
      <p:regular r:id="rId10"/>
    </p:embeddedFont>
    <p:embeddedFont>
      <p:font typeface="Clear Sans Regular Bold" charset="1" panose="020B0603030202020304"/>
      <p:regular r:id="rId11"/>
    </p:embeddedFont>
    <p:embeddedFont>
      <p:font typeface="Clear Sans Regular Italics" charset="1" panose="020B0503030202090304"/>
      <p:regular r:id="rId12"/>
    </p:embeddedFont>
    <p:embeddedFont>
      <p:font typeface="Clear Sans Regular Bold Italics" charset="1" panose="020B06030302020903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Bold" charset="1" panose="020B08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Light Bold Italics" charset="1" panose="020B0806030504020204"/>
      <p:regular r:id="rId17"/>
    </p:embeddedFont>
    <p:embeddedFont>
      <p:font typeface="Efour Digital Pro" charset="1" panose="02000500000000000000"/>
      <p:regular r:id="rId18"/>
    </p:embeddedFont>
    <p:embeddedFont>
      <p:font typeface="Anaphora" charset="1" panose="00000000000000000000"/>
      <p:regular r:id="rId19"/>
    </p:embeddedFont>
    <p:embeddedFont>
      <p:font typeface="Anaphora Bold" charset="1" panose="00000000000000000000"/>
      <p:regular r:id="rId20"/>
    </p:embeddedFont>
    <p:embeddedFont>
      <p:font typeface="Anaphora Italics" charset="1" panose="00000000000000000000"/>
      <p:regular r:id="rId21"/>
    </p:embeddedFont>
    <p:embeddedFont>
      <p:font typeface="Anaphora Bold Italics" charset="1" panose="00000000000000000000"/>
      <p:regular r:id="rId22"/>
    </p:embeddedFont>
    <p:embeddedFont>
      <p:font typeface="A Day Without Sun Text" charset="1" panose="02000506000000090004"/>
      <p:regular r:id="rId23"/>
    </p:embeddedFont>
    <p:embeddedFont>
      <p:font typeface="A Day Without Sun Text Bold" charset="1" panose="02000506000000090004"/>
      <p:regular r:id="rId24"/>
    </p:embeddedFont>
    <p:embeddedFont>
      <p:font typeface="A Day Without Sun Text Italics" charset="1" panose="02000506000000090004"/>
      <p:regular r:id="rId25"/>
    </p:embeddedFont>
    <p:embeddedFont>
      <p:font typeface="A Day Without Sun Text Bold Italics" charset="1" panose="020005060000000900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pn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Relationship Id="rId5" Target="../media/image25.jpeg" Type="http://schemas.openxmlformats.org/officeDocument/2006/relationships/image"/><Relationship Id="rId6" Target="../media/image26.jpeg" Type="http://schemas.openxmlformats.org/officeDocument/2006/relationships/image"/><Relationship Id="rId7" Target="../media/image2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13065" y="-402346"/>
            <a:ext cx="2283530" cy="273030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937031">
            <a:off x="16594610" y="8662714"/>
            <a:ext cx="1329380" cy="167481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04800" y="9009281"/>
            <a:ext cx="2483200" cy="127771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0" y="7583490"/>
            <a:ext cx="2584024" cy="2551724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233585" y="2327962"/>
            <a:ext cx="15820830" cy="5255528"/>
            <a:chOff x="0" y="0"/>
            <a:chExt cx="21094440" cy="700737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007705"/>
              <a:ext cx="21094440" cy="310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708"/>
                </a:lnSpc>
              </a:pPr>
              <a:r>
                <a:rPr lang="en-US" sz="8923">
                  <a:solidFill>
                    <a:srgbClr val="FFFAEF"/>
                  </a:solidFill>
                  <a:latin typeface="Efour Digital Pro"/>
                </a:rPr>
                <a:t>Звукопроизношение</a:t>
              </a:r>
            </a:p>
            <a:p>
              <a:pPr algn="ctr">
                <a:lnSpc>
                  <a:spcPts val="7708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853011"/>
              <a:ext cx="21094440" cy="46410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ч.7</a:t>
              </a:r>
            </a:p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Коррекция нарушений с</a:t>
              </a:r>
              <a:r>
                <a:rPr lang="en-US" sz="4110">
                  <a:solidFill>
                    <a:srgbClr val="FFFAEF"/>
                  </a:solidFill>
                  <a:latin typeface="Clear Sans Regular Italics"/>
                </a:rPr>
                <a:t>вистящих звуков. Звук [Ц]</a:t>
              </a:r>
            </a:p>
            <a:p>
              <a:pPr algn="ctr">
                <a:lnSpc>
                  <a:spcPts val="5755"/>
                </a:lnSpc>
              </a:pP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Халидова Е.П. </a:t>
              </a: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учитель-логопед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-842709"/>
              <a:ext cx="21094440" cy="2284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32"/>
                </a:lnSpc>
              </a:pPr>
            </a:p>
            <a:p>
              <a:pPr algn="ctr">
                <a:lnSpc>
                  <a:spcPts val="4632"/>
                </a:lnSpc>
              </a:pPr>
            </a:p>
            <a:p>
              <a:pPr algn="ctr">
                <a:lnSpc>
                  <a:spcPts val="4632"/>
                </a:lnSpc>
              </a:pP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594241" y="-200426"/>
            <a:ext cx="1840818" cy="2326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896303" y="5447909"/>
            <a:ext cx="4495393" cy="463642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9412" y="8481302"/>
            <a:ext cx="1698576" cy="160303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364301">
            <a:off x="14435068" y="8594955"/>
            <a:ext cx="3741946" cy="132669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626011" y="0"/>
            <a:ext cx="1660781" cy="1271253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584158" y="528002"/>
            <a:ext cx="14328358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84B26"/>
                </a:solidFill>
                <a:latin typeface="Anaphora"/>
              </a:rPr>
              <a:t>Нормальная артикуляция звука [Ц]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1598" y="1884878"/>
            <a:ext cx="16624804" cy="3776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85"/>
              </a:lnSpc>
            </a:pPr>
            <a:r>
              <a:rPr lang="en-US" sz="3061">
                <a:solidFill>
                  <a:srgbClr val="284B26"/>
                </a:solidFill>
                <a:latin typeface="Open Sans Light"/>
              </a:rPr>
              <a:t>Губы слегка напряжены и растянуты. Между резцами небольшая щель, кончик языка  </a:t>
            </a:r>
            <a:r>
              <a:rPr lang="en-US" sz="3061">
                <a:solidFill>
                  <a:srgbClr val="284B26"/>
                </a:solidFill>
                <a:latin typeface="Arimo"/>
              </a:rPr>
              <a:t>прижат к нижним резцам. В первый момент артикуляции передняя часть спинки языка поднята и смыкается с передним краем твёрдого нёба. Во второй момент артикуляции она опускается, образуя щель с нёбом. Средняя часть спинки языка приподнята, задняя – опущена. Боковые края языка прижаты к верхним коренным зубам. Мягкое нёбо поднято (Ц — ротовой звук). Голосовые складки разомкнуты (Ц – глухой звук).</a:t>
            </a:r>
          </a:p>
          <a:p>
            <a:pPr algn="just">
              <a:lnSpc>
                <a:spcPts val="4285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99896" y="6596239"/>
            <a:ext cx="4396880" cy="293339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892619" y="6548909"/>
            <a:ext cx="4672928" cy="30280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328740" y="6324903"/>
            <a:ext cx="3476070" cy="347607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9144000" y="6324903"/>
            <a:ext cx="3476070" cy="347607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935241" y="528002"/>
            <a:ext cx="925221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DF7EB"/>
                </a:solidFill>
                <a:latin typeface="Anaphora Bold"/>
              </a:rPr>
              <a:t>Коррекция нарушений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9792" y="1590745"/>
            <a:ext cx="16288416" cy="2424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2"/>
              </a:lnSpc>
            </a:pPr>
            <a:r>
              <a:rPr lang="en-US" sz="2787">
                <a:solidFill>
                  <a:srgbClr val="FDF7EB"/>
                </a:solidFill>
                <a:latin typeface="Anaphora Bold"/>
              </a:rPr>
              <a:t>Развитие речеслухового анализатора </a:t>
            </a:r>
            <a:r>
              <a:rPr lang="en-US" sz="2787">
                <a:solidFill>
                  <a:srgbClr val="FDF7EB"/>
                </a:solidFill>
                <a:latin typeface="Anaphora"/>
              </a:rPr>
              <a:t>- развитие фонематического восприятия, фонематического анализа и слухоречевых дифференцировок.</a:t>
            </a:r>
          </a:p>
          <a:p>
            <a:pPr algn="just">
              <a:lnSpc>
                <a:spcPts val="3902"/>
              </a:lnSpc>
            </a:pPr>
            <a:r>
              <a:rPr lang="en-US" sz="2787">
                <a:solidFill>
                  <a:srgbClr val="FDF7EB"/>
                </a:solidFill>
                <a:latin typeface="Anaphora"/>
              </a:rPr>
              <a:t>Предполагается научить ребёнка слышать отрабатываемый звук, выделять его на фоне других звуков и слогов, выделять его в слове, определять его место в слове и дифференцировать его от других звуков.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99896" y="4364263"/>
            <a:ext cx="17288208" cy="172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06581" indent="-353290" lvl="1">
              <a:lnSpc>
                <a:spcPts val="4581"/>
              </a:lnSpc>
              <a:buFont typeface="Arial"/>
              <a:buChar char="•"/>
            </a:pPr>
            <a:r>
              <a:rPr lang="en-US" sz="3272">
                <a:solidFill>
                  <a:srgbClr val="FFFAEF"/>
                </a:solidFill>
                <a:latin typeface="Anaphora Bold"/>
              </a:rPr>
              <a:t>Предложить ребёнку отобрать картинки, в названии которых слышится звук Ц ("песенка кузнечика")</a:t>
            </a:r>
          </a:p>
          <a:p>
            <a:pPr algn="ctr">
              <a:lnSpc>
                <a:spcPts val="4581"/>
              </a:lnSpc>
            </a:pPr>
            <a:r>
              <a:rPr lang="en-US" sz="3272">
                <a:solidFill>
                  <a:srgbClr val="FFFAEF"/>
                </a:solidFill>
                <a:latin typeface="Anaphora"/>
              </a:rPr>
              <a:t>(яйцо, цветы, кот, цепь)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556188" y="1375242"/>
            <a:ext cx="10661738" cy="753651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917799" y="365978"/>
            <a:ext cx="722620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DF7EB"/>
                </a:solidFill>
                <a:latin typeface="Open Sans Light Bold"/>
              </a:rPr>
              <a:t>Определить место звука в слова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24013" y="742950"/>
            <a:ext cx="874275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AEF"/>
                </a:solidFill>
                <a:latin typeface="Open Sans Light Bold"/>
              </a:rPr>
              <a:t>Определить количество звуков в слове.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3901" y="8972550"/>
            <a:ext cx="16967784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AEF"/>
                </a:solidFill>
                <a:latin typeface="Open Sans Light Bold"/>
              </a:rPr>
              <a:t> Определить количество звуков в слове (какой первый звук, второй и т.д.)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(цвет, яйцо,  цепь)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14116" y="132080"/>
            <a:ext cx="11744718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DF7EB"/>
                </a:solidFill>
                <a:latin typeface="Anaphora"/>
              </a:rPr>
              <a:t>Артикуляционная гимнастика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2582" y="1793556"/>
            <a:ext cx="5573109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Упражнение "Окошко"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Широко открываем рот, держим 5-7 секунд, закрываем</a:t>
            </a:r>
            <a:r>
              <a:rPr lang="en-US" sz="3000">
                <a:solidFill>
                  <a:srgbClr val="FFFAEF"/>
                </a:solidFill>
                <a:latin typeface="Open Sans Light"/>
              </a:rPr>
              <a:t>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2582" y="4454993"/>
            <a:ext cx="5390496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Упражнение "Заборчик"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Улыбнуться, с напряжением обножив сомкнутые зубы</a:t>
            </a:r>
            <a:r>
              <a:rPr lang="en-US" sz="3000">
                <a:solidFill>
                  <a:srgbClr val="FFFAEF"/>
                </a:solidFill>
                <a:latin typeface="Open Sans Light"/>
              </a:rPr>
              <a:t>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2582" y="7039509"/>
            <a:ext cx="5390496" cy="214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68949" indent="-334475" lvl="1">
              <a:lnSpc>
                <a:spcPts val="4337"/>
              </a:lnSpc>
              <a:buFont typeface="Arial"/>
              <a:buChar char="•"/>
            </a:pPr>
            <a:r>
              <a:rPr lang="en-US" sz="3098">
                <a:solidFill>
                  <a:srgbClr val="FFFAEF"/>
                </a:solidFill>
                <a:latin typeface="Open Sans Light"/>
              </a:rPr>
              <a:t>Упражнение "Дудочка"</a:t>
            </a:r>
          </a:p>
          <a:p>
            <a:pPr algn="ctr">
              <a:lnSpc>
                <a:spcPts val="4337"/>
              </a:lnSpc>
            </a:pPr>
            <a:r>
              <a:rPr lang="en-US" sz="3098">
                <a:solidFill>
                  <a:srgbClr val="FFFAEF"/>
                </a:solidFill>
                <a:latin typeface="Open Sans Light"/>
              </a:rPr>
              <a:t>С напряжением вытянуть губы вперед, зубы сомкнуты, держим 5-7 секунд.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805692" y="1317306"/>
            <a:ext cx="2713280" cy="220040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805692" y="4000941"/>
            <a:ext cx="2735216" cy="228511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805692" y="6830253"/>
            <a:ext cx="2884447" cy="2428047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144000" y="1260156"/>
            <a:ext cx="6086002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"Лопатка/Блинчик"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Улыбнуться, приоткрыть рот, положить широкий язык на нижню губу</a:t>
            </a:r>
            <a:r>
              <a:rPr lang="en-US" sz="3000">
                <a:solidFill>
                  <a:srgbClr val="FDF7EB"/>
                </a:solidFill>
                <a:latin typeface="Open Sans Light"/>
              </a:rPr>
              <a:t>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90139" y="4126343"/>
            <a:ext cx="6539863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Упражнение "Горка"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Губы в улыбке, рот открыт, кончик языка упирается в нижние зубы, выгнуть язык горкой, упираясь кончиком языка в нижние зубы.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09020" y="7029984"/>
            <a:ext cx="6320982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Упражнение "Чистим зубки"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Улыбнуться, открыть рот, кончиком с внутренней стороны "почистить" поочередно нижние и верхние зубы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230002" y="1424623"/>
            <a:ext cx="2759138" cy="228225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5230002" y="4347818"/>
            <a:ext cx="2759138" cy="2262151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304680" y="7262636"/>
            <a:ext cx="2684460" cy="22397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DAExRd6N8sg</dc:identifier>
  <dcterms:modified xsi:type="dcterms:W3CDTF">2011-08-01T06:04:30Z</dcterms:modified>
  <cp:revision>1</cp:revision>
  <dc:title>7. Звукопроизношение. Коррекция нарушений свистящих звуков. Звук [Ц] Халидова Е.П. учитель-логопед</dc:title>
</cp:coreProperties>
</file>