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7"/>
    <p:sldId id="257" r:id="rId28"/>
    <p:sldId id="258" r:id="rId29"/>
    <p:sldId id="259" r:id="rId30"/>
    <p:sldId id="260" r:id="rId31"/>
    <p:sldId id="261" r:id="rId32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Clear Sans Regular" charset="1" panose="020B0503030202020304"/>
      <p:regular r:id="rId10"/>
    </p:embeddedFont>
    <p:embeddedFont>
      <p:font typeface="Clear Sans Regular Bold" charset="1" panose="020B0603030202020304"/>
      <p:regular r:id="rId11"/>
    </p:embeddedFont>
    <p:embeddedFont>
      <p:font typeface="Clear Sans Regular Italics" charset="1" panose="020B0503030202090304"/>
      <p:regular r:id="rId12"/>
    </p:embeddedFont>
    <p:embeddedFont>
      <p:font typeface="Clear Sans Regular Bold Italics" charset="1" panose="020B0603030202090304"/>
      <p:regular r:id="rId13"/>
    </p:embeddedFont>
    <p:embeddedFont>
      <p:font typeface="Open Sans Light" charset="1" panose="020B0306030504020204"/>
      <p:regular r:id="rId14"/>
    </p:embeddedFont>
    <p:embeddedFont>
      <p:font typeface="Open Sans Light Bold" charset="1" panose="020B0806030504020204"/>
      <p:regular r:id="rId15"/>
    </p:embeddedFont>
    <p:embeddedFont>
      <p:font typeface="Open Sans Light Italics" charset="1" panose="020B0306030504020204"/>
      <p:regular r:id="rId16"/>
    </p:embeddedFont>
    <p:embeddedFont>
      <p:font typeface="Open Sans Light Bold Italics" charset="1" panose="020B0806030504020204"/>
      <p:regular r:id="rId17"/>
    </p:embeddedFont>
    <p:embeddedFont>
      <p:font typeface="Efour Digital Pro" charset="1" panose="02000500000000000000"/>
      <p:regular r:id="rId18"/>
    </p:embeddedFont>
    <p:embeddedFont>
      <p:font typeface="Anaphora" charset="1" panose="00000000000000000000"/>
      <p:regular r:id="rId19"/>
    </p:embeddedFont>
    <p:embeddedFont>
      <p:font typeface="Anaphora Bold" charset="1" panose="00000000000000000000"/>
      <p:regular r:id="rId20"/>
    </p:embeddedFont>
    <p:embeddedFont>
      <p:font typeface="Anaphora Italics" charset="1" panose="00000000000000000000"/>
      <p:regular r:id="rId21"/>
    </p:embeddedFont>
    <p:embeddedFont>
      <p:font typeface="Anaphora Bold Italics" charset="1" panose="00000000000000000000"/>
      <p:regular r:id="rId22"/>
    </p:embeddedFont>
    <p:embeddedFont>
      <p:font typeface="A Day Without Sun Text" charset="1" panose="02000506000000090004"/>
      <p:regular r:id="rId23"/>
    </p:embeddedFont>
    <p:embeddedFont>
      <p:font typeface="A Day Without Sun Text Bold" charset="1" panose="02000506000000090004"/>
      <p:regular r:id="rId24"/>
    </p:embeddedFont>
    <p:embeddedFont>
      <p:font typeface="A Day Without Sun Text Italics" charset="1" panose="02000506000000090004"/>
      <p:regular r:id="rId25"/>
    </p:embeddedFont>
    <p:embeddedFont>
      <p:font typeface="A Day Without Sun Text Bold Italics" charset="1" panose="02000506000000090004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slides/slide1.xml" Type="http://schemas.openxmlformats.org/officeDocument/2006/relationships/slide"/><Relationship Id="rId28" Target="slides/slide2.xml" Type="http://schemas.openxmlformats.org/officeDocument/2006/relationships/slide"/><Relationship Id="rId29" Target="slides/slide3.xml" Type="http://schemas.openxmlformats.org/officeDocument/2006/relationships/slide"/><Relationship Id="rId3" Target="viewProps.xml" Type="http://schemas.openxmlformats.org/officeDocument/2006/relationships/viewProps"/><Relationship Id="rId30" Target="slides/slide4.xml" Type="http://schemas.openxmlformats.org/officeDocument/2006/relationships/slide"/><Relationship Id="rId31" Target="slides/slide5.xml" Type="http://schemas.openxmlformats.org/officeDocument/2006/relationships/slide"/><Relationship Id="rId32" Target="slides/slide6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Relationship Id="rId3" Target="../media/image10.png" Type="http://schemas.openxmlformats.org/officeDocument/2006/relationships/image"/><Relationship Id="rId4" Target="../media/image11.svg" Type="http://schemas.openxmlformats.org/officeDocument/2006/relationships/image"/><Relationship Id="rId5" Target="../media/image12.png" Type="http://schemas.openxmlformats.org/officeDocument/2006/relationships/image"/><Relationship Id="rId6" Target="../media/image13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jpeg" Type="http://schemas.openxmlformats.org/officeDocument/2006/relationships/image"/><Relationship Id="rId3" Target="../media/image15.jpeg" Type="http://schemas.openxmlformats.org/officeDocument/2006/relationships/image"/><Relationship Id="rId4" Target="../media/image16.jpeg" Type="http://schemas.openxmlformats.org/officeDocument/2006/relationships/image"/><Relationship Id="rId5" Target="../media/image17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png" Type="http://schemas.openxmlformats.org/officeDocument/2006/relationships/image"/><Relationship Id="rId3" Target="../media/image19.png" Type="http://schemas.openxmlformats.org/officeDocument/2006/relationships/image"/><Relationship Id="rId4" Target="../media/image20.svg" Type="http://schemas.openxmlformats.org/officeDocument/2006/relationships/image"/><Relationship Id="rId5" Target="../media/image21.png" Type="http://schemas.openxmlformats.org/officeDocument/2006/relationships/image"/><Relationship Id="rId6" Target="../media/image22.svg" Type="http://schemas.openxmlformats.org/officeDocument/2006/relationships/image"/><Relationship Id="rId7" Target="../media/image23.png" Type="http://schemas.openxmlformats.org/officeDocument/2006/relationships/image"/><Relationship Id="rId8" Target="../media/image24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jpeg" Type="http://schemas.openxmlformats.org/officeDocument/2006/relationships/image"/><Relationship Id="rId3" Target="../media/image26.jpeg" Type="http://schemas.openxmlformats.org/officeDocument/2006/relationships/image"/><Relationship Id="rId4" Target="../media/image27.jpeg" Type="http://schemas.openxmlformats.org/officeDocument/2006/relationships/image"/><Relationship Id="rId5" Target="../media/image28.jpeg" Type="http://schemas.openxmlformats.org/officeDocument/2006/relationships/image"/><Relationship Id="rId6" Target="../media/image29.jpeg" Type="http://schemas.openxmlformats.org/officeDocument/2006/relationships/image"/><Relationship Id="rId7" Target="../media/image30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D8AA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33585" y="2327962"/>
            <a:ext cx="15820830" cy="5255528"/>
            <a:chOff x="0" y="0"/>
            <a:chExt cx="21094440" cy="7007370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1007705"/>
              <a:ext cx="21094440" cy="31083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708"/>
                </a:lnSpc>
              </a:pPr>
              <a:r>
                <a:rPr lang="en-US" sz="8923">
                  <a:solidFill>
                    <a:srgbClr val="FFFAEF"/>
                  </a:solidFill>
                  <a:latin typeface="Efour Digital Pro"/>
                </a:rPr>
                <a:t>Звукопроизношение</a:t>
              </a:r>
            </a:p>
            <a:p>
              <a:pPr algn="ctr">
                <a:lnSpc>
                  <a:spcPts val="7708"/>
                </a:lnSpc>
              </a:pP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2853011"/>
              <a:ext cx="21094440" cy="46410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755"/>
                </a:lnSpc>
              </a:pPr>
              <a:r>
                <a:rPr lang="en-US" sz="4110">
                  <a:solidFill>
                    <a:srgbClr val="FFFAEF"/>
                  </a:solidFill>
                  <a:latin typeface="Clear Sans Regular"/>
                </a:rPr>
                <a:t>ч.8</a:t>
              </a:r>
            </a:p>
            <a:p>
              <a:pPr algn="ctr">
                <a:lnSpc>
                  <a:spcPts val="5755"/>
                </a:lnSpc>
              </a:pPr>
              <a:r>
                <a:rPr lang="en-US" sz="4110">
                  <a:solidFill>
                    <a:srgbClr val="FFFAEF"/>
                  </a:solidFill>
                  <a:latin typeface="Clear Sans Regular"/>
                </a:rPr>
                <a:t>Коррекция нарушений шипящих</a:t>
              </a:r>
              <a:r>
                <a:rPr lang="en-US" sz="4110">
                  <a:solidFill>
                    <a:srgbClr val="FFFAEF"/>
                  </a:solidFill>
                  <a:latin typeface="Clear Sans Regular Italics"/>
                </a:rPr>
                <a:t> звуков. Звук [Ш]</a:t>
              </a:r>
            </a:p>
            <a:p>
              <a:pPr algn="ctr">
                <a:lnSpc>
                  <a:spcPts val="5755"/>
                </a:lnSpc>
              </a:pPr>
            </a:p>
            <a:p>
              <a:pPr algn="ctr">
                <a:lnSpc>
                  <a:spcPts val="5335"/>
                </a:lnSpc>
              </a:pPr>
              <a:r>
                <a:rPr lang="en-US" sz="3810">
                  <a:solidFill>
                    <a:srgbClr val="FFFAEF"/>
                  </a:solidFill>
                  <a:latin typeface="Clear Sans Regular"/>
                </a:rPr>
                <a:t>Халидова Е.П. </a:t>
              </a:r>
            </a:p>
            <a:p>
              <a:pPr algn="ctr">
                <a:lnSpc>
                  <a:spcPts val="5335"/>
                </a:lnSpc>
              </a:pPr>
              <a:r>
                <a:rPr lang="en-US" sz="3810">
                  <a:solidFill>
                    <a:srgbClr val="FFFAEF"/>
                  </a:solidFill>
                  <a:latin typeface="Clear Sans Regular"/>
                </a:rPr>
                <a:t>учитель-логопед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-842709"/>
              <a:ext cx="21094440" cy="22848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632"/>
                </a:lnSpc>
              </a:pPr>
            </a:p>
            <a:p>
              <a:pPr algn="ctr">
                <a:lnSpc>
                  <a:spcPts val="4632"/>
                </a:lnSpc>
              </a:pPr>
            </a:p>
            <a:p>
              <a:pPr algn="ctr">
                <a:lnSpc>
                  <a:spcPts val="4632"/>
                </a:lnSpc>
              </a:pPr>
            </a:p>
          </p:txBody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2599841">
            <a:off x="-461649" y="7615071"/>
            <a:ext cx="3390469" cy="2402995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529611" y="-334792"/>
            <a:ext cx="3243140" cy="2494269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285849" y="-83923"/>
            <a:ext cx="2248996" cy="1942571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261099" y="7942527"/>
            <a:ext cx="3026901" cy="234447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A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20387" y="1120186"/>
            <a:ext cx="17447226" cy="51256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136"/>
              </a:lnSpc>
            </a:pPr>
            <a:r>
              <a:rPr lang="en-US" u="sng" sz="2954">
                <a:solidFill>
                  <a:srgbClr val="284B26"/>
                </a:solidFill>
                <a:latin typeface="Open Sans Light Italics"/>
              </a:rPr>
              <a:t>Верхняя артикуляция </a:t>
            </a:r>
          </a:p>
          <a:p>
            <a:pPr algn="just">
              <a:lnSpc>
                <a:spcPts val="4136"/>
              </a:lnSpc>
              <a:spcBef>
                <a:spcPct val="0"/>
              </a:spcBef>
            </a:pPr>
            <a:r>
              <a:rPr lang="en-US" sz="2954">
                <a:solidFill>
                  <a:srgbClr val="284B26"/>
                </a:solidFill>
                <a:latin typeface="Open Sans Light"/>
              </a:rPr>
              <a:t>Губы выдвинуты вперёд и округлены, между зубами небольшая щель, кончик языка и передняя часть спинки языка подняты (но не касаются ни альвеол, ни резцов) и образуют щель. Средняя часть спинки языка опущена , задняя часть приподнята (вторая щель). Боковые края языка прижаты к верхним коренным зубам. Язык в форме чашечки. Мягкое нёбо поднято (Ш — ротовой звук). Голосовые складки разомкнуты (Ш – глухой звук).</a:t>
            </a:r>
          </a:p>
          <a:p>
            <a:pPr algn="just">
              <a:lnSpc>
                <a:spcPts val="4136"/>
              </a:lnSpc>
              <a:spcBef>
                <a:spcPct val="0"/>
              </a:spcBef>
            </a:pPr>
            <a:r>
              <a:rPr lang="en-US" u="sng" sz="2954">
                <a:solidFill>
                  <a:srgbClr val="284B26"/>
                </a:solidFill>
                <a:latin typeface="Open Sans Light"/>
              </a:rPr>
              <a:t>Нижняя артикуляция</a:t>
            </a:r>
          </a:p>
          <a:p>
            <a:pPr algn="just">
              <a:lnSpc>
                <a:spcPts val="4136"/>
              </a:lnSpc>
              <a:spcBef>
                <a:spcPct val="0"/>
              </a:spcBef>
            </a:pPr>
            <a:r>
              <a:rPr lang="en-US" sz="2954">
                <a:solidFill>
                  <a:srgbClr val="284B26"/>
                </a:solidFill>
                <a:latin typeface="Open Sans Light"/>
              </a:rPr>
              <a:t>Кончик и передняя часть спинки языка опущены, кончик языка оттянут от нижних резцов назад, щель с нёбом образует средняя часть спинки языка, боковые края языка прижаты к верхним коренным зубам.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6680296" y="6245789"/>
            <a:ext cx="4185539" cy="4041211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6533360">
            <a:off x="16098872" y="8370045"/>
            <a:ext cx="2320856" cy="177651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252620" y="8571271"/>
            <a:ext cx="1861507" cy="2072528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1608887" y="290241"/>
            <a:ext cx="14328358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284B26"/>
                </a:solidFill>
                <a:latin typeface="Anaphora"/>
              </a:rPr>
              <a:t>Нормальная артикуляция звука [Ш]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A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11953" y="8425179"/>
            <a:ext cx="2403759" cy="1861821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824713" y="265087"/>
            <a:ext cx="2248996" cy="1942571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811127" y="7792731"/>
            <a:ext cx="3243140" cy="2494269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4259584" y="537527"/>
            <a:ext cx="8285113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  <a:spcBef>
                <a:spcPct val="0"/>
              </a:spcBef>
            </a:pPr>
            <a:r>
              <a:rPr lang="en-US" sz="5199">
                <a:solidFill>
                  <a:srgbClr val="284B26"/>
                </a:solidFill>
                <a:latin typeface="Anaphora"/>
              </a:rPr>
              <a:t>Парасигматизмы звука [Ш]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104437" y="2499113"/>
            <a:ext cx="1714798" cy="6131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52"/>
              </a:lnSpc>
              <a:spcBef>
                <a:spcPct val="0"/>
              </a:spcBef>
            </a:pPr>
            <a:r>
              <a:rPr lang="en-US" sz="3608">
                <a:solidFill>
                  <a:srgbClr val="284B26"/>
                </a:solidFill>
                <a:latin typeface="Open Sans Light Bold"/>
              </a:rPr>
              <a:t>Норма: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259584" y="2496820"/>
            <a:ext cx="8066782" cy="2646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820421" indent="-410210" lvl="1">
              <a:lnSpc>
                <a:spcPts val="5320"/>
              </a:lnSpc>
              <a:buFont typeface="Arial"/>
              <a:buChar char="•"/>
            </a:pPr>
            <a:r>
              <a:rPr lang="en-US" sz="3800">
                <a:solidFill>
                  <a:srgbClr val="284B26"/>
                </a:solidFill>
                <a:latin typeface="Open Sans Light"/>
              </a:rPr>
              <a:t>Замена на </a:t>
            </a:r>
            <a:r>
              <a:rPr lang="en-US" sz="3800">
                <a:solidFill>
                  <a:srgbClr val="284B26"/>
                </a:solidFill>
                <a:latin typeface="Open Sans Light Bold"/>
              </a:rPr>
              <a:t>ТЬ</a:t>
            </a:r>
          </a:p>
          <a:p>
            <a:pPr marL="820421" indent="-410210" lvl="1">
              <a:lnSpc>
                <a:spcPts val="5320"/>
              </a:lnSpc>
              <a:buFont typeface="Arial"/>
              <a:buChar char="•"/>
            </a:pPr>
            <a:r>
              <a:rPr lang="en-US" sz="3800">
                <a:solidFill>
                  <a:srgbClr val="284B26"/>
                </a:solidFill>
                <a:latin typeface="Open Sans Light"/>
              </a:rPr>
              <a:t>Замена на </a:t>
            </a:r>
            <a:r>
              <a:rPr lang="en-US" sz="3800">
                <a:solidFill>
                  <a:srgbClr val="284B26"/>
                </a:solidFill>
                <a:latin typeface="Open Sans Light Bold"/>
              </a:rPr>
              <a:t>Т</a:t>
            </a:r>
          </a:p>
          <a:p>
            <a:pPr marL="820421" indent="-410210" lvl="1">
              <a:lnSpc>
                <a:spcPts val="5320"/>
              </a:lnSpc>
              <a:buFont typeface="Arial"/>
              <a:buChar char="•"/>
            </a:pPr>
            <a:r>
              <a:rPr lang="en-US" sz="3800">
                <a:solidFill>
                  <a:srgbClr val="284B26"/>
                </a:solidFill>
                <a:latin typeface="Open Sans Light"/>
              </a:rPr>
              <a:t>Замена на </a:t>
            </a:r>
            <a:r>
              <a:rPr lang="en-US" sz="3800">
                <a:solidFill>
                  <a:srgbClr val="284B26"/>
                </a:solidFill>
                <a:latin typeface="Open Sans Light Bold"/>
              </a:rPr>
              <a:t>СЬ</a:t>
            </a:r>
          </a:p>
          <a:p>
            <a:pPr marL="820421" indent="-410210" lvl="1">
              <a:lnSpc>
                <a:spcPts val="5320"/>
              </a:lnSpc>
              <a:buFont typeface="Arial"/>
              <a:buChar char="•"/>
            </a:pPr>
            <a:r>
              <a:rPr lang="en-US" sz="3800">
                <a:solidFill>
                  <a:srgbClr val="284B26"/>
                </a:solidFill>
                <a:latin typeface="Open Sans Light"/>
              </a:rPr>
              <a:t>К четырём годам появляется </a:t>
            </a:r>
            <a:r>
              <a:rPr lang="en-US" sz="3800">
                <a:solidFill>
                  <a:srgbClr val="284B26"/>
                </a:solidFill>
                <a:latin typeface="Open Sans Light Bold"/>
              </a:rPr>
              <a:t>Ш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831857" y="5788024"/>
            <a:ext cx="2624286" cy="596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284B26"/>
                </a:solidFill>
                <a:latin typeface="Open Sans Light Bold"/>
              </a:rPr>
              <a:t>Патология: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785136" y="5778499"/>
            <a:ext cx="6164075" cy="26466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820421" indent="-410210" lvl="1">
              <a:lnSpc>
                <a:spcPts val="5320"/>
              </a:lnSpc>
              <a:buFont typeface="Arial"/>
              <a:buChar char="•"/>
            </a:pPr>
            <a:r>
              <a:rPr lang="en-US" sz="3800">
                <a:solidFill>
                  <a:srgbClr val="284B26"/>
                </a:solidFill>
                <a:latin typeface="Open Sans Light"/>
              </a:rPr>
              <a:t>Замена на </a:t>
            </a:r>
            <a:r>
              <a:rPr lang="en-US" sz="3800">
                <a:solidFill>
                  <a:srgbClr val="284B26"/>
                </a:solidFill>
                <a:latin typeface="Open Sans Light Bold"/>
              </a:rPr>
              <a:t>Ф</a:t>
            </a:r>
            <a:r>
              <a:rPr lang="en-US" sz="3800">
                <a:solidFill>
                  <a:srgbClr val="284B26"/>
                </a:solidFill>
                <a:latin typeface="Open Sans Light"/>
              </a:rPr>
              <a:t> в любом возрасте</a:t>
            </a:r>
          </a:p>
          <a:p>
            <a:pPr marL="820421" indent="-410210" lvl="1">
              <a:lnSpc>
                <a:spcPts val="5320"/>
              </a:lnSpc>
              <a:buFont typeface="Arial"/>
              <a:buChar char="•"/>
            </a:pPr>
            <a:r>
              <a:rPr lang="en-US" sz="3800">
                <a:solidFill>
                  <a:srgbClr val="284B26"/>
                </a:solidFill>
                <a:latin typeface="Open Sans Light"/>
              </a:rPr>
              <a:t>Замена на </a:t>
            </a:r>
            <a:r>
              <a:rPr lang="en-US" sz="3800">
                <a:solidFill>
                  <a:srgbClr val="284B26"/>
                </a:solidFill>
                <a:latin typeface="Open Sans Light Bold"/>
              </a:rPr>
              <a:t>Х</a:t>
            </a:r>
            <a:r>
              <a:rPr lang="en-US" sz="3800">
                <a:solidFill>
                  <a:srgbClr val="284B26"/>
                </a:solidFill>
                <a:latin typeface="Open Sans Light"/>
              </a:rPr>
              <a:t> в любом возрасте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D8AA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514350" y="5143500"/>
            <a:ext cx="4326994" cy="4326994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5174204" y="5202784"/>
            <a:ext cx="4267710" cy="426771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9726341" y="5202784"/>
            <a:ext cx="3600881" cy="426771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rcRect l="0" t="0" r="0" b="5986"/>
          <a:stretch>
            <a:fillRect/>
          </a:stretch>
        </p:blipFill>
        <p:spPr>
          <a:xfrm flipH="false" flipV="false" rot="0">
            <a:off x="13633835" y="5226557"/>
            <a:ext cx="4248618" cy="4243937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3172860" y="414030"/>
            <a:ext cx="6848177" cy="8373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72"/>
              </a:lnSpc>
              <a:spcBef>
                <a:spcPct val="0"/>
              </a:spcBef>
            </a:pPr>
            <a:r>
              <a:rPr lang="en-US" sz="4908">
                <a:solidFill>
                  <a:srgbClr val="FFFAEF"/>
                </a:solidFill>
                <a:latin typeface="Anaphora Bold"/>
              </a:rPr>
              <a:t>Коррекция нарушений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05547" y="1545653"/>
            <a:ext cx="17476906" cy="10922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371"/>
              </a:lnSpc>
              <a:spcBef>
                <a:spcPct val="0"/>
              </a:spcBef>
            </a:pPr>
            <a:r>
              <a:rPr lang="en-US" sz="3122">
                <a:solidFill>
                  <a:srgbClr val="FFFAEF"/>
                </a:solidFill>
                <a:latin typeface="Anaphora"/>
              </a:rPr>
              <a:t>Развитие речеслухового анализатора - развитие фонематического восприятия, фонематического анализа и слухоречевых дифференцировок.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14350" y="3037336"/>
            <a:ext cx="17259300" cy="17352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714347" indent="-357173" lvl="1">
              <a:lnSpc>
                <a:spcPts val="4632"/>
              </a:lnSpc>
              <a:buFont typeface="Arial"/>
              <a:buChar char="•"/>
            </a:pPr>
            <a:r>
              <a:rPr lang="en-US" sz="3308">
                <a:solidFill>
                  <a:srgbClr val="FFFAEF"/>
                </a:solidFill>
                <a:latin typeface="Anaphora Bold"/>
              </a:rPr>
              <a:t>Предложить ребёнку отобрать картинки, в названии которых слышится звук Ц ("песенка ветра")</a:t>
            </a:r>
          </a:p>
          <a:p>
            <a:pPr algn="ctr">
              <a:lnSpc>
                <a:spcPts val="4632"/>
              </a:lnSpc>
              <a:spcBef>
                <a:spcPct val="0"/>
              </a:spcBef>
            </a:pPr>
            <a:r>
              <a:rPr lang="en-US" sz="3308">
                <a:solidFill>
                  <a:srgbClr val="FFFAEF"/>
                </a:solidFill>
                <a:latin typeface="Anaphora Bold"/>
              </a:rPr>
              <a:t>(кошка, мышка, зонт, шапка)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D8AA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3302468" y="1209895"/>
            <a:ext cx="11035285" cy="7332657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922579" y="1405832"/>
            <a:ext cx="1872568" cy="2555614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5494096">
            <a:off x="-1235186" y="4569436"/>
            <a:ext cx="3921521" cy="18752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922579" y="498696"/>
            <a:ext cx="4172167" cy="4114800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433214" y="422496"/>
            <a:ext cx="7573268" cy="6062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757526" indent="-378763" lvl="1">
              <a:lnSpc>
                <a:spcPts val="4912"/>
              </a:lnSpc>
              <a:buFont typeface="Arial"/>
              <a:buChar char="•"/>
            </a:pPr>
            <a:r>
              <a:rPr lang="en-US" sz="3508">
                <a:solidFill>
                  <a:srgbClr val="FFFAEF"/>
                </a:solidFill>
                <a:latin typeface="Anaphora Bold"/>
              </a:rPr>
              <a:t>Определить место звука в слова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8282787" y="422496"/>
            <a:ext cx="9141023" cy="6062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757526" indent="-378763" lvl="1">
              <a:lnSpc>
                <a:spcPts val="4912"/>
              </a:lnSpc>
              <a:buFont typeface="Arial"/>
              <a:buChar char="•"/>
            </a:pPr>
            <a:r>
              <a:rPr lang="en-US" sz="3508">
                <a:solidFill>
                  <a:srgbClr val="FFFAEF"/>
                </a:solidFill>
                <a:latin typeface="Anaphora Bold"/>
              </a:rPr>
              <a:t>Определить количество звуков в слове.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29138" y="8828153"/>
            <a:ext cx="17429725" cy="11802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735936" indent="-367968" lvl="1">
              <a:lnSpc>
                <a:spcPts val="4772"/>
              </a:lnSpc>
              <a:buFont typeface="Arial"/>
              <a:buChar char="•"/>
            </a:pPr>
            <a:r>
              <a:rPr lang="en-US" sz="3408">
                <a:solidFill>
                  <a:srgbClr val="FFFAEF"/>
                </a:solidFill>
                <a:latin typeface="Anaphora Bold"/>
              </a:rPr>
              <a:t> Определить количество звуков в слове (какой первый звук, второй и т.д.)</a:t>
            </a:r>
          </a:p>
          <a:p>
            <a:pPr algn="ctr">
              <a:lnSpc>
                <a:spcPts val="4772"/>
              </a:lnSpc>
              <a:spcBef>
                <a:spcPct val="0"/>
              </a:spcBef>
            </a:pPr>
            <a:r>
              <a:rPr lang="en-US" sz="3408">
                <a:solidFill>
                  <a:srgbClr val="FFFAEF"/>
                </a:solidFill>
                <a:latin typeface="Anaphora Bold"/>
              </a:rPr>
              <a:t>(мышь, шар, душ)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7D8AA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5720794" y="1414146"/>
            <a:ext cx="2744641" cy="2292991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5720794" y="4114910"/>
            <a:ext cx="2744641" cy="2310362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5590166" y="7016627"/>
            <a:ext cx="2875269" cy="2378309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3641641" y="354279"/>
            <a:ext cx="9026426" cy="873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FFFAEF"/>
                </a:solidFill>
                <a:latin typeface="Anaphora"/>
              </a:rPr>
              <a:t>Артикуляционная гимнастика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26521" y="1768907"/>
            <a:ext cx="5394273" cy="15809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649578" indent="-324789" lvl="1">
              <a:lnSpc>
                <a:spcPts val="4212"/>
              </a:lnSpc>
              <a:buFont typeface="Arial"/>
              <a:buChar char="•"/>
            </a:pPr>
            <a:r>
              <a:rPr lang="en-US" sz="3008">
                <a:solidFill>
                  <a:srgbClr val="FFFAEF"/>
                </a:solidFill>
                <a:latin typeface="Open Sans Light"/>
              </a:rPr>
              <a:t>Упражнение "Заборчик"</a:t>
            </a:r>
          </a:p>
          <a:p>
            <a:pPr algn="ctr">
              <a:lnSpc>
                <a:spcPts val="4212"/>
              </a:lnSpc>
              <a:spcBef>
                <a:spcPct val="0"/>
              </a:spcBef>
            </a:pPr>
            <a:r>
              <a:rPr lang="en-US" sz="3008">
                <a:solidFill>
                  <a:srgbClr val="FFFAEF"/>
                </a:solidFill>
                <a:latin typeface="Open Sans Light"/>
              </a:rPr>
              <a:t>Улыбнуться, с напряжением обножив сомкнутые зубы.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326521" y="4057760"/>
            <a:ext cx="5263645" cy="21143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649578" indent="-324789" lvl="1">
              <a:lnSpc>
                <a:spcPts val="4212"/>
              </a:lnSpc>
              <a:buFont typeface="Arial"/>
              <a:buChar char="•"/>
            </a:pPr>
            <a:r>
              <a:rPr lang="en-US" sz="3008">
                <a:solidFill>
                  <a:srgbClr val="FFFAEF"/>
                </a:solidFill>
                <a:latin typeface="Open Sans Light"/>
              </a:rPr>
              <a:t>Упражнение "Дудочка"</a:t>
            </a:r>
          </a:p>
          <a:p>
            <a:pPr algn="ctr">
              <a:lnSpc>
                <a:spcPts val="4212"/>
              </a:lnSpc>
              <a:spcBef>
                <a:spcPct val="0"/>
              </a:spcBef>
            </a:pPr>
            <a:r>
              <a:rPr lang="en-US" sz="3008">
                <a:solidFill>
                  <a:srgbClr val="FFFAEF"/>
                </a:solidFill>
                <a:latin typeface="Open Sans Light"/>
              </a:rPr>
              <a:t>С напряжением вытянуть губы вперед, зубы сомкнуты, держим 5-7 секунд.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27582" y="6853342"/>
            <a:ext cx="5462585" cy="26477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649578" indent="-324789" lvl="1">
              <a:lnSpc>
                <a:spcPts val="4212"/>
              </a:lnSpc>
              <a:buFont typeface="Arial"/>
              <a:buChar char="•"/>
            </a:pPr>
            <a:r>
              <a:rPr lang="en-US" sz="3008">
                <a:solidFill>
                  <a:srgbClr val="FFFAEF"/>
                </a:solidFill>
                <a:latin typeface="Open Sans Light"/>
              </a:rPr>
              <a:t>Упражнение </a:t>
            </a:r>
          </a:p>
          <a:p>
            <a:pPr algn="ctr">
              <a:lnSpc>
                <a:spcPts val="4212"/>
              </a:lnSpc>
              <a:spcBef>
                <a:spcPct val="0"/>
              </a:spcBef>
            </a:pPr>
            <a:r>
              <a:rPr lang="en-US" sz="3008">
                <a:solidFill>
                  <a:srgbClr val="FFFAEF"/>
                </a:solidFill>
                <a:latin typeface="Open Sans Light"/>
              </a:rPr>
              <a:t>"Лопатка/Блинчик"</a:t>
            </a:r>
          </a:p>
          <a:p>
            <a:pPr algn="ctr">
              <a:lnSpc>
                <a:spcPts val="4212"/>
              </a:lnSpc>
              <a:spcBef>
                <a:spcPct val="0"/>
              </a:spcBef>
            </a:pPr>
            <a:r>
              <a:rPr lang="en-US" sz="3008">
                <a:solidFill>
                  <a:srgbClr val="FFFAEF"/>
                </a:solidFill>
                <a:latin typeface="Open Sans Light"/>
              </a:rPr>
              <a:t>Улыбнуться, приоткрыть рот, положить широкий язык на нижню губу.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8748342" y="1366521"/>
            <a:ext cx="6116580" cy="24527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606399" indent="-303200" lvl="1">
              <a:lnSpc>
                <a:spcPts val="3932"/>
              </a:lnSpc>
              <a:buFont typeface="Arial"/>
              <a:buChar char="•"/>
            </a:pPr>
            <a:r>
              <a:rPr lang="en-US" sz="2808">
                <a:solidFill>
                  <a:srgbClr val="FFFAEF"/>
                </a:solidFill>
                <a:latin typeface="Open Sans Light"/>
              </a:rPr>
              <a:t>Упражнение "Чашечка"</a:t>
            </a:r>
          </a:p>
          <a:p>
            <a:pPr algn="ctr">
              <a:lnSpc>
                <a:spcPts val="3932"/>
              </a:lnSpc>
              <a:spcBef>
                <a:spcPct val="0"/>
              </a:spcBef>
            </a:pPr>
            <a:r>
              <a:rPr lang="en-US" sz="2808">
                <a:solidFill>
                  <a:srgbClr val="FFFAEF"/>
                </a:solidFill>
                <a:latin typeface="Open Sans Light"/>
              </a:rPr>
              <a:t>Улыбнуться, широко открыть рот, высунуть широкий язык и придать ему форму "чашечки" (т.е. слегка приподнять кончить языка)</a:t>
            </a:r>
          </a:p>
        </p:txBody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15025258" y="1414146"/>
            <a:ext cx="2882654" cy="2405159"/>
          </a:xfrm>
          <a:prstGeom prst="rect">
            <a:avLst/>
          </a:prstGeom>
        </p:spPr>
      </p:pic>
      <p:sp>
        <p:nvSpPr>
          <p:cNvPr name="TextBox 11" id="11"/>
          <p:cNvSpPr txBox="true"/>
          <p:nvPr/>
        </p:nvSpPr>
        <p:spPr>
          <a:xfrm rot="0">
            <a:off x="8668173" y="4073143"/>
            <a:ext cx="6276916" cy="2564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627989" indent="-313994" lvl="1">
              <a:lnSpc>
                <a:spcPts val="4072"/>
              </a:lnSpc>
              <a:buFont typeface="Arial"/>
              <a:buChar char="•"/>
            </a:pPr>
            <a:r>
              <a:rPr lang="en-US" sz="2908">
                <a:solidFill>
                  <a:srgbClr val="FFFAEF"/>
                </a:solidFill>
                <a:latin typeface="Open Sans Light"/>
              </a:rPr>
              <a:t>Упражнение </a:t>
            </a:r>
          </a:p>
          <a:p>
            <a:pPr algn="ctr">
              <a:lnSpc>
                <a:spcPts val="4212"/>
              </a:lnSpc>
              <a:spcBef>
                <a:spcPct val="0"/>
              </a:spcBef>
            </a:pPr>
            <a:r>
              <a:rPr lang="en-US" sz="3008">
                <a:solidFill>
                  <a:srgbClr val="FFFAEF"/>
                </a:solidFill>
                <a:latin typeface="Open Sans Light"/>
              </a:rPr>
              <a:t>"Вкусное варенье"</a:t>
            </a:r>
          </a:p>
          <a:p>
            <a:pPr algn="ctr">
              <a:lnSpc>
                <a:spcPts val="4072"/>
              </a:lnSpc>
              <a:spcBef>
                <a:spcPct val="0"/>
              </a:spcBef>
            </a:pPr>
            <a:r>
              <a:rPr lang="en-US" sz="2908">
                <a:solidFill>
                  <a:srgbClr val="FFFAEF"/>
                </a:solidFill>
                <a:latin typeface="Open Sans Light"/>
              </a:rPr>
              <a:t>Улыбнуться, открыть рот, широким языком в форме "чашечки" облизать верхнюю губу.</a:t>
            </a:r>
          </a:p>
        </p:txBody>
      </p:sp>
      <p:pic>
        <p:nvPicPr>
          <p:cNvPr name="Picture 12" id="12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15025258" y="4180743"/>
            <a:ext cx="2933603" cy="2396968"/>
          </a:xfrm>
          <a:prstGeom prst="rect">
            <a:avLst/>
          </a:prstGeom>
        </p:spPr>
      </p:pic>
      <p:sp>
        <p:nvSpPr>
          <p:cNvPr name="TextBox 13" id="13"/>
          <p:cNvSpPr txBox="true"/>
          <p:nvPr/>
        </p:nvSpPr>
        <p:spPr>
          <a:xfrm rot="0">
            <a:off x="8898956" y="7120042"/>
            <a:ext cx="5815351" cy="21143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649578" indent="-324789" lvl="1">
              <a:lnSpc>
                <a:spcPts val="4212"/>
              </a:lnSpc>
              <a:buFont typeface="Arial"/>
              <a:buChar char="•"/>
            </a:pPr>
            <a:r>
              <a:rPr lang="en-US" sz="3008">
                <a:solidFill>
                  <a:srgbClr val="FFFAEF"/>
                </a:solidFill>
                <a:latin typeface="Open Sans Light"/>
              </a:rPr>
              <a:t>Упражнение "Маляр"</a:t>
            </a:r>
          </a:p>
          <a:p>
            <a:pPr algn="ctr">
              <a:lnSpc>
                <a:spcPts val="4212"/>
              </a:lnSpc>
              <a:spcBef>
                <a:spcPct val="0"/>
              </a:spcBef>
            </a:pPr>
            <a:r>
              <a:rPr lang="en-US" sz="3008">
                <a:solidFill>
                  <a:srgbClr val="FFFAEF"/>
                </a:solidFill>
                <a:latin typeface="Open Sans Light"/>
              </a:rPr>
              <a:t>Губы в улыбке, приоткрыть рот, кончиком языка "покрасить" нёбо</a:t>
            </a:r>
          </a:p>
        </p:txBody>
      </p:sp>
      <p:pic>
        <p:nvPicPr>
          <p:cNvPr name="Picture 14" id="14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14985173" y="6910492"/>
            <a:ext cx="2962822" cy="24324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DAExRjCKELE</dc:identifier>
  <dcterms:modified xsi:type="dcterms:W3CDTF">2011-08-01T06:04:30Z</dcterms:modified>
  <cp:revision>1</cp:revision>
  <dc:title>8. Звукопроизношение. Коррекция нарушений шипящих звуков. Звук [Ш] Халидова Е.П. учитель-логопед</dc:title>
</cp:coreProperties>
</file>