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2" r:id="rId5"/>
    <p:sldId id="261" r:id="rId6"/>
    <p:sldId id="263" r:id="rId7"/>
    <p:sldId id="259" r:id="rId8"/>
    <p:sldId id="265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8D3466-B5D5-4150-9D9C-4C693A5B93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728C765-961D-4655-95D3-31C9304482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B9CDBFE-795A-4023-B231-0D9637D659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E5A69-6826-4D2E-A2FD-F84235A6BF15}" type="datetimeFigureOut">
              <a:rPr lang="ru-RU" smtClean="0"/>
              <a:t>29.05.2021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8997D6-DF9B-4118-A923-64D2D18BFF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B0C6E4C-DC84-40C5-8C6E-7DC05B5BBC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0A34B-8228-4C9D-9799-A36FE13E27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99115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CDCFD0-3B93-489C-A839-B4A01DB80A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34789D0-0198-4141-9015-41D3A5BCCB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BB95240-BBD7-4EAC-AD8E-2F96467405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E5A69-6826-4D2E-A2FD-F84235A6BF15}" type="datetimeFigureOut">
              <a:rPr lang="ru-RU" smtClean="0"/>
              <a:t>29.05.2021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381D7A-F00D-46F2-801A-25C520D0FD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CB12EDC-3291-4070-A9BD-8BAA9D476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0A34B-8228-4C9D-9799-A36FE13E27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59603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0374E13-8FCE-4C29-B689-70700664A2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3C5F690-4EA5-4D28-A69C-A47A8022A7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D786317-86E5-4AE3-9578-1CC58CBA7D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E5A69-6826-4D2E-A2FD-F84235A6BF15}" type="datetimeFigureOut">
              <a:rPr lang="ru-RU" smtClean="0"/>
              <a:t>29.05.2021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F4CE52-124B-4847-A625-06E0C1F80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0A555F7-C679-462D-9E14-DFD1B0635F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0A34B-8228-4C9D-9799-A36FE13E27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61357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CBC058-3BB7-4277-9672-DE4E1D0380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A653D0A-5C96-456B-AD22-0D2B6EC6B6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491AA90-6B4E-4D46-BF0E-02274F3BF6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E5A69-6826-4D2E-A2FD-F84235A6BF15}" type="datetimeFigureOut">
              <a:rPr lang="ru-RU" smtClean="0"/>
              <a:t>29.05.2021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A17DF66-6AB8-47DB-BECE-B0EC31E48E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A27FB08-C134-400A-B142-60DDD4D05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0A34B-8228-4C9D-9799-A36FE13E27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76463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2407AE-87FF-47D3-BC41-44E27F7039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3FDFEAB-09F3-455F-8833-882770D0C0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8E299A3-7527-4B5E-9E0F-9C00320CE2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E5A69-6826-4D2E-A2FD-F84235A6BF15}" type="datetimeFigureOut">
              <a:rPr lang="ru-RU" smtClean="0"/>
              <a:t>29.05.2021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2134A6E-9043-4FC7-820A-F113872A6A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7AA8052-B52F-4945-B73A-3218EA2506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0A34B-8228-4C9D-9799-A36FE13E27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30198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02D988-FC0D-49D1-B457-9FDED57203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142FA75-CF86-4561-A57A-1912AC64A0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69F23EB-F64C-4E68-BF94-AE8F21D572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F49EAD0-9BD1-4240-B4FB-58552BEAFC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E5A69-6826-4D2E-A2FD-F84235A6BF15}" type="datetimeFigureOut">
              <a:rPr lang="ru-RU" smtClean="0"/>
              <a:t>29.05.2021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8D9A04D-9C17-4F13-B94E-123684A4FE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28FDD5E-6859-44DC-ADD5-654AE1395B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0A34B-8228-4C9D-9799-A36FE13E27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40010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6E83F5-A0E4-4EEB-8D58-C3AE6735F2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385E15F-FD0F-4DBC-B419-547F35D461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160FF0A-580A-42A0-A915-F1FF7C0727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C79C6A0-CD8C-404E-816D-9D3A7F67B54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94593FB-C534-4C4A-9922-AAB02F542C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0589386-79C6-4035-830F-113F83DC78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E5A69-6826-4D2E-A2FD-F84235A6BF15}" type="datetimeFigureOut">
              <a:rPr lang="ru-RU" smtClean="0"/>
              <a:t>29.05.2021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78107FA-B086-4D17-809E-9F7A4D852B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562BCF5-A7C5-4E01-87B2-1B8B9BE9C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0A34B-8228-4C9D-9799-A36FE13E27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16458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C4FF9D-FACE-460A-A929-8173592B1C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BC88E3B-E490-4496-8578-50D557DF83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E5A69-6826-4D2E-A2FD-F84235A6BF15}" type="datetimeFigureOut">
              <a:rPr lang="ru-RU" smtClean="0"/>
              <a:t>29.05.2021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B40373-E405-499F-9622-4A4D5DB2E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467FFAF-D54D-4923-A2A4-D7122308A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0A34B-8228-4C9D-9799-A36FE13E27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77670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AC0E3E6-9954-4ABD-A0BB-1FA5462AEF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E5A69-6826-4D2E-A2FD-F84235A6BF15}" type="datetimeFigureOut">
              <a:rPr lang="ru-RU" smtClean="0"/>
              <a:t>29.05.2021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8798D3F-C6A6-4C75-94C7-FF91F72E7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6FB2587-F766-49F2-8DFB-DE223E57E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0A34B-8228-4C9D-9799-A36FE13E27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06694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6C0917-8183-4C2C-862F-412B40BB1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45D11B1-0F6A-48D4-BCE8-7726586445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DE06D5F-93ED-493F-8C3C-F9F9E70D0A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BE5C31B-5E23-4CF2-B55B-44FA17CF9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E5A69-6826-4D2E-A2FD-F84235A6BF15}" type="datetimeFigureOut">
              <a:rPr lang="ru-RU" smtClean="0"/>
              <a:t>29.05.2021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AFD3A86-A5BE-4B88-809F-2DA4D195C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3019E69-F4F4-4EC7-97EB-169CEC016B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0A34B-8228-4C9D-9799-A36FE13E27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42576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EB58E3-4F72-4EA9-9A57-E5E1EE8F72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25A8EFE-4932-4D4B-A686-1B3003C209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66817AA-5C15-432F-B5BC-0E7CBB9809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AAFD259-B223-4165-99BD-B5CEA44039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E5A69-6826-4D2E-A2FD-F84235A6BF15}" type="datetimeFigureOut">
              <a:rPr lang="ru-RU" smtClean="0"/>
              <a:t>29.05.2021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353AE0C-7464-4722-B68C-8520D2F2E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C76426C-E7DB-4D3E-B4E5-B825410B51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70A34B-8228-4C9D-9799-A36FE13E27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46269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1D13D4-7A72-4854-AF48-DFE68C5B7D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EEDEAA5-72B3-483E-A945-B60511FA51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48B307A-7129-41CA-AA61-A87124CE259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7E5A69-6826-4D2E-A2FD-F84235A6BF15}" type="datetimeFigureOut">
              <a:rPr lang="ru-RU" smtClean="0"/>
              <a:t>29.05.2021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313F051-54B7-450E-A8EE-52BE471000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B3B413C-F24E-4BEB-99A5-5B68288CDC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70A34B-8228-4C9D-9799-A36FE13E27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6672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10.png"/><Relationship Id="rId5" Type="http://schemas.openxmlformats.org/officeDocument/2006/relationships/image" Target="../media/image6.png"/><Relationship Id="rId10" Type="http://schemas.openxmlformats.org/officeDocument/2006/relationships/image" Target="../media/image9.png"/><Relationship Id="rId4" Type="http://schemas.openxmlformats.org/officeDocument/2006/relationships/image" Target="../media/image5.png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4.png"/><Relationship Id="rId7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6.png"/><Relationship Id="rId5" Type="http://schemas.openxmlformats.org/officeDocument/2006/relationships/image" Target="../media/image11.png"/><Relationship Id="rId10" Type="http://schemas.openxmlformats.org/officeDocument/2006/relationships/image" Target="../media/image15.png"/><Relationship Id="rId4" Type="http://schemas.openxmlformats.org/officeDocument/2006/relationships/image" Target="../media/image5.pn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11" Type="http://schemas.openxmlformats.org/officeDocument/2006/relationships/image" Target="../media/image32.png"/><Relationship Id="rId5" Type="http://schemas.openxmlformats.org/officeDocument/2006/relationships/image" Target="../media/image28.png"/><Relationship Id="rId10" Type="http://schemas.openxmlformats.org/officeDocument/2006/relationships/image" Target="../media/image31.png"/><Relationship Id="rId4" Type="http://schemas.openxmlformats.org/officeDocument/2006/relationships/image" Target="../media/image27.png"/><Relationship Id="rId9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8.png"/><Relationship Id="rId7" Type="http://schemas.microsoft.com/office/2007/relationships/hdphoto" Target="../media/hdphoto5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33.png"/><Relationship Id="rId4" Type="http://schemas.microsoft.com/office/2007/relationships/hdphoto" Target="../media/hdphoto4.wdp"/><Relationship Id="rId9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4283CA0-084E-4A72-8122-8E53D0955A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1" y="0"/>
            <a:ext cx="1216761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04AF6EA-7339-4D77-890C-9B803321B7B8}"/>
              </a:ext>
            </a:extLst>
          </p:cNvPr>
          <p:cNvSpPr txBox="1"/>
          <p:nvPr/>
        </p:nvSpPr>
        <p:spPr>
          <a:xfrm>
            <a:off x="9734843" y="5528603"/>
            <a:ext cx="2025748" cy="832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Составила:</a:t>
            </a:r>
          </a:p>
          <a:p>
            <a:pPr marL="0" marR="0" lvl="0" indent="0" algn="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Аблинова Л.Г.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0883293C-112E-418E-82DA-9F165D5FC75B}"/>
              </a:ext>
            </a:extLst>
          </p:cNvPr>
          <p:cNvSpPr txBox="1"/>
          <p:nvPr/>
        </p:nvSpPr>
        <p:spPr>
          <a:xfrm>
            <a:off x="302454" y="497246"/>
            <a:ext cx="115870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МУНИЦИПАЛЬНОЕ ОБРАЗОВАНИЕ ТАЗОВСКИЙ РАЙОН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Муниципальное бюджетное дошкольное образовательное учреждение детский сад «Оленёнок»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B572D94-C927-4CC0-A923-5C5105B59482}"/>
              </a:ext>
            </a:extLst>
          </p:cNvPr>
          <p:cNvSpPr txBox="1"/>
          <p:nvPr/>
        </p:nvSpPr>
        <p:spPr>
          <a:xfrm>
            <a:off x="4635304" y="6209100"/>
            <a:ext cx="39670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Тазовский 2021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3F9A082-59AF-4B3B-B602-58612A3AAC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7041" y="1186670"/>
            <a:ext cx="7179789" cy="539176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9D72B23-58C7-4CDB-90D0-C2EB898A6759}"/>
              </a:ext>
            </a:extLst>
          </p:cNvPr>
          <p:cNvSpPr txBox="1"/>
          <p:nvPr/>
        </p:nvSpPr>
        <p:spPr>
          <a:xfrm>
            <a:off x="7191980" y="2257912"/>
            <a:ext cx="3809714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Занятие по ФЭМП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«Пчёлки на цветочках»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5AEC5DE-6D84-4C87-918E-3E981A54CC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5410" y="4601226"/>
            <a:ext cx="1302854" cy="130285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F166AC2-5352-468E-BD3F-D1B672A3E8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01905" y="2006713"/>
            <a:ext cx="987638" cy="98763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F3639ED-5602-4610-A649-45E301598C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7088851" y="1428248"/>
            <a:ext cx="1185909" cy="987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4445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4283CA0-084E-4A72-8122-8E53D0955A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3" y="0"/>
            <a:ext cx="12167617" cy="685800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65EB58D-5621-48BD-89C1-5AF1AF445C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2892"/>
          <a:stretch/>
        </p:blipFill>
        <p:spPr>
          <a:xfrm>
            <a:off x="1285938" y="353943"/>
            <a:ext cx="7545149" cy="493208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599AABA-C7FA-4BE6-9E1B-A9B27B3F5C66}"/>
              </a:ext>
            </a:extLst>
          </p:cNvPr>
          <p:cNvSpPr txBox="1"/>
          <p:nvPr/>
        </p:nvSpPr>
        <p:spPr>
          <a:xfrm>
            <a:off x="199440" y="353943"/>
            <a:ext cx="49172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</a:rPr>
              <a:t>- Ребята, а вы помните, как мы украшали дом Мишеньки?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A4FA73-68B4-4AE1-850B-2ECAC76941C3}"/>
              </a:ext>
            </a:extLst>
          </p:cNvPr>
          <p:cNvSpPr txBox="1"/>
          <p:nvPr/>
        </p:nvSpPr>
        <p:spPr>
          <a:xfrm>
            <a:off x="8449066" y="403389"/>
            <a:ext cx="32871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</a:rPr>
              <a:t>- А где же цветы? (предположения детей)</a:t>
            </a:r>
          </a:p>
          <a:p>
            <a:r>
              <a:rPr lang="ru-RU" sz="2000" b="1" dirty="0">
                <a:solidFill>
                  <a:srgbClr val="002060"/>
                </a:solidFill>
              </a:rPr>
              <a:t>Цветы уже отцвели.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F25BD8A-CACC-496A-AE61-5CF28379B97C}"/>
              </a:ext>
            </a:extLst>
          </p:cNvPr>
          <p:cNvSpPr txBox="1"/>
          <p:nvPr/>
        </p:nvSpPr>
        <p:spPr>
          <a:xfrm>
            <a:off x="3333027" y="5970779"/>
            <a:ext cx="55259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Мишенька просит нас посадить ещё цветов. Вы согласны?</a:t>
            </a:r>
            <a:endParaRPr lang="ru-RU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477F9E0-5320-4BAF-BC6A-D65D0800DF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3264" y="2457746"/>
            <a:ext cx="2091109" cy="298120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0F3C0C6-3E54-4E0A-A2D1-AA9D53B295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5938" y="2457746"/>
            <a:ext cx="2091109" cy="298120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78D33D6-181E-4D37-8076-9ED815B67E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17585" y="3643851"/>
            <a:ext cx="2091109" cy="2981202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665F1CE-F1EF-4AAB-8979-9293739743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72901" y="3643851"/>
            <a:ext cx="2091109" cy="2981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7680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4283CA0-084E-4A72-8122-8E53D0955A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3" y="0"/>
            <a:ext cx="12167617" cy="685800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65EB58D-5621-48BD-89C1-5AF1AF445C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2892"/>
          <a:stretch/>
        </p:blipFill>
        <p:spPr>
          <a:xfrm>
            <a:off x="4364421" y="574503"/>
            <a:ext cx="4219917" cy="275845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477F9E0-5320-4BAF-BC6A-D65D0800DF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9572" y="489326"/>
            <a:ext cx="2091109" cy="298120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0F3C0C6-3E54-4E0A-A2D1-AA9D53B2956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6444"/>
          <a:stretch/>
        </p:blipFill>
        <p:spPr>
          <a:xfrm>
            <a:off x="3758367" y="1335886"/>
            <a:ext cx="1487624" cy="198416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691FA75-ACB4-410F-8CBF-7F5A0C6E952C}"/>
              </a:ext>
            </a:extLst>
          </p:cNvPr>
          <p:cNvSpPr txBox="1"/>
          <p:nvPr/>
        </p:nvSpPr>
        <p:spPr>
          <a:xfrm>
            <a:off x="2297323" y="234649"/>
            <a:ext cx="7188591" cy="490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algn="ctr">
              <a:lnSpc>
                <a:spcPct val="115000"/>
              </a:lnSpc>
              <a:spcAft>
                <a:spcPts val="1000"/>
              </a:spcAft>
            </a:pPr>
            <a:r>
              <a:rPr lang="ru-RU" sz="24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1.Игровое упражнение «Посадка цветов»</a:t>
            </a:r>
            <a:endParaRPr lang="ru-RU" sz="2400" b="1" dirty="0">
              <a:solidFill>
                <a:srgbClr val="7030A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A9554C7-8B43-46BF-AD98-2EC050E1F6F0}"/>
              </a:ext>
            </a:extLst>
          </p:cNvPr>
          <p:cNvSpPr txBox="1"/>
          <p:nvPr/>
        </p:nvSpPr>
        <p:spPr>
          <a:xfrm>
            <a:off x="270036" y="904228"/>
            <a:ext cx="4027112" cy="113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algn="just"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В первый ряд надо посадить голубые цветочки, а во второй ряд оранжевые.</a:t>
            </a:r>
            <a:endParaRPr lang="ru-RU" sz="2000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3F23417E-41B3-4CCE-9F82-37F576767A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221" b="100000" l="0" r="8984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5002" y="2660694"/>
            <a:ext cx="714660" cy="121867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6F17DB39-786A-44CF-8D95-05D545140C7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031" b="97947" l="5795" r="9667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9063" y="3865066"/>
            <a:ext cx="887792" cy="1325137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B75DBF7D-1B20-44A5-B0EF-5CB54AF1C6B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20733" y="2592659"/>
            <a:ext cx="933999" cy="1271541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AA91DB2B-8F02-40D7-91C9-94769A7CE5C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32454" y="2650070"/>
            <a:ext cx="958226" cy="1271541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DE4329AD-3D4F-489E-9F70-277D038C9432}"/>
              </a:ext>
            </a:extLst>
          </p:cNvPr>
          <p:cNvSpPr txBox="1"/>
          <p:nvPr/>
        </p:nvSpPr>
        <p:spPr>
          <a:xfrm>
            <a:off x="270036" y="5205711"/>
            <a:ext cx="1169339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</a:rPr>
              <a:t>-Как вы думаете, чем похожи наши цветочки? (одинакового размера, у них по 5 лепесточков, и по 3 листочка).</a:t>
            </a:r>
          </a:p>
          <a:p>
            <a:r>
              <a:rPr lang="ru-RU" sz="2000" b="1" dirty="0">
                <a:solidFill>
                  <a:srgbClr val="002060"/>
                </a:solidFill>
              </a:rPr>
              <a:t>- А чем отличаются? (лепесточки разного цвета).</a:t>
            </a:r>
          </a:p>
          <a:p>
            <a:r>
              <a:rPr lang="ru-RU" sz="2000" b="1" dirty="0">
                <a:solidFill>
                  <a:srgbClr val="002060"/>
                </a:solidFill>
              </a:rPr>
              <a:t>-А что можно сказать о количестве цветов (поровну или нет; каких больше, меньше)? </a:t>
            </a:r>
          </a:p>
          <a:p>
            <a:r>
              <a:rPr lang="ru-RU" sz="2000" b="1" dirty="0">
                <a:solidFill>
                  <a:srgbClr val="002060"/>
                </a:solidFill>
              </a:rPr>
              <a:t>Как можно сделать одинаковое количество? (убрать один голубой или прибавить один оранжевый)</a:t>
            </a:r>
          </a:p>
        </p:txBody>
      </p:sp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B608CC86-B43B-492A-9A2B-7ACCD2C9D4D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70844" y="3808273"/>
            <a:ext cx="963251" cy="1268078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07C0E2FC-7220-465E-B6B6-2E8D1522F76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205853" y="3370267"/>
            <a:ext cx="963251" cy="1268078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5082F256-2AB6-49BE-B358-EC50396C8B2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538599" y="3635298"/>
            <a:ext cx="963251" cy="1268078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FB074C58-A7A7-443A-BA4A-8DA1244F457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771308" y="2940531"/>
            <a:ext cx="963251" cy="1268078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9D08EF62-47E9-4DA0-B468-7AF4DCACCF0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203571" y="1167806"/>
            <a:ext cx="932769" cy="1274174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9327387A-6CE3-4E3B-A6DD-FC54B2B6CD5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910070" y="3672816"/>
            <a:ext cx="932769" cy="1274174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49D83A63-792E-4B78-994D-F0A11A301B4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457625" y="3751706"/>
            <a:ext cx="932769" cy="1274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7573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4283CA0-084E-4A72-8122-8E53D0955A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3" y="0"/>
            <a:ext cx="12167617" cy="685800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65EB58D-5621-48BD-89C1-5AF1AF445C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2892"/>
          <a:stretch/>
        </p:blipFill>
        <p:spPr>
          <a:xfrm>
            <a:off x="3069340" y="448516"/>
            <a:ext cx="4932272" cy="322410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477F9E0-5320-4BAF-BC6A-D65D0800DF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3226" y="1453567"/>
            <a:ext cx="1631017" cy="2325269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0F3C0C6-3E54-4E0A-A2D1-AA9D53B2956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6444"/>
          <a:stretch/>
        </p:blipFill>
        <p:spPr>
          <a:xfrm>
            <a:off x="2614669" y="1492857"/>
            <a:ext cx="1634279" cy="217976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2DB3682-1CC7-47A1-960E-EAE79CC87AE5}"/>
              </a:ext>
            </a:extLst>
          </p:cNvPr>
          <p:cNvSpPr txBox="1"/>
          <p:nvPr/>
        </p:nvSpPr>
        <p:spPr>
          <a:xfrm>
            <a:off x="2616592" y="164683"/>
            <a:ext cx="7329268" cy="490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algn="ctr">
              <a:lnSpc>
                <a:spcPct val="115000"/>
              </a:lnSpc>
              <a:spcAft>
                <a:spcPts val="1000"/>
              </a:spcAft>
            </a:pPr>
            <a:r>
              <a:rPr lang="ru-RU" sz="24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Игровое упражнение «Пчёлки на цветочках»</a:t>
            </a:r>
            <a:endParaRPr lang="ru-RU" sz="2400" b="1" dirty="0">
              <a:solidFill>
                <a:srgbClr val="7030A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54F2422-9CBD-4984-95B2-F40D6BD4EF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96047" y="3767770"/>
            <a:ext cx="932769" cy="127417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7A39324-ABE3-4AF6-9A74-9FF58930EA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38564" y="3816361"/>
            <a:ext cx="932769" cy="127417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98028FF-2A07-4074-BDDE-62E73B5CB3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3046" y="3767770"/>
            <a:ext cx="932769" cy="127417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3B89DA5-F698-46F0-BED3-0A89A0409C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3823" y="3728671"/>
            <a:ext cx="932769" cy="127417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5C0EF29-F328-4BB4-9EE1-AEB2F358CF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8419" y="5091221"/>
            <a:ext cx="963251" cy="126807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DA7383E-6B79-4E9E-BA4D-99F00CA6F5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83883" y="5090535"/>
            <a:ext cx="963251" cy="1268078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5BED3B3-C087-4887-915A-575D67264D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35476" y="5057591"/>
            <a:ext cx="963251" cy="1268078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BFE400B-55CB-4210-832C-F1F032A3A2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01848" y="5041944"/>
            <a:ext cx="963251" cy="1268078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70A17767-445D-4E94-BCAD-1AD0944C14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64425" y="5090535"/>
            <a:ext cx="963251" cy="126807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BDFD0F4-6376-4455-9A93-7A16E31A6A31}"/>
              </a:ext>
            </a:extLst>
          </p:cNvPr>
          <p:cNvSpPr txBox="1"/>
          <p:nvPr/>
        </p:nvSpPr>
        <p:spPr>
          <a:xfrm>
            <a:off x="357471" y="1026942"/>
            <a:ext cx="37755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</a:rPr>
              <a:t>- На запах наших красивых цветов прилетели пчёлки.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1202B4F-29F2-482D-9117-FF56FACADD16}"/>
              </a:ext>
            </a:extLst>
          </p:cNvPr>
          <p:cNvSpPr txBox="1"/>
          <p:nvPr/>
        </p:nvSpPr>
        <p:spPr>
          <a:xfrm>
            <a:off x="8686164" y="1014605"/>
            <a:ext cx="35058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</a:rPr>
              <a:t>- Посмотрите внимательно и скажите, на который цветок по счёту сели пчёлки.</a:t>
            </a:r>
          </a:p>
          <a:p>
            <a:r>
              <a:rPr lang="ru-RU" sz="2000" b="1" dirty="0">
                <a:solidFill>
                  <a:srgbClr val="002060"/>
                </a:solidFill>
              </a:rPr>
              <a:t>(на второй, на третий и т.д.)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28F40E5D-B89F-41C6-AC44-F92AD4A9D35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6387" t="27624" r="24847" b="23321"/>
          <a:stretch/>
        </p:blipFill>
        <p:spPr>
          <a:xfrm>
            <a:off x="3988945" y="3652106"/>
            <a:ext cx="983614" cy="989417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4B4C6817-E12C-4828-8214-DCD20759882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3565" y="2414152"/>
            <a:ext cx="981541" cy="987638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0696FD3F-BC96-4132-A10A-7B4D34D3B02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83558" y="5002845"/>
            <a:ext cx="981541" cy="987638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2A6D504A-1009-4770-86B5-5AA7ED7A9FC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1189" y="5002845"/>
            <a:ext cx="981541" cy="987638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3CE6CC74-BF89-4FFC-9616-A7803B57044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0493838" y="4950192"/>
            <a:ext cx="984733" cy="987638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C7426008-0309-419B-8515-CBB92C4239C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22333" y="3693656"/>
            <a:ext cx="987638" cy="993734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E3493888-BEE3-433C-8020-8BBD772665D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09852" y="4950192"/>
            <a:ext cx="987638" cy="993734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C70B64D0-B153-479E-801E-3170223F2128}"/>
              </a:ext>
            </a:extLst>
          </p:cNvPr>
          <p:cNvSpPr txBox="1"/>
          <p:nvPr/>
        </p:nvSpPr>
        <p:spPr>
          <a:xfrm>
            <a:off x="465063" y="6349121"/>
            <a:ext cx="80313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</a:rPr>
              <a:t>Чего больше: цветов или пчёлок? Как сделать поровну?</a:t>
            </a:r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CBE4AAF7-F844-4D6B-8B50-E768E971A32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336613" y="2616201"/>
            <a:ext cx="987638" cy="987638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C11CF60E-E7A2-4C70-BC42-E9BB5E1A145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62410" y="232557"/>
            <a:ext cx="987638" cy="987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2989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4283CA0-084E-4A72-8122-8E53D0955A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6761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60E1FF6-3D65-47C1-83E4-BB0A6EA18A7C}"/>
              </a:ext>
            </a:extLst>
          </p:cNvPr>
          <p:cNvSpPr txBox="1"/>
          <p:nvPr/>
        </p:nvSpPr>
        <p:spPr>
          <a:xfrm>
            <a:off x="3052689" y="267286"/>
            <a:ext cx="72167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>
                <a:solidFill>
                  <a:srgbClr val="7030A0"/>
                </a:solidFill>
              </a:rPr>
              <a:t>Физкультминутка «Пчёлки на цветочках»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0980C99-2157-4D38-A843-805F15AB375C}"/>
              </a:ext>
            </a:extLst>
          </p:cNvPr>
          <p:cNvSpPr txBox="1"/>
          <p:nvPr/>
        </p:nvSpPr>
        <p:spPr>
          <a:xfrm>
            <a:off x="743543" y="884887"/>
            <a:ext cx="105202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</a:rPr>
              <a:t>(под любую весёлую музыку детки-«пчёлки» летают, на паузе приседают, собирают нектар)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C5BEC3A-EC43-4DAD-B6D7-90871C1009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4245" y="4078682"/>
            <a:ext cx="2103843" cy="189420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8AC0833-37FC-41AE-907C-943925A64F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543" y="4415376"/>
            <a:ext cx="1499746" cy="149974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549407B-2FA8-40AB-AE8F-1F88E65527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50767" y="1919114"/>
            <a:ext cx="1738385" cy="174545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FB38CE9-3AA4-405B-981A-3B0C84DAEE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04949" y="4443866"/>
            <a:ext cx="2224877" cy="200483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3F7B773-0888-4B41-BE8A-BE0D657CF2A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93168" y="1643641"/>
            <a:ext cx="2213624" cy="189420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56B121F-3F24-47B0-9FAA-9FB67039510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58014" y="1212579"/>
            <a:ext cx="2224877" cy="2238609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E59C625-EDFD-4326-ABB4-1DB62DF4416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48435" y="1643641"/>
            <a:ext cx="2225233" cy="2243522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C970C497-7010-4C5E-98D2-6361C1B7A82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2243289" y="4043488"/>
            <a:ext cx="2103842" cy="2243522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09A06259-0D40-47A1-8BB8-B671583D914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7864" y="2035704"/>
            <a:ext cx="2103842" cy="224352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410AAE4-48F1-4886-A46B-5EC44A29F9F9}"/>
              </a:ext>
            </a:extLst>
          </p:cNvPr>
          <p:cNvSpPr txBox="1"/>
          <p:nvPr/>
        </p:nvSpPr>
        <p:spPr>
          <a:xfrm>
            <a:off x="1079458" y="6116130"/>
            <a:ext cx="98909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Пчёлки собрали нектар на наших цветочках и полетели на другую поляну. 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00616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4283CA0-084E-4A72-8122-8E53D0955A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67617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C5BEC3A-EC43-4DAD-B6D7-90871C1009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4506" y="3306653"/>
            <a:ext cx="2103843" cy="189420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8AC0833-37FC-41AE-907C-943925A64F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760" y="3590748"/>
            <a:ext cx="1499746" cy="149974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549407B-2FA8-40AB-AE8F-1F88E65527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49517" y="3230835"/>
            <a:ext cx="1920406" cy="192821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FB38CE9-3AA4-405B-981A-3B0C84DAEE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44915" y="2996170"/>
            <a:ext cx="2489761" cy="224352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3F7B773-0888-4B41-BE8A-BE0D657CF2A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11508" y="3170827"/>
            <a:ext cx="2213624" cy="1894209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0D2BB56-8EC8-4C61-9790-1436F7B2B88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6340" y="3735986"/>
            <a:ext cx="1035108" cy="120926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E479139-5369-44C2-A2BB-88C2AFE5AD19}"/>
              </a:ext>
            </a:extLst>
          </p:cNvPr>
          <p:cNvSpPr txBox="1"/>
          <p:nvPr/>
        </p:nvSpPr>
        <p:spPr>
          <a:xfrm>
            <a:off x="2855742" y="267286"/>
            <a:ext cx="63585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>
                <a:solidFill>
                  <a:srgbClr val="7030A0"/>
                </a:solidFill>
              </a:rPr>
              <a:t>3. Игровое упражнение «Пчёлки на полянке»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0FEFEB8-71FA-4B60-AF9B-75E25BA18A38}"/>
              </a:ext>
            </a:extLst>
          </p:cNvPr>
          <p:cNvSpPr txBox="1"/>
          <p:nvPr/>
        </p:nvSpPr>
        <p:spPr>
          <a:xfrm>
            <a:off x="471267" y="834989"/>
            <a:ext cx="111275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</a:rPr>
              <a:t>Где сидит самая большая пчела?</a:t>
            </a:r>
          </a:p>
          <a:p>
            <a:r>
              <a:rPr lang="ru-RU" sz="2000" b="1" dirty="0">
                <a:solidFill>
                  <a:srgbClr val="002060"/>
                </a:solidFill>
              </a:rPr>
              <a:t>На цветочке слева от голубой какая по величине пчела сидит?</a:t>
            </a:r>
          </a:p>
          <a:p>
            <a:r>
              <a:rPr lang="ru-RU" sz="2000" b="1" dirty="0">
                <a:solidFill>
                  <a:srgbClr val="002060"/>
                </a:solidFill>
              </a:rPr>
              <a:t>На цветочке слева от оранжевой какая по величине пчела сидит?  И т.д.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8F9CAEC-03BC-43AE-B6A6-3C8BFCE7B9F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53526" y="3138632"/>
            <a:ext cx="1585104" cy="185180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AA8C50A-EB3A-4541-B264-4B9AB3C6EDB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33666" y="3235511"/>
            <a:ext cx="1463504" cy="170974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370821D8-3AF9-4AEC-8BEA-17648E53E87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20472" y="2930072"/>
            <a:ext cx="1920406" cy="2243522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DA808C61-098F-46B5-83C0-C2C25ABD4ED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73185" y="2730260"/>
            <a:ext cx="2262475" cy="264314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201DF8D-4EBF-4F16-966F-CD7BC928A864}"/>
              </a:ext>
            </a:extLst>
          </p:cNvPr>
          <p:cNvSpPr txBox="1"/>
          <p:nvPr/>
        </p:nvSpPr>
        <p:spPr>
          <a:xfrm>
            <a:off x="471267" y="6020972"/>
            <a:ext cx="108954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Ребята, пчёлки собрали весь нектар и на этой поляне. Но им всё равно мало, потому что у них очень большая семья. Как мы можем им помочь?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55167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4283CA0-084E-4A72-8122-8E53D0955A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3" y="0"/>
            <a:ext cx="12167617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1AA9D86-D92C-4D76-A944-48B2B55B9C15}"/>
              </a:ext>
            </a:extLst>
          </p:cNvPr>
          <p:cNvSpPr txBox="1"/>
          <p:nvPr/>
        </p:nvSpPr>
        <p:spPr>
          <a:xfrm>
            <a:off x="3260188" y="420244"/>
            <a:ext cx="61827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i="1" dirty="0">
                <a:solidFill>
                  <a:srgbClr val="7030A0"/>
                </a:solidFill>
              </a:rPr>
              <a:t>4. Рисование «Цветочная поляна»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6E8C52-490F-4434-93C9-860C35C35CBE}"/>
              </a:ext>
            </a:extLst>
          </p:cNvPr>
          <p:cNvSpPr txBox="1"/>
          <p:nvPr/>
        </p:nvSpPr>
        <p:spPr>
          <a:xfrm>
            <a:off x="436097" y="895977"/>
            <a:ext cx="114933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ru-RU" sz="2000" b="1" dirty="0">
                <a:solidFill>
                  <a:srgbClr val="002060"/>
                </a:solidFill>
              </a:rPr>
              <a:t>Я предлагаю вам нарисовать цветочную поляну.</a:t>
            </a:r>
          </a:p>
          <a:p>
            <a:pPr marL="342900" indent="-342900">
              <a:buFontTx/>
              <a:buChar char="-"/>
            </a:pPr>
            <a:r>
              <a:rPr lang="ru-RU" sz="2000" b="1" dirty="0">
                <a:solidFill>
                  <a:srgbClr val="002060"/>
                </a:solidFill>
              </a:rPr>
              <a:t>Вначале рисуем серединку цветка, затем лепестки, добавляем стебель и листья. В конце раскрашиваем в любой цвет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FB87F52-2A4A-4C8D-90D9-116AF3A22DD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783" t="48994" r="3851"/>
          <a:stretch/>
        </p:blipFill>
        <p:spPr>
          <a:xfrm>
            <a:off x="8762869" y="1598251"/>
            <a:ext cx="1240375" cy="142587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61C5BF3-7E3B-4201-86F2-6AA072F75A6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3379" t="2851" r="3515" b="54696"/>
          <a:stretch/>
        </p:blipFill>
        <p:spPr>
          <a:xfrm>
            <a:off x="4500188" y="1668664"/>
            <a:ext cx="1240374" cy="137791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049E7ED-519A-4488-A957-F7B0C5FE85E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263" t="3414" r="36516" b="67515"/>
          <a:stretch/>
        </p:blipFill>
        <p:spPr>
          <a:xfrm>
            <a:off x="2675500" y="1898680"/>
            <a:ext cx="1350498" cy="112544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7D09F98-6D10-4366-BB53-2CAAFC56B09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936" r="70147" b="68684"/>
          <a:stretch/>
        </p:blipFill>
        <p:spPr>
          <a:xfrm>
            <a:off x="665667" y="1986645"/>
            <a:ext cx="1334046" cy="105993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BDE5FCE-66FF-4B50-8B75-5AFE17C5043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602" t="50000" r="55771" b="2851"/>
          <a:stretch/>
        </p:blipFill>
        <p:spPr>
          <a:xfrm>
            <a:off x="6574115" y="1602047"/>
            <a:ext cx="1240375" cy="1422074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EF3B4B69-0E73-48AC-860C-25B032D932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889" b="96778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23321" y="3675901"/>
            <a:ext cx="1805354" cy="1687992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24FBE8A1-5E86-4AF3-AB2D-27C3734C47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51010" y="4519897"/>
            <a:ext cx="2183540" cy="2036004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774E648E-374A-41EE-AABD-6967593DEE7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528" b="82778" l="31641" r="70391"/>
                    </a14:imgEffect>
                  </a14:imgLayer>
                </a14:imgProps>
              </a:ext>
            </a:extLst>
          </a:blip>
          <a:srcRect l="32726" r="30280" b="23167"/>
          <a:stretch/>
        </p:blipFill>
        <p:spPr>
          <a:xfrm>
            <a:off x="5173618" y="3796808"/>
            <a:ext cx="1629123" cy="2165215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3BBDFD82-47A8-47ED-B409-A75E5FA29DB2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55061"/>
          <a:stretch/>
        </p:blipFill>
        <p:spPr>
          <a:xfrm>
            <a:off x="627625" y="3547231"/>
            <a:ext cx="1310894" cy="2848708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AB1EC15E-D2CE-490C-80E3-0200C2E09844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45059" b="10335"/>
          <a:stretch/>
        </p:blipFill>
        <p:spPr>
          <a:xfrm>
            <a:off x="10036009" y="3481463"/>
            <a:ext cx="1630805" cy="2599131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0F83BD70-123A-47CD-BC01-F7980D60C88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44364" y="4781029"/>
            <a:ext cx="983182" cy="1614910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9F6213D3-D7F6-4487-87A3-8BF9568AA78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65217" y="3796808"/>
            <a:ext cx="730753" cy="1200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6395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4283CA0-084E-4A72-8122-8E53D0955A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77" y="0"/>
            <a:ext cx="12167617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1AA9D86-D92C-4D76-A944-48B2B55B9C15}"/>
              </a:ext>
            </a:extLst>
          </p:cNvPr>
          <p:cNvSpPr txBox="1"/>
          <p:nvPr/>
        </p:nvSpPr>
        <p:spPr>
          <a:xfrm>
            <a:off x="3260188" y="420244"/>
            <a:ext cx="61827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i="1" dirty="0">
                <a:solidFill>
                  <a:srgbClr val="7030A0"/>
                </a:solidFill>
              </a:rPr>
              <a:t>Рефлексия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6E8C52-490F-4434-93C9-860C35C35CBE}"/>
              </a:ext>
            </a:extLst>
          </p:cNvPr>
          <p:cNvSpPr txBox="1"/>
          <p:nvPr/>
        </p:nvSpPr>
        <p:spPr>
          <a:xfrm>
            <a:off x="464233" y="1072841"/>
            <a:ext cx="1149330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ru-RU" sz="2000" b="1" dirty="0">
                <a:solidFill>
                  <a:srgbClr val="002060"/>
                </a:solidFill>
              </a:rPr>
              <a:t>- Сегодня задания, по моему мнению, были сложными.</a:t>
            </a:r>
          </a:p>
          <a:p>
            <a:pPr marL="342900" indent="-342900">
              <a:buFontTx/>
              <a:buChar char="-"/>
            </a:pPr>
            <a:r>
              <a:rPr lang="ru-RU" sz="2000" b="1" dirty="0">
                <a:solidFill>
                  <a:srgbClr val="002060"/>
                </a:solidFill>
              </a:rPr>
              <a:t>- Как вы думаете, мы со всеми заданиями справились?</a:t>
            </a:r>
          </a:p>
          <a:p>
            <a:pPr marL="342900" indent="-342900">
              <a:buFontTx/>
              <a:buChar char="-"/>
            </a:pPr>
            <a:r>
              <a:rPr lang="ru-RU" sz="2000" b="1" dirty="0">
                <a:solidFill>
                  <a:srgbClr val="002060"/>
                </a:solidFill>
              </a:rPr>
              <a:t>- (имя ребёнка), какое задание тебе понравилось?</a:t>
            </a:r>
          </a:p>
          <a:p>
            <a:pPr marL="342900" indent="-342900">
              <a:buFontTx/>
              <a:buChar char="-"/>
            </a:pPr>
            <a:r>
              <a:rPr lang="ru-RU" sz="2000" b="1" dirty="0">
                <a:solidFill>
                  <a:srgbClr val="002060"/>
                </a:solidFill>
              </a:rPr>
              <a:t>- (имя ребёнка), что оказалось для тебя сложным?</a:t>
            </a:r>
          </a:p>
          <a:p>
            <a:pPr marL="342900" indent="-342900">
              <a:buFontTx/>
              <a:buChar char="-"/>
            </a:pPr>
            <a:r>
              <a:rPr lang="ru-RU" sz="2000" b="1" dirty="0">
                <a:solidFill>
                  <a:srgbClr val="002060"/>
                </a:solidFill>
              </a:rPr>
              <a:t>- Молодцы, ребята. Вы самые старательные и умные детки. 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EF3B4B69-0E73-48AC-860C-25B032D932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89" b="96778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23321" y="3675901"/>
            <a:ext cx="1805354" cy="1687992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24FBE8A1-5E86-4AF3-AB2D-27C3734C47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51010" y="4519897"/>
            <a:ext cx="2183540" cy="2036004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774E648E-374A-41EE-AABD-6967593DEE7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528" b="82778" l="31641" r="70391"/>
                    </a14:imgEffect>
                  </a14:imgLayer>
                </a14:imgProps>
              </a:ext>
            </a:extLst>
          </a:blip>
          <a:srcRect l="32726" r="30280" b="23167"/>
          <a:stretch/>
        </p:blipFill>
        <p:spPr>
          <a:xfrm>
            <a:off x="5173618" y="3796808"/>
            <a:ext cx="1629123" cy="2640948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3BBDFD82-47A8-47ED-B409-A75E5FA29DB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5061"/>
          <a:stretch/>
        </p:blipFill>
        <p:spPr>
          <a:xfrm>
            <a:off x="627625" y="3547231"/>
            <a:ext cx="1310894" cy="2848708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AB1EC15E-D2CE-490C-80E3-0200C2E0984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45059" b="10335"/>
          <a:stretch/>
        </p:blipFill>
        <p:spPr>
          <a:xfrm>
            <a:off x="10036009" y="3481463"/>
            <a:ext cx="1630805" cy="2599131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0F83BD70-123A-47CD-BC01-F7980D60C88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44364" y="4781029"/>
            <a:ext cx="983182" cy="1614910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9F6213D3-D7F6-4487-87A3-8BF9568AA78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65217" y="3796808"/>
            <a:ext cx="730753" cy="1200286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A25B2C1-DAC8-483A-AC9B-B0985A6041E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02914" y="2704057"/>
            <a:ext cx="1629123" cy="170702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BD283F2-9DEA-4351-811E-D85325EEECC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60498" y="514317"/>
            <a:ext cx="1463167" cy="170702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F9B7335-3705-4B5B-8FE9-C0FF02A3607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8727187" y="2944986"/>
            <a:ext cx="1153782" cy="1208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15564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</TotalTime>
  <Words>414</Words>
  <Application>Microsoft Office PowerPoint</Application>
  <PresentationFormat>Широкоэкранный</PresentationFormat>
  <Paragraphs>39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q</dc:creator>
  <cp:lastModifiedBy>q</cp:lastModifiedBy>
  <cp:revision>12</cp:revision>
  <dcterms:created xsi:type="dcterms:W3CDTF">2021-05-15T07:34:01Z</dcterms:created>
  <dcterms:modified xsi:type="dcterms:W3CDTF">2021-05-29T06:30:09Z</dcterms:modified>
</cp:coreProperties>
</file>