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03889D-A735-4E34-BEAC-C64EFA683DF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AF2319C-2707-40A7-BEFD-4C2A47B94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C39A82D-8068-434F-95F5-E40D08BA93F1}"/>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5" name="Нижний колонтитул 4">
            <a:extLst>
              <a:ext uri="{FF2B5EF4-FFF2-40B4-BE49-F238E27FC236}">
                <a16:creationId xmlns:a16="http://schemas.microsoft.com/office/drawing/2014/main" id="{0850352C-C4C8-4D40-AACC-6DACD39C39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D9DDC4-6D28-4372-A394-441AABE09352}"/>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239146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1E773A-DBB4-475F-9B67-7DADFC8692E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2138A1D-CD5F-4F25-9CE2-42FEE87540C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157D97-B5DE-448F-93AC-FD1AD49DF48A}"/>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5" name="Нижний колонтитул 4">
            <a:extLst>
              <a:ext uri="{FF2B5EF4-FFF2-40B4-BE49-F238E27FC236}">
                <a16:creationId xmlns:a16="http://schemas.microsoft.com/office/drawing/2014/main" id="{2334E49C-B817-4A5E-AE57-599C3FF741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95CB01-921A-4D2B-9EAB-A8451D21BDE4}"/>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260219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19983D0-95E4-46FC-BFD1-412CC1D0EFD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6C7E0FF-BDBF-4066-B3F1-4174ADE5CB7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6D41F7C-6702-4D79-8A04-0C9FFC58F987}"/>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5" name="Нижний колонтитул 4">
            <a:extLst>
              <a:ext uri="{FF2B5EF4-FFF2-40B4-BE49-F238E27FC236}">
                <a16:creationId xmlns:a16="http://schemas.microsoft.com/office/drawing/2014/main" id="{36B0C473-B57A-41B9-875E-E634979AE6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1F791B-C69A-494C-8BFC-F80C5DBDBE9D}"/>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63350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44687-DC64-4B68-943D-95F7F059F13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313766-87B4-4F22-901B-DEF8F0F51C5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039828-D917-4EB3-8138-754A48E3E680}"/>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5" name="Нижний колонтитул 4">
            <a:extLst>
              <a:ext uri="{FF2B5EF4-FFF2-40B4-BE49-F238E27FC236}">
                <a16:creationId xmlns:a16="http://schemas.microsoft.com/office/drawing/2014/main" id="{913743A1-9B63-458E-AFF5-0720C942C4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9DCF42-8B3D-453C-AD82-640A33D211E5}"/>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167026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26B4ED-FF1B-46DF-9182-21A05879B8E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6C20E42-9212-41B0-BD80-C95DF3D08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11EE0C1-0157-4B59-AE72-7AF2B94911D8}"/>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5" name="Нижний колонтитул 4">
            <a:extLst>
              <a:ext uri="{FF2B5EF4-FFF2-40B4-BE49-F238E27FC236}">
                <a16:creationId xmlns:a16="http://schemas.microsoft.com/office/drawing/2014/main" id="{ACE5CF6C-77AD-4380-B74D-90CE73C36C0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0EACFD-5BFB-4B13-BBD1-7A2FA2F8D8C0}"/>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217588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38A805-DABE-4F19-AF4C-995CD923E8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8549F14-BC36-45AD-8F0C-3D9AC0DAF21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07D74E2-3C0F-4A3C-AED4-110DFFEC6CE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805A1FB-712F-448C-A828-9FD3EAC7AB6C}"/>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6" name="Нижний колонтитул 5">
            <a:extLst>
              <a:ext uri="{FF2B5EF4-FFF2-40B4-BE49-F238E27FC236}">
                <a16:creationId xmlns:a16="http://schemas.microsoft.com/office/drawing/2014/main" id="{7BED1C06-BBBB-447A-8370-9CCAB8F835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9DE52EA-5E66-4DB8-AF2B-F700DF6505AE}"/>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147136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F9B3E-8E20-49C4-9665-ACB765FC68D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1DF8BDB-42DC-4F0C-A551-AFD39F538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6A6AA34-8B1E-4300-9174-AE71B68209C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3BE8E2D-6DE7-4789-A57F-57C915664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938BA24-D2DB-40D2-AD6F-F1DA567D6C1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23418F3-3FB2-4933-B362-6391197B8057}"/>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8" name="Нижний колонтитул 7">
            <a:extLst>
              <a:ext uri="{FF2B5EF4-FFF2-40B4-BE49-F238E27FC236}">
                <a16:creationId xmlns:a16="http://schemas.microsoft.com/office/drawing/2014/main" id="{43E4DC4C-C231-469A-BF76-9007A5A48FF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F737D0D-A81E-4F69-AF95-1EC89B6AC05E}"/>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382603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0BEA28-C3C6-4A66-978E-70302984834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E357CE1-5880-48D8-9BA7-AE6FE656F527}"/>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4" name="Нижний колонтитул 3">
            <a:extLst>
              <a:ext uri="{FF2B5EF4-FFF2-40B4-BE49-F238E27FC236}">
                <a16:creationId xmlns:a16="http://schemas.microsoft.com/office/drawing/2014/main" id="{75947B66-E374-4A46-824C-832244A5008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DD4753F-0708-45C8-81A6-AEBBC7510382}"/>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391594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50CB21C-9DF7-4F70-BB96-500F4E4A19DD}"/>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3" name="Нижний колонтитул 2">
            <a:extLst>
              <a:ext uri="{FF2B5EF4-FFF2-40B4-BE49-F238E27FC236}">
                <a16:creationId xmlns:a16="http://schemas.microsoft.com/office/drawing/2014/main" id="{CDA1E582-3706-4733-89E4-F19B9754A0F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43C4C8F-C4CE-418A-806B-F744BE9D1552}"/>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298522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1CDEE-5971-460E-AE99-F93367D552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EAF5BE1-0EC0-47EC-823A-EE0B210C9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B5F2966-F974-4CB7-B7F9-9C9307A9A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6500CA-32AB-4CB3-ABC1-F904DCF7FAB9}"/>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6" name="Нижний колонтитул 5">
            <a:extLst>
              <a:ext uri="{FF2B5EF4-FFF2-40B4-BE49-F238E27FC236}">
                <a16:creationId xmlns:a16="http://schemas.microsoft.com/office/drawing/2014/main" id="{8546422E-D95B-443E-B8C5-1F276ABB19D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3475CD-A5F5-45DC-A22D-0E8D60D078EE}"/>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320503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194925-1D2B-46EB-B2CC-CE09C64FC5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919CA65-6339-4ACC-B9B9-4C0FB51F0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3DD2EB1-DAAF-4602-9CBB-DC4BDAF72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026BF90-A9AA-4FBE-900F-540879448672}"/>
              </a:ext>
            </a:extLst>
          </p:cNvPr>
          <p:cNvSpPr>
            <a:spLocks noGrp="1"/>
          </p:cNvSpPr>
          <p:nvPr>
            <p:ph type="dt" sz="half" idx="10"/>
          </p:nvPr>
        </p:nvSpPr>
        <p:spPr/>
        <p:txBody>
          <a:bodyPr/>
          <a:lstStyle/>
          <a:p>
            <a:fld id="{CA24DB58-17F7-422C-BCB5-A8FBF57465D2}" type="datetimeFigureOut">
              <a:rPr lang="ru-RU" smtClean="0"/>
              <a:t>26.10.2020</a:t>
            </a:fld>
            <a:endParaRPr lang="ru-RU"/>
          </a:p>
        </p:txBody>
      </p:sp>
      <p:sp>
        <p:nvSpPr>
          <p:cNvPr id="6" name="Нижний колонтитул 5">
            <a:extLst>
              <a:ext uri="{FF2B5EF4-FFF2-40B4-BE49-F238E27FC236}">
                <a16:creationId xmlns:a16="http://schemas.microsoft.com/office/drawing/2014/main" id="{8CCC6B50-B83E-41D6-BE37-D95964DC59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398ED5-36D1-4AA3-9E83-C2BE482D4591}"/>
              </a:ext>
            </a:extLst>
          </p:cNvPr>
          <p:cNvSpPr>
            <a:spLocks noGrp="1"/>
          </p:cNvSpPr>
          <p:nvPr>
            <p:ph type="sldNum" sz="quarter" idx="12"/>
          </p:nvPr>
        </p:nvSpPr>
        <p:spPr/>
        <p:txBody>
          <a:bodyPr/>
          <a:lstStyle/>
          <a:p>
            <a:fld id="{80BA0B0A-B7C6-4026-945A-E1D7833C010C}" type="slidenum">
              <a:rPr lang="ru-RU" smtClean="0"/>
              <a:t>‹#›</a:t>
            </a:fld>
            <a:endParaRPr lang="ru-RU"/>
          </a:p>
        </p:txBody>
      </p:sp>
    </p:spTree>
    <p:extLst>
      <p:ext uri="{BB962C8B-B14F-4D97-AF65-F5344CB8AC3E}">
        <p14:creationId xmlns:p14="http://schemas.microsoft.com/office/powerpoint/2010/main" val="253627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B67218-F7C9-4806-8A94-3A83392AC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634453B-5FFD-477D-A4F3-22409FE23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3EE8FF-4417-495B-A35C-0DF19E106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4DB58-17F7-422C-BCB5-A8FBF57465D2}" type="datetimeFigureOut">
              <a:rPr lang="ru-RU" smtClean="0"/>
              <a:t>26.10.2020</a:t>
            </a:fld>
            <a:endParaRPr lang="ru-RU"/>
          </a:p>
        </p:txBody>
      </p:sp>
      <p:sp>
        <p:nvSpPr>
          <p:cNvPr id="5" name="Нижний колонтитул 4">
            <a:extLst>
              <a:ext uri="{FF2B5EF4-FFF2-40B4-BE49-F238E27FC236}">
                <a16:creationId xmlns:a16="http://schemas.microsoft.com/office/drawing/2014/main" id="{A53A6F8B-4090-4BF2-A4A7-E6E1E0547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EC91000-0326-4383-82D3-AF3258AAD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A0B0A-B7C6-4026-945A-E1D7833C010C}" type="slidenum">
              <a:rPr lang="ru-RU" smtClean="0"/>
              <a:t>‹#›</a:t>
            </a:fld>
            <a:endParaRPr lang="ru-RU"/>
          </a:p>
        </p:txBody>
      </p:sp>
    </p:spTree>
    <p:extLst>
      <p:ext uri="{BB962C8B-B14F-4D97-AF65-F5344CB8AC3E}">
        <p14:creationId xmlns:p14="http://schemas.microsoft.com/office/powerpoint/2010/main" val="49609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A1D3D88-1FDA-4827-B140-814FD4A11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F200DF8-B8AC-4EE5-99D2-6019061F2912}"/>
              </a:ext>
            </a:extLst>
          </p:cNvPr>
          <p:cNvSpPr txBox="1"/>
          <p:nvPr/>
        </p:nvSpPr>
        <p:spPr>
          <a:xfrm>
            <a:off x="3829326" y="145142"/>
            <a:ext cx="8362674" cy="707886"/>
          </a:xfrm>
          <a:prstGeom prst="rect">
            <a:avLst/>
          </a:prstGeom>
          <a:noFill/>
        </p:spPr>
        <p:txBody>
          <a:bodyPr wrap="none" rtlCol="0">
            <a:spAutoFit/>
          </a:bodyPr>
          <a:lstStyle/>
          <a:p>
            <a:r>
              <a:rPr lang="ru-RU" sz="2000" b="1" dirty="0">
                <a:solidFill>
                  <a:srgbClr val="002060"/>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p>
          <a:p>
            <a:pPr algn="ctr"/>
            <a:r>
              <a:rPr lang="ru-RU" sz="2000" b="1" dirty="0">
                <a:solidFill>
                  <a:srgbClr val="002060"/>
                </a:solidFill>
                <a:latin typeface="Times New Roman" panose="02020603050405020304" pitchFamily="18" charset="0"/>
                <a:cs typeface="Times New Roman" panose="02020603050405020304" pitchFamily="18" charset="0"/>
              </a:rPr>
              <a:t>детский сад «Олененок»</a:t>
            </a:r>
          </a:p>
        </p:txBody>
      </p:sp>
      <p:sp>
        <p:nvSpPr>
          <p:cNvPr id="5" name="TextBox 4">
            <a:extLst>
              <a:ext uri="{FF2B5EF4-FFF2-40B4-BE49-F238E27FC236}">
                <a16:creationId xmlns:a16="http://schemas.microsoft.com/office/drawing/2014/main" id="{867F4258-804D-4226-8EC9-945E1CEA0A9A}"/>
              </a:ext>
            </a:extLst>
          </p:cNvPr>
          <p:cNvSpPr txBox="1"/>
          <p:nvPr/>
        </p:nvSpPr>
        <p:spPr>
          <a:xfrm>
            <a:off x="2743201" y="1727200"/>
            <a:ext cx="9314025" cy="400110"/>
          </a:xfrm>
          <a:prstGeom prst="rect">
            <a:avLst/>
          </a:prstGeom>
          <a:noFill/>
        </p:spPr>
        <p:txBody>
          <a:bodyPr wrap="none" rtlCol="0">
            <a:spAutoFit/>
          </a:bodyPr>
          <a:lstStyle/>
          <a:p>
            <a:r>
              <a:rPr lang="ru-RU" sz="2000" b="1" dirty="0">
                <a:solidFill>
                  <a:srgbClr val="002060"/>
                </a:solidFill>
                <a:latin typeface="Times New Roman" panose="02020603050405020304" pitchFamily="18" charset="0"/>
                <a:cs typeface="Times New Roman" panose="02020603050405020304" pitchFamily="18" charset="0"/>
              </a:rPr>
              <a:t>Занятие по физической культуре для детей подготовительной к школе группы</a:t>
            </a:r>
          </a:p>
        </p:txBody>
      </p:sp>
      <p:sp>
        <p:nvSpPr>
          <p:cNvPr id="6" name="TextBox 5">
            <a:extLst>
              <a:ext uri="{FF2B5EF4-FFF2-40B4-BE49-F238E27FC236}">
                <a16:creationId xmlns:a16="http://schemas.microsoft.com/office/drawing/2014/main" id="{C8CED28B-051F-48E3-857E-94D60F9D83C0}"/>
              </a:ext>
            </a:extLst>
          </p:cNvPr>
          <p:cNvSpPr txBox="1"/>
          <p:nvPr/>
        </p:nvSpPr>
        <p:spPr>
          <a:xfrm>
            <a:off x="4191345" y="2535834"/>
            <a:ext cx="5351080" cy="769441"/>
          </a:xfrm>
          <a:prstGeom prst="rect">
            <a:avLst/>
          </a:prstGeom>
          <a:noFill/>
        </p:spPr>
        <p:txBody>
          <a:bodyPr wrap="none" rtlCol="0">
            <a:spAutoFit/>
          </a:bodyPr>
          <a:lstStyle/>
          <a:p>
            <a:r>
              <a:rPr lang="ru-RU" sz="4400" b="1" dirty="0">
                <a:solidFill>
                  <a:srgbClr val="002060"/>
                </a:solidFill>
                <a:latin typeface="Times New Roman" panose="02020603050405020304" pitchFamily="18" charset="0"/>
                <a:cs typeface="Times New Roman" panose="02020603050405020304" pitchFamily="18" charset="0"/>
              </a:rPr>
              <a:t>«Догони свою пару»</a:t>
            </a:r>
          </a:p>
        </p:txBody>
      </p:sp>
      <p:sp>
        <p:nvSpPr>
          <p:cNvPr id="7" name="TextBox 6">
            <a:extLst>
              <a:ext uri="{FF2B5EF4-FFF2-40B4-BE49-F238E27FC236}">
                <a16:creationId xmlns:a16="http://schemas.microsoft.com/office/drawing/2014/main" id="{D67286AD-DBBD-4F5C-B6A4-EDD17654C41F}"/>
              </a:ext>
            </a:extLst>
          </p:cNvPr>
          <p:cNvSpPr txBox="1"/>
          <p:nvPr/>
        </p:nvSpPr>
        <p:spPr>
          <a:xfrm>
            <a:off x="7819173" y="3569325"/>
            <a:ext cx="4041299" cy="923330"/>
          </a:xfrm>
          <a:prstGeom prst="rect">
            <a:avLst/>
          </a:prstGeom>
          <a:noFill/>
        </p:spPr>
        <p:txBody>
          <a:bodyPr wrap="none" rtlCol="0">
            <a:spAutoFit/>
          </a:bodyPr>
          <a:lstStyle/>
          <a:p>
            <a:r>
              <a:rPr lang="ru-RU" b="1" dirty="0">
                <a:solidFill>
                  <a:srgbClr val="002060"/>
                </a:solidFill>
                <a:latin typeface="Times New Roman" panose="02020603050405020304" pitchFamily="18" charset="0"/>
                <a:cs typeface="Times New Roman" panose="02020603050405020304" pitchFamily="18" charset="0"/>
              </a:rPr>
              <a:t>Подготовила:</a:t>
            </a:r>
          </a:p>
          <a:p>
            <a:r>
              <a:rPr lang="ru-RU" b="1" dirty="0">
                <a:solidFill>
                  <a:srgbClr val="002060"/>
                </a:solidFill>
                <a:latin typeface="Times New Roman" panose="02020603050405020304" pitchFamily="18" charset="0"/>
                <a:cs typeface="Times New Roman" panose="02020603050405020304" pitchFamily="18" charset="0"/>
              </a:rPr>
              <a:t>Инструктор по физической культуре</a:t>
            </a:r>
          </a:p>
          <a:p>
            <a:r>
              <a:rPr lang="ru-RU" b="1" dirty="0">
                <a:solidFill>
                  <a:srgbClr val="002060"/>
                </a:solidFill>
                <a:latin typeface="Times New Roman" panose="02020603050405020304" pitchFamily="18" charset="0"/>
                <a:cs typeface="Times New Roman" panose="02020603050405020304" pitchFamily="18" charset="0"/>
              </a:rPr>
              <a:t>Быкова Э.В.</a:t>
            </a:r>
          </a:p>
        </p:txBody>
      </p:sp>
    </p:spTree>
    <p:extLst>
      <p:ext uri="{BB962C8B-B14F-4D97-AF65-F5344CB8AC3E}">
        <p14:creationId xmlns:p14="http://schemas.microsoft.com/office/powerpoint/2010/main" val="279758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907749"/>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Прыжки на двух ногах через шнуры (6—8 шт.) подряд без паузы (3—4 раза).</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59255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Основные движения</a:t>
            </a:r>
          </a:p>
        </p:txBody>
      </p:sp>
      <p:pic>
        <p:nvPicPr>
          <p:cNvPr id="2" name="Рисунок 1">
            <a:extLst>
              <a:ext uri="{FF2B5EF4-FFF2-40B4-BE49-F238E27FC236}">
                <a16:creationId xmlns:a16="http://schemas.microsoft.com/office/drawing/2014/main" id="{02DC5C6E-50E7-45CE-AE43-38F1DBF2426E}"/>
              </a:ext>
            </a:extLst>
          </p:cNvPr>
          <p:cNvPicPr>
            <a:picLocks noChangeAspect="1"/>
          </p:cNvPicPr>
          <p:nvPr/>
        </p:nvPicPr>
        <p:blipFill>
          <a:blip r:embed="rId3"/>
          <a:stretch>
            <a:fillRect/>
          </a:stretch>
        </p:blipFill>
        <p:spPr>
          <a:xfrm>
            <a:off x="4826000" y="3062968"/>
            <a:ext cx="4572000" cy="2647950"/>
          </a:xfrm>
          <a:prstGeom prst="rect">
            <a:avLst/>
          </a:prstGeom>
        </p:spPr>
      </p:pic>
    </p:spTree>
    <p:extLst>
      <p:ext uri="{BB962C8B-B14F-4D97-AF65-F5344CB8AC3E}">
        <p14:creationId xmlns:p14="http://schemas.microsoft.com/office/powerpoint/2010/main" val="242192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273628" y="1461178"/>
            <a:ext cx="9644743" cy="483017"/>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3.Эстафета </a:t>
            </a: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 мячом «Мяч водящему».</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59255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Основные движения</a:t>
            </a:r>
          </a:p>
        </p:txBody>
      </p:sp>
      <p:pic>
        <p:nvPicPr>
          <p:cNvPr id="9" name="Рисунок 8">
            <a:extLst>
              <a:ext uri="{FF2B5EF4-FFF2-40B4-BE49-F238E27FC236}">
                <a16:creationId xmlns:a16="http://schemas.microsoft.com/office/drawing/2014/main" id="{DFB5DCA5-363B-4323-9D32-E77587BCC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29" y="2466233"/>
            <a:ext cx="5326742" cy="3255231"/>
          </a:xfrm>
          <a:prstGeom prst="rect">
            <a:avLst/>
          </a:prstGeom>
        </p:spPr>
      </p:pic>
    </p:spTree>
    <p:extLst>
      <p:ext uri="{BB962C8B-B14F-4D97-AF65-F5344CB8AC3E}">
        <p14:creationId xmlns:p14="http://schemas.microsoft.com/office/powerpoint/2010/main" val="20926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413659" y="1688230"/>
            <a:ext cx="5500914" cy="3674147"/>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1000"/>
              </a:spcAft>
              <a:buClrTx/>
              <a:buSzTx/>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Играющие становятся на одной стороне площадки: одна группа детей впереди, вторая — позади (расстояние между ними не менее трех шагов). По сигналу воспитателя первые быстро убегают на другую сторону площадки, вторые их ловят (осаливают). Перебежав на другую сторону площадки, дети меняются ролями. Игра повторяется 3-4 раза. Заканчивается игра ходьбой в колонне по одному</a:t>
            </a:r>
          </a:p>
        </p:txBody>
      </p:sp>
      <p:sp>
        <p:nvSpPr>
          <p:cNvPr id="6" name="TextBox 5">
            <a:extLst>
              <a:ext uri="{FF2B5EF4-FFF2-40B4-BE49-F238E27FC236}">
                <a16:creationId xmlns:a16="http://schemas.microsoft.com/office/drawing/2014/main" id="{233565C4-D636-41A1-9BF8-0D364AB8DDE0}"/>
              </a:ext>
            </a:extLst>
          </p:cNvPr>
          <p:cNvSpPr txBox="1"/>
          <p:nvPr/>
        </p:nvSpPr>
        <p:spPr>
          <a:xfrm>
            <a:off x="1419112" y="165982"/>
            <a:ext cx="100729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Подвижная игра  «Догони свою пару» </a:t>
            </a:r>
          </a:p>
        </p:txBody>
      </p:sp>
      <p:pic>
        <p:nvPicPr>
          <p:cNvPr id="4" name="Рисунок 3">
            <a:extLst>
              <a:ext uri="{FF2B5EF4-FFF2-40B4-BE49-F238E27FC236}">
                <a16:creationId xmlns:a16="http://schemas.microsoft.com/office/drawing/2014/main" id="{B56ECBA5-34D7-4210-BF2A-F9FE3CD7DD67}"/>
              </a:ext>
            </a:extLst>
          </p:cNvPr>
          <p:cNvPicPr>
            <a:picLocks noChangeAspect="1"/>
          </p:cNvPicPr>
          <p:nvPr/>
        </p:nvPicPr>
        <p:blipFill>
          <a:blip r:embed="rId5"/>
          <a:stretch>
            <a:fillRect/>
          </a:stretch>
        </p:blipFill>
        <p:spPr>
          <a:xfrm>
            <a:off x="5914573" y="1345391"/>
            <a:ext cx="6029732" cy="4416779"/>
          </a:xfrm>
          <a:prstGeom prst="rect">
            <a:avLst/>
          </a:prstGeom>
        </p:spPr>
      </p:pic>
      <p:pic>
        <p:nvPicPr>
          <p:cNvPr id="7" name="веселая песенка для игр">
            <a:hlinkClick r:id="" action="ppaction://media"/>
            <a:extLst>
              <a:ext uri="{FF2B5EF4-FFF2-40B4-BE49-F238E27FC236}">
                <a16:creationId xmlns:a16="http://schemas.microsoft.com/office/drawing/2014/main" id="{996C393A-3009-4705-9CFF-F5FBA90DC3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1" y="4787708"/>
            <a:ext cx="943428" cy="943428"/>
          </a:xfrm>
          <a:prstGeom prst="rect">
            <a:avLst/>
          </a:prstGeom>
        </p:spPr>
      </p:pic>
    </p:spTree>
    <p:extLst>
      <p:ext uri="{BB962C8B-B14F-4D97-AF65-F5344CB8AC3E}">
        <p14:creationId xmlns:p14="http://schemas.microsoft.com/office/powerpoint/2010/main" val="48434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2097314" y="2138117"/>
            <a:ext cx="9644743" cy="2299476"/>
          </a:xfrm>
          <a:prstGeom prst="rect">
            <a:avLst/>
          </a:prstGeom>
          <a:noFill/>
        </p:spPr>
        <p:txBody>
          <a:bodyPr wrap="square">
            <a:spAutoFit/>
          </a:bodyPr>
          <a:lstStyle/>
          <a:p>
            <a:pPr marL="285750" indent="-285750">
              <a:lnSpc>
                <a:spcPct val="115000"/>
              </a:lnSpc>
              <a:spcAft>
                <a:spcPts val="1000"/>
              </a:spcAft>
              <a:buFont typeface="Wingdings" panose="05000000000000000000" pitchFamily="2" charset="2"/>
              <a:buChar char="Ø"/>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a:t>
            </a:r>
            <a:r>
              <a:rPr lang="ru-RU"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акреплять навык ходьбы и бега по кругу;</a:t>
            </a:r>
          </a:p>
          <a:p>
            <a:pPr marL="285750" indent="-285750">
              <a:lnSpc>
                <a:spcPct val="115000"/>
              </a:lnSpc>
              <a:spcAft>
                <a:spcPts val="1000"/>
              </a:spcAft>
              <a:buFont typeface="Wingdings" panose="05000000000000000000" pitchFamily="2" charset="2"/>
              <a:buChar char="Ø"/>
            </a:pPr>
            <a:r>
              <a:rPr lang="ru-RU"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упражнять в ходь­бе по канату (или толстому шнуру); </a:t>
            </a:r>
          </a:p>
          <a:p>
            <a:pPr marL="285750" indent="-285750">
              <a:lnSpc>
                <a:spcPct val="115000"/>
              </a:lnSpc>
              <a:spcAft>
                <a:spcPts val="1000"/>
              </a:spcAft>
              <a:buFont typeface="Wingdings" panose="05000000000000000000" pitchFamily="2" charset="2"/>
              <a:buChar char="Ø"/>
            </a:pPr>
            <a:r>
              <a:rPr lang="ru-RU"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упражнять в энергичном отталки­вании в прыжках через шнур; повторить эстафету с мячом.</a:t>
            </a:r>
            <a:endParaRPr lang="ru-RU"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33565C4-D636-41A1-9BF8-0D364AB8DDE0}"/>
              </a:ext>
            </a:extLst>
          </p:cNvPr>
          <p:cNvSpPr txBox="1"/>
          <p:nvPr/>
        </p:nvSpPr>
        <p:spPr>
          <a:xfrm>
            <a:off x="5384799" y="653560"/>
            <a:ext cx="2114105" cy="830997"/>
          </a:xfrm>
          <a:prstGeom prst="rect">
            <a:avLst/>
          </a:prstGeom>
          <a:noFill/>
        </p:spPr>
        <p:txBody>
          <a:bodyPr wrap="none" rtlCol="0">
            <a:spAutoFit/>
          </a:bodyPr>
          <a:lstStyle/>
          <a:p>
            <a:r>
              <a:rPr lang="ru-RU" sz="4800" b="1" dirty="0">
                <a:solidFill>
                  <a:srgbClr val="002060"/>
                </a:solidFill>
                <a:latin typeface="Times New Roman" panose="02020603050405020304" pitchFamily="18" charset="0"/>
                <a:cs typeface="Times New Roman" panose="02020603050405020304" pitchFamily="18" charset="0"/>
              </a:rPr>
              <a:t>Задачи</a:t>
            </a:r>
          </a:p>
        </p:txBody>
      </p:sp>
    </p:spTree>
    <p:extLst>
      <p:ext uri="{BB962C8B-B14F-4D97-AF65-F5344CB8AC3E}">
        <p14:creationId xmlns:p14="http://schemas.microsoft.com/office/powerpoint/2010/main" val="54479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1332481"/>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И. п. — стойка ноги на ширине стопы, руки вдоль туловища. 1 —руки в стороны; 2 — руки вверх, хлопнуть в ладоши; 3 — руки в стороны; 4— исходное положение (8 раз). </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91839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Общеразвивающие упражнения</a:t>
            </a:r>
          </a:p>
        </p:txBody>
      </p:sp>
      <p:pic>
        <p:nvPicPr>
          <p:cNvPr id="8" name="Рисунок 7">
            <a:extLst>
              <a:ext uri="{FF2B5EF4-FFF2-40B4-BE49-F238E27FC236}">
                <a16:creationId xmlns:a16="http://schemas.microsoft.com/office/drawing/2014/main" id="{8F321858-ADCB-4B8E-8AFF-745E9669ECA9}"/>
              </a:ext>
            </a:extLst>
          </p:cNvPr>
          <p:cNvPicPr>
            <a:picLocks noChangeAspect="1"/>
          </p:cNvPicPr>
          <p:nvPr/>
        </p:nvPicPr>
        <p:blipFill rotWithShape="1">
          <a:blip r:embed="rId3"/>
          <a:srcRect l="49702" t="51746" r="26860" b="25820"/>
          <a:stretch/>
        </p:blipFill>
        <p:spPr>
          <a:xfrm>
            <a:off x="4063999" y="3215383"/>
            <a:ext cx="5355771" cy="2883614"/>
          </a:xfrm>
          <a:prstGeom prst="rect">
            <a:avLst/>
          </a:prstGeom>
        </p:spPr>
      </p:pic>
    </p:spTree>
    <p:extLst>
      <p:ext uri="{BB962C8B-B14F-4D97-AF65-F5344CB8AC3E}">
        <p14:creationId xmlns:p14="http://schemas.microsoft.com/office/powerpoint/2010/main" val="75093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1332481"/>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И. п. — основная стойка, руки на пояс.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a:t>
            </a: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руки в стороны; 2 —присесть, хлопнуть в ладоши перед собой; 3 — встать, руки в стороны; 4 — исходное положение (6-8 раз).</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91839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Общеразвивающие упражнения</a:t>
            </a:r>
          </a:p>
        </p:txBody>
      </p:sp>
      <p:pic>
        <p:nvPicPr>
          <p:cNvPr id="8" name="Рисунок 7">
            <a:extLst>
              <a:ext uri="{FF2B5EF4-FFF2-40B4-BE49-F238E27FC236}">
                <a16:creationId xmlns:a16="http://schemas.microsoft.com/office/drawing/2014/main" id="{879F1F54-1429-4D09-8CF2-4D572461D74A}"/>
              </a:ext>
            </a:extLst>
          </p:cNvPr>
          <p:cNvPicPr>
            <a:picLocks noChangeAspect="1"/>
          </p:cNvPicPr>
          <p:nvPr/>
        </p:nvPicPr>
        <p:blipFill rotWithShape="1">
          <a:blip r:embed="rId3"/>
          <a:srcRect l="23074" t="2467" r="60974" b="76614"/>
          <a:stretch/>
        </p:blipFill>
        <p:spPr>
          <a:xfrm>
            <a:off x="5166729" y="3120570"/>
            <a:ext cx="3541843" cy="2612573"/>
          </a:xfrm>
          <a:prstGeom prst="rect">
            <a:avLst/>
          </a:prstGeom>
        </p:spPr>
      </p:pic>
    </p:spTree>
    <p:extLst>
      <p:ext uri="{BB962C8B-B14F-4D97-AF65-F5344CB8AC3E}">
        <p14:creationId xmlns:p14="http://schemas.microsoft.com/office/powerpoint/2010/main" val="392794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1332481"/>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И. п. — стойка на коленях, руки на пояс. 1 — руки в стороны; 2 —наклон вправо, правую руку вниз, левую вверх; 3 — выпрямиться; 4 —исходное положение. То же влево (6 раз).</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91839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Общеразвивающие упражнения</a:t>
            </a:r>
          </a:p>
        </p:txBody>
      </p:sp>
      <p:pic>
        <p:nvPicPr>
          <p:cNvPr id="2" name="Рисунок 1">
            <a:extLst>
              <a:ext uri="{FF2B5EF4-FFF2-40B4-BE49-F238E27FC236}">
                <a16:creationId xmlns:a16="http://schemas.microsoft.com/office/drawing/2014/main" id="{EE2115DA-DD91-4F8D-A248-FCC43DBF0C23}"/>
              </a:ext>
            </a:extLst>
          </p:cNvPr>
          <p:cNvPicPr>
            <a:picLocks noChangeAspect="1"/>
          </p:cNvPicPr>
          <p:nvPr/>
        </p:nvPicPr>
        <p:blipFill rotWithShape="1">
          <a:blip r:embed="rId3"/>
          <a:srcRect l="1350" t="3286" r="73393" b="68149"/>
          <a:stretch/>
        </p:blipFill>
        <p:spPr>
          <a:xfrm>
            <a:off x="5341257" y="3134632"/>
            <a:ext cx="4310743" cy="2742342"/>
          </a:xfrm>
          <a:prstGeom prst="rect">
            <a:avLst/>
          </a:prstGeom>
        </p:spPr>
      </p:pic>
    </p:spTree>
    <p:extLst>
      <p:ext uri="{BB962C8B-B14F-4D97-AF65-F5344CB8AC3E}">
        <p14:creationId xmlns:p14="http://schemas.microsoft.com/office/powerpoint/2010/main" val="427286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1332481"/>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И. п. — лежа на спине, руки прямые за голову. 1 —2 — поднять правую прямую ногу, хлопнуть под коленом в ладоши; 3—4 — исходное положение. То же левой ногой (6—8 раз).</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91839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Общеразвивающие упражнения</a:t>
            </a:r>
          </a:p>
        </p:txBody>
      </p:sp>
      <p:pic>
        <p:nvPicPr>
          <p:cNvPr id="2" name="Рисунок 1">
            <a:extLst>
              <a:ext uri="{FF2B5EF4-FFF2-40B4-BE49-F238E27FC236}">
                <a16:creationId xmlns:a16="http://schemas.microsoft.com/office/drawing/2014/main" id="{95B7719D-F99E-4C54-8157-35927EFE6505}"/>
              </a:ext>
            </a:extLst>
          </p:cNvPr>
          <p:cNvPicPr>
            <a:picLocks noChangeAspect="1"/>
          </p:cNvPicPr>
          <p:nvPr/>
        </p:nvPicPr>
        <p:blipFill rotWithShape="1">
          <a:blip r:embed="rId3"/>
          <a:srcRect l="67678" t="30107" r="23274" b="49312"/>
          <a:stretch/>
        </p:blipFill>
        <p:spPr>
          <a:xfrm>
            <a:off x="7427683" y="2963105"/>
            <a:ext cx="2703287" cy="3459050"/>
          </a:xfrm>
          <a:prstGeom prst="rect">
            <a:avLst/>
          </a:prstGeom>
        </p:spPr>
      </p:pic>
      <p:pic>
        <p:nvPicPr>
          <p:cNvPr id="4" name="Рисунок 3">
            <a:extLst>
              <a:ext uri="{FF2B5EF4-FFF2-40B4-BE49-F238E27FC236}">
                <a16:creationId xmlns:a16="http://schemas.microsoft.com/office/drawing/2014/main" id="{67AC8472-32E8-4D94-8EB6-2A69A21444D1}"/>
              </a:ext>
            </a:extLst>
          </p:cNvPr>
          <p:cNvPicPr>
            <a:picLocks noChangeAspect="1"/>
          </p:cNvPicPr>
          <p:nvPr/>
        </p:nvPicPr>
        <p:blipFill rotWithShape="1">
          <a:blip r:embed="rId4"/>
          <a:srcRect l="81270" t="64127" b="16443"/>
          <a:stretch/>
        </p:blipFill>
        <p:spPr>
          <a:xfrm>
            <a:off x="3682998" y="3318904"/>
            <a:ext cx="3102425" cy="2413708"/>
          </a:xfrm>
          <a:prstGeom prst="rect">
            <a:avLst/>
          </a:prstGeom>
        </p:spPr>
      </p:pic>
    </p:spTree>
    <p:extLst>
      <p:ext uri="{BB962C8B-B14F-4D97-AF65-F5344CB8AC3E}">
        <p14:creationId xmlns:p14="http://schemas.microsoft.com/office/powerpoint/2010/main" val="94916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1332481"/>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И. п. — лежа на животе, руки прямые. 1 —2 — приподняться и, прогнувшись, хлопнуть в ладоши перед собой (руки прямые); 3—4 — исходное положение (6 раз).</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91839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Общеразвивающие упражнения</a:t>
            </a:r>
          </a:p>
        </p:txBody>
      </p:sp>
      <p:pic>
        <p:nvPicPr>
          <p:cNvPr id="7" name="Рисунок 6">
            <a:extLst>
              <a:ext uri="{FF2B5EF4-FFF2-40B4-BE49-F238E27FC236}">
                <a16:creationId xmlns:a16="http://schemas.microsoft.com/office/drawing/2014/main" id="{D840ED3B-44D0-42F0-AEA5-B3677BEBAEA1}"/>
              </a:ext>
            </a:extLst>
          </p:cNvPr>
          <p:cNvPicPr>
            <a:picLocks noChangeAspect="1"/>
          </p:cNvPicPr>
          <p:nvPr/>
        </p:nvPicPr>
        <p:blipFill>
          <a:blip r:embed="rId3"/>
          <a:stretch>
            <a:fillRect/>
          </a:stretch>
        </p:blipFill>
        <p:spPr>
          <a:xfrm>
            <a:off x="4616902" y="3691139"/>
            <a:ext cx="4286250" cy="2209800"/>
          </a:xfrm>
          <a:prstGeom prst="rect">
            <a:avLst/>
          </a:prstGeom>
        </p:spPr>
      </p:pic>
    </p:spTree>
    <p:extLst>
      <p:ext uri="{BB962C8B-B14F-4D97-AF65-F5344CB8AC3E}">
        <p14:creationId xmlns:p14="http://schemas.microsoft.com/office/powerpoint/2010/main" val="332594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1757212"/>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 И. п. — стойка ноги вместе, руки вдоль туловища. I — прыжком ноги врозь, с хлопком в ладоши над головой; 2 — вернуться в исходное положение. Выполняется на счет воспитателя «1—8». Повторить 3 раза.</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91839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Общеразвивающие упражнения</a:t>
            </a:r>
          </a:p>
        </p:txBody>
      </p:sp>
      <p:pic>
        <p:nvPicPr>
          <p:cNvPr id="2" name="Рисунок 1">
            <a:extLst>
              <a:ext uri="{FF2B5EF4-FFF2-40B4-BE49-F238E27FC236}">
                <a16:creationId xmlns:a16="http://schemas.microsoft.com/office/drawing/2014/main" id="{C5B5397C-6560-48AB-8FEB-4FA79CBFB342}"/>
              </a:ext>
            </a:extLst>
          </p:cNvPr>
          <p:cNvPicPr>
            <a:picLocks noChangeAspect="1"/>
          </p:cNvPicPr>
          <p:nvPr/>
        </p:nvPicPr>
        <p:blipFill rotWithShape="1">
          <a:blip r:embed="rId3"/>
          <a:srcRect r="38511"/>
          <a:stretch/>
        </p:blipFill>
        <p:spPr>
          <a:xfrm>
            <a:off x="6090844" y="3151552"/>
            <a:ext cx="2225841" cy="3476251"/>
          </a:xfrm>
          <a:prstGeom prst="rect">
            <a:avLst/>
          </a:prstGeom>
        </p:spPr>
      </p:pic>
    </p:spTree>
    <p:extLst>
      <p:ext uri="{BB962C8B-B14F-4D97-AF65-F5344CB8AC3E}">
        <p14:creationId xmlns:p14="http://schemas.microsoft.com/office/powerpoint/2010/main" val="234486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0FF701-F224-4E06-B2A7-17632289F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38A8B-81C0-42B5-9F45-51F3B4E8203F}"/>
              </a:ext>
            </a:extLst>
          </p:cNvPr>
          <p:cNvSpPr txBox="1"/>
          <p:nvPr/>
        </p:nvSpPr>
        <p:spPr>
          <a:xfrm>
            <a:off x="1937656" y="1394340"/>
            <a:ext cx="9644743" cy="1332481"/>
          </a:xfrm>
          <a:prstGeom prst="rect">
            <a:avLst/>
          </a:prstGeom>
          <a:noFill/>
        </p:spPr>
        <p:txBody>
          <a:bodyPr wrap="square">
            <a:spAutoFit/>
          </a:bodyPr>
          <a:lstStyle/>
          <a:p>
            <a:pPr marL="285750" marR="0" lvl="0" indent="-285750" algn="ctr"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Равновесие — ходьба по канату (шнуру) боком, приставным шагом двумя способами: пятки на полу, носки на канате, носки или середина стопы на канате.</a:t>
            </a:r>
          </a:p>
        </p:txBody>
      </p:sp>
      <p:sp>
        <p:nvSpPr>
          <p:cNvPr id="6" name="TextBox 5">
            <a:extLst>
              <a:ext uri="{FF2B5EF4-FFF2-40B4-BE49-F238E27FC236}">
                <a16:creationId xmlns:a16="http://schemas.microsoft.com/office/drawing/2014/main" id="{233565C4-D636-41A1-9BF8-0D364AB8DDE0}"/>
              </a:ext>
            </a:extLst>
          </p:cNvPr>
          <p:cNvSpPr txBox="1"/>
          <p:nvPr/>
        </p:nvSpPr>
        <p:spPr>
          <a:xfrm>
            <a:off x="2558133" y="435845"/>
            <a:ext cx="59255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Основные движения</a:t>
            </a:r>
          </a:p>
        </p:txBody>
      </p:sp>
      <p:pic>
        <p:nvPicPr>
          <p:cNvPr id="4" name="Рисунок 3">
            <a:extLst>
              <a:ext uri="{FF2B5EF4-FFF2-40B4-BE49-F238E27FC236}">
                <a16:creationId xmlns:a16="http://schemas.microsoft.com/office/drawing/2014/main" id="{28A7894F-18E4-4750-9A02-32B2AA6809F7}"/>
              </a:ext>
            </a:extLst>
          </p:cNvPr>
          <p:cNvPicPr>
            <a:picLocks noChangeAspect="1"/>
          </p:cNvPicPr>
          <p:nvPr/>
        </p:nvPicPr>
        <p:blipFill rotWithShape="1">
          <a:blip r:embed="rId3"/>
          <a:srcRect l="36388" b="6309"/>
          <a:stretch/>
        </p:blipFill>
        <p:spPr>
          <a:xfrm>
            <a:off x="6270171" y="3364567"/>
            <a:ext cx="2441801" cy="2855686"/>
          </a:xfrm>
          <a:prstGeom prst="rect">
            <a:avLst/>
          </a:prstGeom>
        </p:spPr>
      </p:pic>
    </p:spTree>
    <p:extLst>
      <p:ext uri="{BB962C8B-B14F-4D97-AF65-F5344CB8AC3E}">
        <p14:creationId xmlns:p14="http://schemas.microsoft.com/office/powerpoint/2010/main" val="23801173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513</Words>
  <Application>Microsoft Office PowerPoint</Application>
  <PresentationFormat>Широкоэкранный</PresentationFormat>
  <Paragraphs>31</Paragraphs>
  <Slides>12</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вася</dc:creator>
  <cp:lastModifiedBy>вася</cp:lastModifiedBy>
  <cp:revision>7</cp:revision>
  <dcterms:created xsi:type="dcterms:W3CDTF">2020-10-23T10:37:19Z</dcterms:created>
  <dcterms:modified xsi:type="dcterms:W3CDTF">2020-10-26T03:44:56Z</dcterms:modified>
</cp:coreProperties>
</file>