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5" r:id="rId2"/>
    <p:sldId id="276" r:id="rId3"/>
    <p:sldId id="277" r:id="rId4"/>
    <p:sldId id="261" r:id="rId5"/>
    <p:sldId id="284" r:id="rId6"/>
    <p:sldId id="285" r:id="rId7"/>
    <p:sldId id="286" r:id="rId8"/>
    <p:sldId id="287" r:id="rId9"/>
    <p:sldId id="288" r:id="rId10"/>
    <p:sldId id="289" r:id="rId11"/>
    <p:sldId id="282" r:id="rId12"/>
    <p:sldId id="290" r:id="rId13"/>
    <p:sldId id="291" r:id="rId14"/>
    <p:sldId id="283"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799" y="5349904"/>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508000" y="4853413"/>
            <a:ext cx="112776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10972800" y="6473952"/>
            <a:ext cx="1011936" cy="246888"/>
          </a:xfrm>
        </p:spPr>
        <p:txBody>
          <a:bodyPr/>
          <a:lstStyle/>
          <a:p>
            <a:fld id="{2A156481-2A46-4C94-BC0E-3C63DC6C8BE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549278"/>
            <a:ext cx="2438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549278"/>
            <a:ext cx="8331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19" name="Нижний колонтитул 18"/>
          <p:cNvSpPr>
            <a:spLocks noGrp="1"/>
          </p:cNvSpPr>
          <p:nvPr>
            <p:ph type="ftr" sz="quarter" idx="11"/>
          </p:nvPr>
        </p:nvSpPr>
        <p:spPr>
          <a:xfrm>
            <a:off x="4775200" y="76202"/>
            <a:ext cx="3860800" cy="288925"/>
          </a:xfrm>
        </p:spPr>
        <p:txBody>
          <a:bodyPr/>
          <a:lstStyle/>
          <a:p>
            <a:endParaRPr lang="ru-RU"/>
          </a:p>
        </p:txBody>
      </p:sp>
      <p:sp>
        <p:nvSpPr>
          <p:cNvPr id="16" name="Номер слайда 15"/>
          <p:cNvSpPr>
            <a:spLocks noGrp="1"/>
          </p:cNvSpPr>
          <p:nvPr>
            <p:ph type="sldNum" sz="quarter" idx="12"/>
          </p:nvPr>
        </p:nvSpPr>
        <p:spPr>
          <a:xfrm>
            <a:off x="10972800" y="6473952"/>
            <a:ext cx="1011936" cy="246888"/>
          </a:xfrm>
        </p:spPr>
        <p:txBody>
          <a:bodyPr/>
          <a:lstStyle/>
          <a:p>
            <a:fld id="{2A156481-2A46-4C94-BC0E-3C63DC6C8B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799" y="3444904"/>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508000" y="1676401"/>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A156481-2A46-4C94-BC0E-3C63DC6C8BE1}" type="slidenum">
              <a:rPr lang="ru-RU" smtClean="0"/>
              <a:pPr/>
              <a:t>‹#›</a:t>
            </a:fld>
            <a:endParaRPr lang="ru-RU"/>
          </a:p>
        </p:txBody>
      </p:sp>
      <p:sp>
        <p:nvSpPr>
          <p:cNvPr id="8" name="Заголовок 7"/>
          <p:cNvSpPr>
            <a:spLocks noGrp="1"/>
          </p:cNvSpPr>
          <p:nvPr>
            <p:ph type="title"/>
          </p:nvPr>
        </p:nvSpPr>
        <p:spPr>
          <a:xfrm>
            <a:off x="240633" y="2947087"/>
            <a:ext cx="115824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406400" y="5410200"/>
            <a:ext cx="114808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375260"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6193368"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375260" y="1316039"/>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6198308" y="1316039"/>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972800" y="6477000"/>
            <a:ext cx="1016000" cy="246888"/>
          </a:xfrm>
        </p:spPr>
        <p:txBody>
          <a:bodyPr/>
          <a:lstStyle/>
          <a:p>
            <a:fld id="{2A156481-2A46-4C94-BC0E-3C63DC6C8BE1}" type="slidenum">
              <a:rPr lang="ru-RU" smtClean="0"/>
              <a:pPr/>
              <a:t>‹#›</a:t>
            </a:fld>
            <a:endParaRPr lang="ru-RU"/>
          </a:p>
        </p:txBody>
      </p:sp>
      <p:sp>
        <p:nvSpPr>
          <p:cNvPr id="11" name="Прямая соединительная линия 10"/>
          <p:cNvSpPr>
            <a:spLocks noChangeShapeType="1"/>
          </p:cNvSpPr>
          <p:nvPr/>
        </p:nvSpPr>
        <p:spPr bwMode="auto">
          <a:xfrm>
            <a:off x="685799" y="6019802"/>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685799" y="5849119"/>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609600" y="5486400"/>
            <a:ext cx="112776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4766733" y="609600"/>
            <a:ext cx="7120468"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156481-2A46-4C94-BC0E-3C63DC6C8B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D6CCCD0-9DCB-48FD-A0A8-68756BAE883A}"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A156481-2A46-4C94-BC0E-3C63DC6C8BE1}" type="slidenum">
              <a:rPr lang="ru-RU" smtClean="0"/>
              <a:pPr/>
              <a:t>‹#›</a:t>
            </a:fld>
            <a:endParaRPr lang="ru-RU"/>
          </a:p>
        </p:txBody>
      </p:sp>
      <p:sp>
        <p:nvSpPr>
          <p:cNvPr id="17" name="Заголовок 16"/>
          <p:cNvSpPr>
            <a:spLocks noGrp="1"/>
          </p:cNvSpPr>
          <p:nvPr>
            <p:ph type="title"/>
          </p:nvPr>
        </p:nvSpPr>
        <p:spPr>
          <a:xfrm>
            <a:off x="508000" y="4993760"/>
            <a:ext cx="78232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799" y="1050900"/>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406400" y="1554164"/>
            <a:ext cx="115824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8636000" y="76202"/>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3D6CCCD0-9DCB-48FD-A0A8-68756BAE883A}" type="datetimeFigureOut">
              <a:rPr lang="ru-RU" smtClean="0"/>
              <a:pPr/>
              <a:t>16.03.2021</a:t>
            </a:fld>
            <a:endParaRPr lang="ru-RU"/>
          </a:p>
        </p:txBody>
      </p:sp>
      <p:sp>
        <p:nvSpPr>
          <p:cNvPr id="28" name="Нижний колонтитул 27"/>
          <p:cNvSpPr>
            <a:spLocks noGrp="1"/>
          </p:cNvSpPr>
          <p:nvPr>
            <p:ph type="ftr" sz="quarter" idx="3"/>
          </p:nvPr>
        </p:nvSpPr>
        <p:spPr>
          <a:xfrm>
            <a:off x="4165600" y="76202"/>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A156481-2A46-4C94-BC0E-3C63DC6C8BE1}" type="slidenum">
              <a:rPr lang="ru-RU" smtClean="0"/>
              <a:pPr/>
              <a:t>‹#›</a:t>
            </a:fld>
            <a:endParaRPr lang="ru-RU"/>
          </a:p>
        </p:txBody>
      </p:sp>
      <p:sp>
        <p:nvSpPr>
          <p:cNvPr id="10" name="Заголовок 9"/>
          <p:cNvSpPr>
            <a:spLocks noGrp="1"/>
          </p:cNvSpPr>
          <p:nvPr>
            <p:ph type="title"/>
          </p:nvPr>
        </p:nvSpPr>
        <p:spPr>
          <a:xfrm>
            <a:off x="406400" y="457200"/>
            <a:ext cx="115824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685799" y="1050900"/>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685799" y="1057988"/>
            <a:ext cx="1150620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audio" Target="file:///I:\&#1044;&#1048;&#1057;&#1058;&#1040;&#1053;&#1058;\&#1074;&#1077;&#1089;&#1077;&#1083;&#1072;&#1103;%20&#1087;&#1077;&#1089;&#1077;&#1085;&#1082;&#1072;%20&#1076;&#1083;&#1103;%20&#1080;&#1075;&#1088;.mp3" TargetMode="Externa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76936" y="1891325"/>
            <a:ext cx="3789820" cy="923330"/>
          </a:xfrm>
          <a:prstGeom prst="rect">
            <a:avLst/>
          </a:prstGeom>
        </p:spPr>
        <p:txBody>
          <a:bodyPr wrap="none">
            <a:spAutoFit/>
          </a:bodyPr>
          <a:lstStyle/>
          <a:p>
            <a:r>
              <a:rPr lang="ru-RU" sz="5400" b="1" dirty="0" smtClean="0">
                <a:solidFill>
                  <a:srgbClr val="00B050"/>
                </a:solidFill>
              </a:rPr>
              <a:t>«</a:t>
            </a:r>
            <a:r>
              <a:rPr lang="ru-RU" sz="5400" b="1" dirty="0" smtClean="0">
                <a:solidFill>
                  <a:srgbClr val="00B050"/>
                </a:solidFill>
              </a:rPr>
              <a:t>Горелки»</a:t>
            </a:r>
            <a:endParaRPr lang="ru-RU" sz="5400" b="1" dirty="0">
              <a:solidFill>
                <a:srgbClr val="00B050"/>
              </a:solidFill>
              <a:latin typeface="Times New Roman" pitchFamily="18" charset="0"/>
              <a:cs typeface="Times New Roman" pitchFamily="18" charset="0"/>
            </a:endParaRPr>
          </a:p>
        </p:txBody>
      </p:sp>
      <p:sp>
        <p:nvSpPr>
          <p:cNvPr id="4" name="Прямоугольник 3"/>
          <p:cNvSpPr/>
          <p:nvPr/>
        </p:nvSpPr>
        <p:spPr>
          <a:xfrm>
            <a:off x="1" y="304524"/>
            <a:ext cx="12009122" cy="646331"/>
          </a:xfrm>
          <a:prstGeom prst="rect">
            <a:avLst/>
          </a:prstGeom>
        </p:spPr>
        <p:txBody>
          <a:bodyPr wrap="square">
            <a:spAutoFit/>
          </a:bodyPr>
          <a:lstStyle/>
          <a:p>
            <a:pPr algn="ctr"/>
            <a:r>
              <a:rPr lang="ru-RU" b="1" dirty="0" smtClean="0">
                <a:solidFill>
                  <a:srgbClr val="00B050"/>
                </a:solidFill>
                <a:latin typeface="Times New Roman" pitchFamily="18" charset="0"/>
                <a:cs typeface="Times New Roman" pitchFamily="18" charset="0"/>
              </a:rPr>
              <a:t>Муниципальное бюджетное образовательное учреждение </a:t>
            </a:r>
          </a:p>
          <a:p>
            <a:pPr algn="ctr"/>
            <a:r>
              <a:rPr lang="ru-RU" b="1" dirty="0" smtClean="0">
                <a:solidFill>
                  <a:srgbClr val="00B050"/>
                </a:solidFill>
                <a:latin typeface="Times New Roman" pitchFamily="18" charset="0"/>
                <a:cs typeface="Times New Roman" pitchFamily="18" charset="0"/>
              </a:rPr>
              <a:t>детский сад «Олененок»</a:t>
            </a:r>
            <a:endParaRPr lang="ru-RU" b="1" dirty="0">
              <a:solidFill>
                <a:srgbClr val="00B050"/>
              </a:solidFill>
              <a:latin typeface="Times New Roman" pitchFamily="18" charset="0"/>
              <a:cs typeface="Times New Roman" pitchFamily="18" charset="0"/>
            </a:endParaRPr>
          </a:p>
        </p:txBody>
      </p:sp>
      <p:sp>
        <p:nvSpPr>
          <p:cNvPr id="5" name="Прямоугольник 4"/>
          <p:cNvSpPr/>
          <p:nvPr/>
        </p:nvSpPr>
        <p:spPr>
          <a:xfrm>
            <a:off x="1487488" y="1196752"/>
            <a:ext cx="9121013" cy="369332"/>
          </a:xfrm>
          <a:prstGeom prst="rect">
            <a:avLst/>
          </a:prstGeom>
        </p:spPr>
        <p:txBody>
          <a:bodyPr wrap="square">
            <a:spAutoFit/>
          </a:bodyPr>
          <a:lstStyle/>
          <a:p>
            <a:pPr algn="ctr"/>
            <a:r>
              <a:rPr lang="ru-RU" b="1" dirty="0" smtClean="0">
                <a:solidFill>
                  <a:srgbClr val="00B050"/>
                </a:solidFill>
                <a:latin typeface="Times New Roman" pitchFamily="18" charset="0"/>
                <a:cs typeface="Times New Roman" pitchFamily="18" charset="0"/>
              </a:rPr>
              <a:t>Занятие  о физической культуре для детей старшей группы</a:t>
            </a:r>
            <a:endParaRPr lang="ru-RU" b="1" dirty="0">
              <a:solidFill>
                <a:srgbClr val="00B050"/>
              </a:solidFill>
              <a:latin typeface="Times New Roman" pitchFamily="18" charset="0"/>
              <a:cs typeface="Times New Roman" pitchFamily="18" charset="0"/>
            </a:endParaRPr>
          </a:p>
        </p:txBody>
      </p:sp>
      <p:sp>
        <p:nvSpPr>
          <p:cNvPr id="6" name="Прямоугольник 5"/>
          <p:cNvSpPr/>
          <p:nvPr/>
        </p:nvSpPr>
        <p:spPr>
          <a:xfrm>
            <a:off x="7584910" y="3937057"/>
            <a:ext cx="4325736" cy="923330"/>
          </a:xfrm>
          <a:prstGeom prst="rect">
            <a:avLst/>
          </a:prstGeom>
        </p:spPr>
        <p:txBody>
          <a:bodyPr wrap="square">
            <a:spAutoFit/>
          </a:bodyPr>
          <a:lstStyle/>
          <a:p>
            <a:r>
              <a:rPr lang="ru-RU" b="1" dirty="0" smtClean="0">
                <a:solidFill>
                  <a:srgbClr val="00B050"/>
                </a:solidFill>
                <a:latin typeface="Times New Roman" pitchFamily="18" charset="0"/>
                <a:cs typeface="Times New Roman" pitchFamily="18" charset="0"/>
              </a:rPr>
              <a:t>Подготовила:</a:t>
            </a:r>
          </a:p>
          <a:p>
            <a:r>
              <a:rPr lang="ru-RU" b="1" dirty="0" smtClean="0">
                <a:solidFill>
                  <a:srgbClr val="00B050"/>
                </a:solidFill>
                <a:latin typeface="Times New Roman" pitchFamily="18" charset="0"/>
                <a:cs typeface="Times New Roman" pitchFamily="18" charset="0"/>
              </a:rPr>
              <a:t>инструктор по физической культуре </a:t>
            </a:r>
          </a:p>
          <a:p>
            <a:r>
              <a:rPr lang="ru-RU" b="1" dirty="0" smtClean="0">
                <a:solidFill>
                  <a:srgbClr val="00B050"/>
                </a:solidFill>
                <a:latin typeface="Times New Roman" pitchFamily="18" charset="0"/>
                <a:cs typeface="Times New Roman" pitchFamily="18" charset="0"/>
              </a:rPr>
              <a:t>Быкова Э.В.</a:t>
            </a:r>
            <a:endParaRPr lang="ru-RU" b="1" dirty="0">
              <a:solidFill>
                <a:srgbClr val="00B050"/>
              </a:solidFill>
              <a:latin typeface="Times New Roman" pitchFamily="18" charset="0"/>
              <a:cs typeface="Times New Roman" pitchFamily="18" charset="0"/>
            </a:endParaRPr>
          </a:p>
        </p:txBody>
      </p:sp>
      <p:pic>
        <p:nvPicPr>
          <p:cNvPr id="15362" name="Picture 2" descr="https://ds05.infourok.ru/uploads/ex/03d4/000854bb-a2950927/hello_html_26681a63.jpg"/>
          <p:cNvPicPr>
            <a:picLocks noChangeAspect="1" noChangeArrowheads="1"/>
          </p:cNvPicPr>
          <p:nvPr/>
        </p:nvPicPr>
        <p:blipFill>
          <a:blip r:embed="rId2" cstate="print">
            <a:clrChange>
              <a:clrFrom>
                <a:srgbClr val="F8F8F8"/>
              </a:clrFrom>
              <a:clrTo>
                <a:srgbClr val="F8F8F8">
                  <a:alpha val="0"/>
                </a:srgbClr>
              </a:clrTo>
            </a:clrChange>
          </a:blip>
          <a:srcRect/>
          <a:stretch>
            <a:fillRect/>
          </a:stretch>
        </p:blipFill>
        <p:spPr bwMode="auto">
          <a:xfrm>
            <a:off x="438298" y="2588455"/>
            <a:ext cx="6564165" cy="407164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200329"/>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7. И. п.: основная стойка, руки на поясе. 1—2 — поднимаясь на носки, руки через стороны вверх, прогнуться; 3—4 вернуться в исходное положение (6—7 раз).</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6082" name="Picture 2" descr="https://cdn-nus-1.pinme.ru/tumb/600/photo/4a/a4/4aa40cb64ce81290cbc18e4b4d4970aa.jpg"/>
          <p:cNvPicPr>
            <a:picLocks noChangeAspect="1" noChangeArrowheads="1"/>
          </p:cNvPicPr>
          <p:nvPr/>
        </p:nvPicPr>
        <p:blipFill>
          <a:blip r:embed="rId2" cstate="print">
            <a:clrChange>
              <a:clrFrom>
                <a:srgbClr val="F9ECE4"/>
              </a:clrFrom>
              <a:clrTo>
                <a:srgbClr val="F9ECE4">
                  <a:alpha val="0"/>
                </a:srgbClr>
              </a:clrTo>
            </a:clrChange>
          </a:blip>
          <a:srcRect/>
          <a:stretch>
            <a:fillRect/>
          </a:stretch>
        </p:blipFill>
        <p:spPr bwMode="auto">
          <a:xfrm>
            <a:off x="4684542" y="2393582"/>
            <a:ext cx="2329033" cy="4238406"/>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422031" y="1176591"/>
            <a:ext cx="10044332" cy="461665"/>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1. Прыжок в высоту с разбега (высота 30 см) — 5—6 раз.</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001485" y="229481"/>
            <a:ext cx="936171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1" u="none" strike="noStrike" kern="1200" cap="none" spc="0" normalizeH="0" baseline="0" noProof="0" dirty="0">
                <a:ln>
                  <a:noFill/>
                </a:ln>
                <a:solidFill>
                  <a:srgbClr val="002060"/>
                </a:solidFill>
                <a:effectLst/>
                <a:uLnTx/>
                <a:uFillTx/>
                <a:latin typeface="Times New Roman" pitchFamily="18" charset="0"/>
                <a:cs typeface="Times New Roman" pitchFamily="18" charset="0"/>
              </a:rPr>
              <a:t>Основные виды движений</a:t>
            </a:r>
          </a:p>
        </p:txBody>
      </p:sp>
      <p:pic>
        <p:nvPicPr>
          <p:cNvPr id="2050" name="Picture 2" descr="https://ds05.infourok.ru/uploads/ex/122a/00013721-b2c28a5b/hello_html_m36a38ce4.jpg"/>
          <p:cNvPicPr>
            <a:picLocks noChangeAspect="1" noChangeArrowheads="1"/>
          </p:cNvPicPr>
          <p:nvPr/>
        </p:nvPicPr>
        <p:blipFill>
          <a:blip r:embed="rId2" cstate="print">
            <a:clrChange>
              <a:clrFrom>
                <a:srgbClr val="FFFFFF"/>
              </a:clrFrom>
              <a:clrTo>
                <a:srgbClr val="FFFFFF">
                  <a:alpha val="0"/>
                </a:srgbClr>
              </a:clrTo>
            </a:clrChange>
          </a:blip>
          <a:srcRect l="15431" t="56011" r="17020" b="6886"/>
          <a:stretch>
            <a:fillRect/>
          </a:stretch>
        </p:blipFill>
        <p:spPr bwMode="auto">
          <a:xfrm>
            <a:off x="1871003" y="2506214"/>
            <a:ext cx="8088923" cy="3360014"/>
          </a:xfrm>
          <a:prstGeom prst="rect">
            <a:avLst/>
          </a:prstGeom>
          <a:noFill/>
        </p:spPr>
      </p:pic>
    </p:spTree>
    <p:extLst>
      <p:ext uri="{BB962C8B-B14F-4D97-AF65-F5344CB8AC3E}">
        <p14:creationId xmlns="" xmlns:p14="http://schemas.microsoft.com/office/powerpoint/2010/main" val="3469249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422031" y="1176591"/>
            <a:ext cx="10044332" cy="830997"/>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2. Метание мешочков в цель правой и левой рукой (от плеча) — 5—6 раз.</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001485" y="229481"/>
            <a:ext cx="936171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1" u="none" strike="noStrike" kern="1200" cap="none" spc="0" normalizeH="0" baseline="0" noProof="0" dirty="0">
                <a:ln>
                  <a:noFill/>
                </a:ln>
                <a:solidFill>
                  <a:srgbClr val="002060"/>
                </a:solidFill>
                <a:effectLst/>
                <a:uLnTx/>
                <a:uFillTx/>
                <a:latin typeface="Times New Roman" pitchFamily="18" charset="0"/>
                <a:cs typeface="Times New Roman" pitchFamily="18" charset="0"/>
              </a:rPr>
              <a:t>Основные виды движений</a:t>
            </a:r>
          </a:p>
        </p:txBody>
      </p:sp>
      <p:pic>
        <p:nvPicPr>
          <p:cNvPr id="47106" name="Picture 2" descr="https://fsd.multiurok.ru/html/2019/04/03/s_5ca496680e8a6/1130832_15.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06159" y="2433710"/>
            <a:ext cx="8497596" cy="3721223"/>
          </a:xfrm>
          <a:prstGeom prst="rect">
            <a:avLst/>
          </a:prstGeom>
          <a:noFill/>
        </p:spPr>
      </p:pic>
    </p:spTree>
    <p:extLst>
      <p:ext uri="{BB962C8B-B14F-4D97-AF65-F5344CB8AC3E}">
        <p14:creationId xmlns="" xmlns:p14="http://schemas.microsoft.com/office/powerpoint/2010/main" val="346924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422031" y="1176591"/>
            <a:ext cx="10044332" cy="461665"/>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3. Ползание на четвереньках между кеглями (2—3 раза).</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001485" y="229481"/>
            <a:ext cx="936171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1" u="none" strike="noStrike" kern="1200" cap="none" spc="0" normalizeH="0" baseline="0" noProof="0" dirty="0">
                <a:ln>
                  <a:noFill/>
                </a:ln>
                <a:solidFill>
                  <a:srgbClr val="002060"/>
                </a:solidFill>
                <a:effectLst/>
                <a:uLnTx/>
                <a:uFillTx/>
                <a:latin typeface="Times New Roman" pitchFamily="18" charset="0"/>
                <a:cs typeface="Times New Roman" pitchFamily="18" charset="0"/>
              </a:rPr>
              <a:t>Основные виды движений</a:t>
            </a:r>
          </a:p>
        </p:txBody>
      </p:sp>
      <p:pic>
        <p:nvPicPr>
          <p:cNvPr id="48130" name="Picture 2" descr="https://iknigi.net/books_files/online_html/70576/i_006.jpg"/>
          <p:cNvPicPr>
            <a:picLocks noChangeAspect="1" noChangeArrowheads="1"/>
          </p:cNvPicPr>
          <p:nvPr/>
        </p:nvPicPr>
        <p:blipFill>
          <a:blip r:embed="rId2" cstate="print">
            <a:clrChange>
              <a:clrFrom>
                <a:srgbClr val="FFFFFF"/>
              </a:clrFrom>
              <a:clrTo>
                <a:srgbClr val="FFFFFF">
                  <a:alpha val="0"/>
                </a:srgbClr>
              </a:clrTo>
            </a:clrChange>
          </a:blip>
          <a:srcRect l="16462" r="14425"/>
          <a:stretch>
            <a:fillRect/>
          </a:stretch>
        </p:blipFill>
        <p:spPr bwMode="auto">
          <a:xfrm>
            <a:off x="1688894" y="4135901"/>
            <a:ext cx="4135130" cy="2513453"/>
          </a:xfrm>
          <a:prstGeom prst="rect">
            <a:avLst/>
          </a:prstGeom>
          <a:noFill/>
        </p:spPr>
      </p:pic>
      <p:sp>
        <p:nvSpPr>
          <p:cNvPr id="6" name="Равнобедренный треугольник 5"/>
          <p:cNvSpPr/>
          <p:nvPr/>
        </p:nvSpPr>
        <p:spPr>
          <a:xfrm>
            <a:off x="5458265" y="4093698"/>
            <a:ext cx="787790" cy="15755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7889630" y="4077286"/>
            <a:ext cx="787790" cy="15755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 стрелкой 8"/>
          <p:cNvCxnSpPr/>
          <p:nvPr/>
        </p:nvCxnSpPr>
        <p:spPr>
          <a:xfrm flipV="1">
            <a:off x="6246055" y="5289452"/>
            <a:ext cx="914400" cy="8159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p:nvPr/>
        </p:nvCxnSpPr>
        <p:spPr>
          <a:xfrm>
            <a:off x="9340948" y="5205047"/>
            <a:ext cx="1153551" cy="6471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46924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91398" y="3"/>
            <a:ext cx="5843458" cy="646331"/>
          </a:xfrm>
          <a:prstGeom prst="rect">
            <a:avLst/>
          </a:prstGeom>
        </p:spPr>
        <p:txBody>
          <a:bodyPr wrap="none">
            <a:spAutoFit/>
          </a:bodyPr>
          <a:lstStyle/>
          <a:p>
            <a:pPr lvl="0" algn="ctr">
              <a:defRPr/>
            </a:pPr>
            <a:r>
              <a:rPr lang="ru-RU" sz="3600" b="1" i="1" dirty="0" smtClean="0">
                <a:solidFill>
                  <a:srgbClr val="002060"/>
                </a:solidFill>
                <a:latin typeface="Times New Roman" pitchFamily="18" charset="0"/>
                <a:cs typeface="Times New Roman" pitchFamily="18" charset="0"/>
              </a:rPr>
              <a:t>Подвижная игра «Горелки»</a:t>
            </a:r>
            <a:endParaRPr lang="ru-RU" sz="3600" b="1" i="1" dirty="0">
              <a:solidFill>
                <a:srgbClr val="002060"/>
              </a:solidFill>
              <a:latin typeface="Times New Roman" pitchFamily="18" charset="0"/>
              <a:cs typeface="Times New Roman" pitchFamily="18" charset="0"/>
            </a:endParaRPr>
          </a:p>
        </p:txBody>
      </p:sp>
      <p:sp>
        <p:nvSpPr>
          <p:cNvPr id="4" name="Прямоугольник 3"/>
          <p:cNvSpPr/>
          <p:nvPr/>
        </p:nvSpPr>
        <p:spPr>
          <a:xfrm>
            <a:off x="506439" y="639807"/>
            <a:ext cx="11394830" cy="2800767"/>
          </a:xfrm>
          <a:prstGeom prst="rect">
            <a:avLst/>
          </a:prstGeom>
        </p:spPr>
        <p:txBody>
          <a:bodyPr wrap="square">
            <a:spAutoFit/>
          </a:bodyPr>
          <a:lstStyle/>
          <a:p>
            <a:pPr algn="ctr"/>
            <a:r>
              <a:rPr lang="ru-RU" sz="1600" dirty="0" smtClean="0">
                <a:solidFill>
                  <a:srgbClr val="002060"/>
                </a:solidFill>
                <a:latin typeface="Times New Roman" pitchFamily="18" charset="0"/>
                <a:cs typeface="Times New Roman" pitchFamily="18" charset="0"/>
              </a:rPr>
              <a:t>Играющие встают в две колонны, взявшись за руки, впереди — водящий. Дети хором произносят</a:t>
            </a:r>
          </a:p>
          <a:p>
            <a:pPr algn="ctr"/>
            <a:r>
              <a:rPr lang="ru-RU" sz="1600" b="1" dirty="0" smtClean="0">
                <a:solidFill>
                  <a:srgbClr val="C00000"/>
                </a:solidFill>
                <a:latin typeface="Times New Roman" pitchFamily="18" charset="0"/>
                <a:cs typeface="Times New Roman" pitchFamily="18" charset="0"/>
              </a:rPr>
              <a:t>«Гори, гори ясно,</a:t>
            </a:r>
          </a:p>
          <a:p>
            <a:pPr algn="ctr"/>
            <a:r>
              <a:rPr lang="ru-RU" sz="1600" b="1" dirty="0" smtClean="0">
                <a:solidFill>
                  <a:srgbClr val="C00000"/>
                </a:solidFill>
                <a:latin typeface="Times New Roman" pitchFamily="18" charset="0"/>
                <a:cs typeface="Times New Roman" pitchFamily="18" charset="0"/>
              </a:rPr>
              <a:t>Чтобы не погасло.</a:t>
            </a:r>
          </a:p>
          <a:p>
            <a:pPr algn="ctr"/>
            <a:r>
              <a:rPr lang="ru-RU" sz="1600" b="1" dirty="0" smtClean="0">
                <a:solidFill>
                  <a:srgbClr val="C00000"/>
                </a:solidFill>
                <a:latin typeface="Times New Roman" pitchFamily="18" charset="0"/>
                <a:cs typeface="Times New Roman" pitchFamily="18" charset="0"/>
              </a:rPr>
              <a:t>Глянь на небо:</a:t>
            </a:r>
          </a:p>
          <a:p>
            <a:pPr algn="ctr"/>
            <a:r>
              <a:rPr lang="ru-RU" sz="1600" b="1" dirty="0" smtClean="0">
                <a:solidFill>
                  <a:srgbClr val="C00000"/>
                </a:solidFill>
                <a:latin typeface="Times New Roman" pitchFamily="18" charset="0"/>
                <a:cs typeface="Times New Roman" pitchFamily="18" charset="0"/>
              </a:rPr>
              <a:t>Птички летят,</a:t>
            </a:r>
          </a:p>
          <a:p>
            <a:pPr algn="ctr"/>
            <a:r>
              <a:rPr lang="ru-RU" sz="1600" b="1" dirty="0" smtClean="0">
                <a:solidFill>
                  <a:srgbClr val="C00000"/>
                </a:solidFill>
                <a:latin typeface="Times New Roman" pitchFamily="18" charset="0"/>
                <a:cs typeface="Times New Roman" pitchFamily="18" charset="0"/>
              </a:rPr>
              <a:t>Колокольчики звенят!</a:t>
            </a:r>
          </a:p>
          <a:p>
            <a:pPr algn="ctr"/>
            <a:r>
              <a:rPr lang="ru-RU" sz="1600" b="1" dirty="0" smtClean="0">
                <a:solidFill>
                  <a:srgbClr val="C00000"/>
                </a:solidFill>
                <a:latin typeface="Times New Roman" pitchFamily="18" charset="0"/>
                <a:cs typeface="Times New Roman" pitchFamily="18" charset="0"/>
              </a:rPr>
              <a:t>Раз, два, три — беги!»</a:t>
            </a:r>
          </a:p>
          <a:p>
            <a:pPr algn="just"/>
            <a:r>
              <a:rPr lang="ru-RU" sz="1600" dirty="0" smtClean="0">
                <a:solidFill>
                  <a:srgbClr val="002060"/>
                </a:solidFill>
                <a:latin typeface="Times New Roman" pitchFamily="18" charset="0"/>
                <a:cs typeface="Times New Roman" pitchFamily="18" charset="0"/>
              </a:rPr>
              <a:t>С последним словом стоящие в последней паре опускают руки и бегут в начало колонны — один справа, другой слева от нее. Водящий пытается поймать одного из детей, прежде чем он успеет опять взяться за руки со своим партнером. Если водящему удается это сделать, то он берется за руки с пойманным и они становятся впереди колонны. Оставшийся без пары становится водящим. Для увеличения двигательной активности детей можно построить парами в две-три колонны.</a:t>
            </a:r>
            <a:endParaRPr lang="ru-RU" sz="1600" dirty="0">
              <a:solidFill>
                <a:srgbClr val="002060"/>
              </a:solidFill>
              <a:latin typeface="Times New Roman" pitchFamily="18" charset="0"/>
              <a:cs typeface="Times New Roman" pitchFamily="18" charset="0"/>
            </a:endParaRPr>
          </a:p>
        </p:txBody>
      </p:sp>
      <p:pic>
        <p:nvPicPr>
          <p:cNvPr id="5" name="веселая песенка для игр.mp3">
            <a:hlinkClick r:id="" action="ppaction://media"/>
          </p:cNvPr>
          <p:cNvPicPr>
            <a:picLocks noRot="1" noChangeAspect="1"/>
          </p:cNvPicPr>
          <p:nvPr>
            <a:audioFile r:link="rId1"/>
          </p:nvPr>
        </p:nvPicPr>
        <p:blipFill>
          <a:blip r:embed="rId3" cstate="print"/>
          <a:stretch>
            <a:fillRect/>
          </a:stretch>
        </p:blipFill>
        <p:spPr>
          <a:xfrm>
            <a:off x="2468880" y="3135923"/>
            <a:ext cx="760828" cy="760828"/>
          </a:xfrm>
          <a:prstGeom prst="rect">
            <a:avLst/>
          </a:prstGeom>
        </p:spPr>
      </p:pic>
      <p:pic>
        <p:nvPicPr>
          <p:cNvPr id="1026" name="Picture 2" descr="https://ds04.infourok.ru/uploads/ex/0221/000fb990-23ede7f0/hello_html_m6e6b6a50.jpg"/>
          <p:cNvPicPr>
            <a:picLocks noChangeAspect="1" noChangeArrowheads="1"/>
          </p:cNvPicPr>
          <p:nvPr/>
        </p:nvPicPr>
        <p:blipFill>
          <a:blip r:embed="rId4" cstate="print"/>
          <a:srcRect/>
          <a:stretch>
            <a:fillRect/>
          </a:stretch>
        </p:blipFill>
        <p:spPr bwMode="auto">
          <a:xfrm>
            <a:off x="5331658" y="3583626"/>
            <a:ext cx="4809636" cy="2957927"/>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037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31373" y="1926125"/>
            <a:ext cx="11137237"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90500" fontAlgn="base">
              <a:spcBef>
                <a:spcPct val="0"/>
              </a:spcBef>
              <a:spcAft>
                <a:spcPct val="0"/>
              </a:spcAft>
              <a:buFont typeface="Wingdings" pitchFamily="2" charset="2"/>
              <a:buChar char="Ø"/>
            </a:pPr>
            <a:r>
              <a:rPr lang="ru-RU" sz="2400" b="1" dirty="0" smtClean="0">
                <a:solidFill>
                  <a:srgbClr val="00B050"/>
                </a:solidFill>
                <a:latin typeface="Times New Roman" pitchFamily="18" charset="0"/>
                <a:cs typeface="Times New Roman" pitchFamily="18" charset="0"/>
              </a:rPr>
              <a:t>Упражнять в ходьбе и беге по кругу с изменением направления движения и врассыпную; </a:t>
            </a:r>
            <a:endParaRPr lang="ru-RU" sz="2400" b="1" dirty="0" smtClean="0">
              <a:solidFill>
                <a:srgbClr val="00B050"/>
              </a:solidFill>
              <a:latin typeface="Times New Roman" pitchFamily="18" charset="0"/>
              <a:cs typeface="Times New Roman" pitchFamily="18" charset="0"/>
            </a:endParaRPr>
          </a:p>
          <a:p>
            <a:pPr lvl="0" indent="190500" fontAlgn="base">
              <a:spcBef>
                <a:spcPct val="0"/>
              </a:spcBef>
              <a:spcAft>
                <a:spcPct val="0"/>
              </a:spcAft>
              <a:buFont typeface="Wingdings" pitchFamily="2" charset="2"/>
              <a:buChar char="Ø"/>
            </a:pPr>
            <a:r>
              <a:rPr lang="ru-RU" sz="2400" b="1" dirty="0" smtClean="0">
                <a:solidFill>
                  <a:srgbClr val="00B050"/>
                </a:solidFill>
                <a:latin typeface="Times New Roman" pitchFamily="18" charset="0"/>
                <a:cs typeface="Times New Roman" pitchFamily="18" charset="0"/>
              </a:rPr>
              <a:t>разучить </a:t>
            </a:r>
            <a:r>
              <a:rPr lang="ru-RU" sz="2400" b="1" dirty="0" smtClean="0">
                <a:solidFill>
                  <a:srgbClr val="00B050"/>
                </a:solidFill>
                <a:latin typeface="Times New Roman" pitchFamily="18" charset="0"/>
                <a:cs typeface="Times New Roman" pitchFamily="18" charset="0"/>
              </a:rPr>
              <a:t>прыжок в высоту с разбега; </a:t>
            </a:r>
            <a:endParaRPr lang="ru-RU" sz="2400" b="1" dirty="0" smtClean="0">
              <a:solidFill>
                <a:srgbClr val="00B050"/>
              </a:solidFill>
              <a:latin typeface="Times New Roman" pitchFamily="18" charset="0"/>
              <a:cs typeface="Times New Roman" pitchFamily="18" charset="0"/>
            </a:endParaRPr>
          </a:p>
          <a:p>
            <a:pPr lvl="0" indent="190500" fontAlgn="base">
              <a:spcBef>
                <a:spcPct val="0"/>
              </a:spcBef>
              <a:spcAft>
                <a:spcPct val="0"/>
              </a:spcAft>
              <a:buFont typeface="Wingdings" pitchFamily="2" charset="2"/>
              <a:buChar char="Ø"/>
            </a:pPr>
            <a:r>
              <a:rPr lang="ru-RU" sz="2400" b="1" dirty="0" smtClean="0">
                <a:solidFill>
                  <a:srgbClr val="00B050"/>
                </a:solidFill>
                <a:latin typeface="Times New Roman" pitchFamily="18" charset="0"/>
                <a:cs typeface="Times New Roman" pitchFamily="18" charset="0"/>
              </a:rPr>
              <a:t>упражнять </a:t>
            </a:r>
            <a:r>
              <a:rPr lang="ru-RU" sz="2400" b="1" dirty="0" smtClean="0">
                <a:solidFill>
                  <a:srgbClr val="00B050"/>
                </a:solidFill>
                <a:latin typeface="Times New Roman" pitchFamily="18" charset="0"/>
                <a:cs typeface="Times New Roman" pitchFamily="18" charset="0"/>
              </a:rPr>
              <a:t>в метании мешочков в цель, в ползании между кеглями.</a:t>
            </a:r>
            <a:endParaRPr kumimoji="0" lang="ru-RU" sz="2400" b="1" i="0" u="none" strike="noStrike" cap="none" normalizeH="0" baseline="0" dirty="0" smtClean="0">
              <a:ln>
                <a:noFill/>
              </a:ln>
              <a:solidFill>
                <a:srgbClr val="00B050"/>
              </a:solidFill>
              <a:effectLst/>
              <a:latin typeface="Times New Roman" pitchFamily="18" charset="0"/>
              <a:cs typeface="Times New Roman" pitchFamily="18" charset="0"/>
            </a:endParaRPr>
          </a:p>
        </p:txBody>
      </p:sp>
      <p:sp>
        <p:nvSpPr>
          <p:cNvPr id="4" name="TextBox 3"/>
          <p:cNvSpPr txBox="1"/>
          <p:nvPr/>
        </p:nvSpPr>
        <p:spPr>
          <a:xfrm>
            <a:off x="4782317" y="404668"/>
            <a:ext cx="1910972" cy="769441"/>
          </a:xfrm>
          <a:prstGeom prst="rect">
            <a:avLst/>
          </a:prstGeom>
          <a:noFill/>
        </p:spPr>
        <p:txBody>
          <a:bodyPr wrap="none" rtlCol="0">
            <a:spAutoFit/>
          </a:bodyPr>
          <a:lstStyle/>
          <a:p>
            <a:pPr algn="ctr"/>
            <a:r>
              <a:rPr lang="ru-RU" sz="4400" b="1" dirty="0" smtClean="0">
                <a:solidFill>
                  <a:srgbClr val="00B050"/>
                </a:solidFill>
                <a:latin typeface="Times New Roman" pitchFamily="18" charset="0"/>
                <a:cs typeface="Times New Roman" pitchFamily="18" charset="0"/>
              </a:rPr>
              <a:t>Задача</a:t>
            </a:r>
            <a:endParaRPr lang="ru-RU" sz="4400" b="1" dirty="0">
              <a:solidFill>
                <a:srgbClr val="00B050"/>
              </a:solidFill>
              <a:latin typeface="Times New Roman" pitchFamily="18" charset="0"/>
              <a:cs typeface="Times New Roman" pitchFamily="18" charset="0"/>
            </a:endParaRPr>
          </a:p>
        </p:txBody>
      </p:sp>
      <p:pic>
        <p:nvPicPr>
          <p:cNvPr id="6" name="Picture 2" descr="https://ds05.infourok.ru/uploads/ex/03d4/000854bb-a2950927/hello_html_26681a63.jpg"/>
          <p:cNvPicPr>
            <a:picLocks noChangeAspect="1" noChangeArrowheads="1"/>
          </p:cNvPicPr>
          <p:nvPr/>
        </p:nvPicPr>
        <p:blipFill>
          <a:blip r:embed="rId2" cstate="print">
            <a:clrChange>
              <a:clrFrom>
                <a:srgbClr val="F8F8F8"/>
              </a:clrFrom>
              <a:clrTo>
                <a:srgbClr val="F8F8F8">
                  <a:alpha val="0"/>
                </a:srgbClr>
              </a:clrTo>
            </a:clrChange>
          </a:blip>
          <a:srcRect/>
          <a:stretch>
            <a:fillRect/>
          </a:stretch>
        </p:blipFill>
        <p:spPr bwMode="auto">
          <a:xfrm>
            <a:off x="7033846" y="3584173"/>
            <a:ext cx="4709429" cy="29211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815415" y="1628800"/>
            <a:ext cx="10896533"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Wingdings" pitchFamily="2" charset="2"/>
              <a:buChar char="Ø"/>
            </a:pPr>
            <a:r>
              <a:rPr lang="ru-RU" sz="2400" b="1" dirty="0" smtClean="0">
                <a:solidFill>
                  <a:srgbClr val="00B050"/>
                </a:solidFill>
                <a:latin typeface="Times New Roman" pitchFamily="18" charset="0"/>
                <a:cs typeface="Times New Roman" pitchFamily="18" charset="0"/>
              </a:rPr>
              <a:t>построение </a:t>
            </a:r>
            <a:r>
              <a:rPr lang="ru-RU" sz="2400" b="1" dirty="0" smtClean="0">
                <a:solidFill>
                  <a:srgbClr val="00B050"/>
                </a:solidFill>
                <a:latin typeface="Times New Roman" pitchFamily="18" charset="0"/>
                <a:cs typeface="Times New Roman" pitchFamily="18" charset="0"/>
              </a:rPr>
              <a:t>в шеренгу, проверка осанки и равнения, перестроение в колонну по одному и в круг. </a:t>
            </a:r>
            <a:endParaRPr lang="ru-RU" sz="2400" b="1" dirty="0" smtClean="0">
              <a:solidFill>
                <a:srgbClr val="00B050"/>
              </a:solidFill>
              <a:latin typeface="Times New Roman" pitchFamily="18" charset="0"/>
              <a:cs typeface="Times New Roman" pitchFamily="18" charset="0"/>
            </a:endParaRPr>
          </a:p>
          <a:p>
            <a:pPr>
              <a:buFont typeface="Wingdings" pitchFamily="2" charset="2"/>
              <a:buChar char="Ø"/>
            </a:pPr>
            <a:r>
              <a:rPr lang="ru-RU" sz="2400" b="1" dirty="0" smtClean="0">
                <a:solidFill>
                  <a:srgbClr val="00B050"/>
                </a:solidFill>
                <a:latin typeface="Times New Roman" pitchFamily="18" charset="0"/>
                <a:cs typeface="Times New Roman" pitchFamily="18" charset="0"/>
              </a:rPr>
              <a:t>х</a:t>
            </a:r>
            <a:r>
              <a:rPr lang="ru-RU" sz="2400" b="1" dirty="0" smtClean="0">
                <a:solidFill>
                  <a:srgbClr val="00B050"/>
                </a:solidFill>
                <a:latin typeface="Times New Roman" pitchFamily="18" charset="0"/>
                <a:cs typeface="Times New Roman" pitchFamily="18" charset="0"/>
              </a:rPr>
              <a:t>одьба </a:t>
            </a:r>
            <a:r>
              <a:rPr lang="ru-RU" sz="2400" b="1" dirty="0" smtClean="0">
                <a:solidFill>
                  <a:srgbClr val="00B050"/>
                </a:solidFill>
                <a:latin typeface="Times New Roman" pitchFamily="18" charset="0"/>
                <a:cs typeface="Times New Roman" pitchFamily="18" charset="0"/>
              </a:rPr>
              <a:t>и бег во кругу с изменением направления движения по сигналу воспитателя; </a:t>
            </a:r>
            <a:endParaRPr lang="ru-RU" sz="2400" b="1" dirty="0" smtClean="0">
              <a:solidFill>
                <a:srgbClr val="00B050"/>
              </a:solidFill>
              <a:latin typeface="Times New Roman" pitchFamily="18" charset="0"/>
              <a:cs typeface="Times New Roman" pitchFamily="18" charset="0"/>
            </a:endParaRPr>
          </a:p>
          <a:p>
            <a:pPr>
              <a:buFont typeface="Wingdings" pitchFamily="2" charset="2"/>
              <a:buChar char="Ø"/>
            </a:pPr>
            <a:r>
              <a:rPr lang="ru-RU" sz="2400" b="1" dirty="0" smtClean="0">
                <a:solidFill>
                  <a:srgbClr val="00B050"/>
                </a:solidFill>
                <a:latin typeface="Times New Roman" pitchFamily="18" charset="0"/>
                <a:cs typeface="Times New Roman" pitchFamily="18" charset="0"/>
              </a:rPr>
              <a:t>ходьба </a:t>
            </a:r>
            <a:r>
              <a:rPr lang="ru-RU" sz="2400" b="1" dirty="0" smtClean="0">
                <a:solidFill>
                  <a:srgbClr val="00B050"/>
                </a:solidFill>
                <a:latin typeface="Times New Roman" pitchFamily="18" charset="0"/>
                <a:cs typeface="Times New Roman" pitchFamily="18" charset="0"/>
              </a:rPr>
              <a:t>и бег врассыпную между кубиками (кеглями), не задевая их.</a:t>
            </a:r>
            <a:endParaRPr lang="ru-RU" sz="2400" b="1" dirty="0">
              <a:solidFill>
                <a:srgbClr val="00B050"/>
              </a:solidFill>
              <a:latin typeface="Times New Roman" pitchFamily="18" charset="0"/>
              <a:cs typeface="Times New Roman" pitchFamily="18" charset="0"/>
            </a:endParaRPr>
          </a:p>
        </p:txBody>
      </p:sp>
      <p:sp>
        <p:nvSpPr>
          <p:cNvPr id="4" name="TextBox 3"/>
          <p:cNvSpPr txBox="1"/>
          <p:nvPr/>
        </p:nvSpPr>
        <p:spPr>
          <a:xfrm>
            <a:off x="4720540" y="404668"/>
            <a:ext cx="2034531" cy="769441"/>
          </a:xfrm>
          <a:prstGeom prst="rect">
            <a:avLst/>
          </a:prstGeom>
          <a:noFill/>
        </p:spPr>
        <p:txBody>
          <a:bodyPr wrap="none" rtlCol="0">
            <a:spAutoFit/>
          </a:bodyPr>
          <a:lstStyle/>
          <a:p>
            <a:pPr algn="ctr"/>
            <a:r>
              <a:rPr lang="ru-RU" sz="4400" b="1" dirty="0" smtClean="0">
                <a:solidFill>
                  <a:srgbClr val="00B050"/>
                </a:solidFill>
                <a:latin typeface="Times New Roman" pitchFamily="18" charset="0"/>
                <a:cs typeface="Times New Roman" pitchFamily="18" charset="0"/>
              </a:rPr>
              <a:t>1 часть</a:t>
            </a:r>
            <a:endParaRPr lang="ru-RU" sz="4400" b="1" dirty="0">
              <a:solidFill>
                <a:srgbClr val="00B050"/>
              </a:solidFill>
              <a:latin typeface="Times New Roman" pitchFamily="18" charset="0"/>
              <a:cs typeface="Times New Roman" pitchFamily="18" charset="0"/>
            </a:endParaRPr>
          </a:p>
        </p:txBody>
      </p:sp>
      <p:pic>
        <p:nvPicPr>
          <p:cNvPr id="6" name="Picture 2" descr="https://ds05.infourok.ru/uploads/ex/03d4/000854bb-a2950927/hello_html_26681a63.jpg"/>
          <p:cNvPicPr>
            <a:picLocks noChangeAspect="1" noChangeArrowheads="1"/>
          </p:cNvPicPr>
          <p:nvPr/>
        </p:nvPicPr>
        <p:blipFill>
          <a:blip r:embed="rId2" cstate="print">
            <a:clrChange>
              <a:clrFrom>
                <a:srgbClr val="F8F8F8"/>
              </a:clrFrom>
              <a:clrTo>
                <a:srgbClr val="F8F8F8">
                  <a:alpha val="0"/>
                </a:srgbClr>
              </a:clrTo>
            </a:clrChange>
          </a:blip>
          <a:srcRect/>
          <a:stretch>
            <a:fillRect/>
          </a:stretch>
        </p:blipFill>
        <p:spPr bwMode="auto">
          <a:xfrm>
            <a:off x="7033846" y="3584173"/>
            <a:ext cx="4709429" cy="292118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200329"/>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1. И. п.: основная стойка, руки согнуты перед грудью ладонями книзу. 1—3 — три рынка руками в стороны; 4 — вернуться в исходное положение (6—7 раз).</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12290" name="Picture 2" descr="https://konspekta.net/lektsianew/baza6/595089996989.files/image317.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84209" y="2518009"/>
            <a:ext cx="3770142" cy="4000413"/>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830997"/>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2. И. п.: ноги врозь, руки вверху. 1 наклон вправо; 2 — наклон влево; З — наклон вправо; 4 — вернуться в исходное положение (3—4 раза).</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0962" name="Picture 2" descr="https://konspekta.net/lektsianew/baza6/595089996989.files/image547.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18449" y="2250407"/>
            <a:ext cx="4435035" cy="3632063"/>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200329"/>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3. И. п. : лежа на спине, ноги согнуты, ступни на полу, руки вдоль туловища. 1—2 — поднять таз, прогнуться; 3—4 — вернуться в исходное положение (5—6 раз</a:t>
            </a:r>
            <a:r>
              <a:rPr lang="ru-RU" sz="2400" b="1" dirty="0" smtClean="0">
                <a:solidFill>
                  <a:srgbClr val="00B050"/>
                </a:solidFill>
                <a:latin typeface="Times New Roman" pitchFamily="18" charset="0"/>
                <a:cs typeface="Times New Roman" pitchFamily="18" charset="0"/>
              </a:rPr>
              <a:t>).</a:t>
            </a:r>
            <a:endParaRPr lang="ru-RU" sz="2400" b="1" dirty="0" smtClean="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1986" name="Picture 2" descr="https://konspekta.net/lektsianew/baza6/595089996989.files/image449.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42006" y="2712268"/>
            <a:ext cx="3986068" cy="3427744"/>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569660"/>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4. И. п.: лежа на спине, руки вдоль туловища, одна нога поднята </a:t>
            </a:r>
            <a:r>
              <a:rPr lang="ru-RU" sz="2400" b="1" dirty="0" err="1" smtClean="0">
                <a:solidFill>
                  <a:srgbClr val="00B050"/>
                </a:solidFill>
                <a:latin typeface="Times New Roman" pitchFamily="18" charset="0"/>
                <a:cs typeface="Times New Roman" pitchFamily="18" charset="0"/>
              </a:rPr>
              <a:t>вверх-вперед</a:t>
            </a:r>
            <a:r>
              <a:rPr lang="ru-RU" sz="2400" b="1" dirty="0" smtClean="0">
                <a:solidFill>
                  <a:srgbClr val="00B050"/>
                </a:solidFill>
                <a:latin typeface="Times New Roman" pitchFamily="18" charset="0"/>
                <a:cs typeface="Times New Roman" pitchFamily="18" charset="0"/>
              </a:rPr>
              <a:t>. Менять положение ног на счет 1 - 4. Затем сделать паузу и повторить еще раз (пятками о пол не ударять, ноги прямые) — 2—3 раза.</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3010" name="Picture 2" descr="http://soskidka.ru/wp-content/uploads/2016/02/56cb8a7e8ee90.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45058" y="3118925"/>
            <a:ext cx="3851861" cy="3286565"/>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569660"/>
          </a:xfrm>
          <a:prstGeom prst="rect">
            <a:avLst/>
          </a:prstGeom>
          <a:noFill/>
        </p:spPr>
        <p:txBody>
          <a:bodyPr wrap="square">
            <a:spAutoFit/>
          </a:bodyPr>
          <a:lstStyle/>
          <a:p>
            <a:pPr algn="ctr"/>
            <a:r>
              <a:rPr lang="ru-RU" sz="2400" b="1" dirty="0" smtClean="0">
                <a:solidFill>
                  <a:srgbClr val="00B050"/>
                </a:solidFill>
                <a:latin typeface="Times New Roman" pitchFamily="18" charset="0"/>
                <a:cs typeface="Times New Roman" pitchFamily="18" charset="0"/>
              </a:rPr>
              <a:t>5. И. п.: сидя на полу, ноги врозь, руки на поясе. 1 — руки в</a:t>
            </a:r>
          </a:p>
          <a:p>
            <a:pPr algn="ctr"/>
            <a:r>
              <a:rPr lang="ru-RU" sz="2400" b="1" dirty="0" smtClean="0">
                <a:solidFill>
                  <a:srgbClr val="00B050"/>
                </a:solidFill>
                <a:latin typeface="Times New Roman" pitchFamily="18" charset="0"/>
                <a:cs typeface="Times New Roman" pitchFamily="18" charset="0"/>
              </a:rPr>
              <a:t>1 стороны; 2 — наклон к правой ноге, коснуться руками носков ног; З — выпрямиться, руки в стороны; 4 — вернуться в исходное положение. То же к левой ноге (6 раз).</a:t>
            </a:r>
            <a:endParaRPr lang="ru-RU" sz="2400" b="1"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4034" name="Picture 2" descr="https://konspekta.net/lektsianew/baza6/595089996989.files/image445.jpg"/>
          <p:cNvPicPr>
            <a:picLocks noChangeAspect="1" noChangeArrowheads="1"/>
          </p:cNvPicPr>
          <p:nvPr/>
        </p:nvPicPr>
        <p:blipFill>
          <a:blip r:embed="rId2" cstate="print">
            <a:clrChange>
              <a:clrFrom>
                <a:srgbClr val="FFFFFF"/>
              </a:clrFrom>
              <a:clrTo>
                <a:srgbClr val="FFFFFF">
                  <a:alpha val="0"/>
                </a:srgbClr>
              </a:clrTo>
            </a:clrChange>
          </a:blip>
          <a:srcRect r="44464"/>
          <a:stretch>
            <a:fillRect/>
          </a:stretch>
        </p:blipFill>
        <p:spPr bwMode="auto">
          <a:xfrm>
            <a:off x="1032270" y="3151164"/>
            <a:ext cx="4130573" cy="2853690"/>
          </a:xfrm>
          <a:prstGeom prst="rect">
            <a:avLst/>
          </a:prstGeom>
          <a:noFill/>
        </p:spPr>
      </p:pic>
      <p:pic>
        <p:nvPicPr>
          <p:cNvPr id="44036" name="Picture 4" descr="https://vrachmedik.ru/photos/article-contents/compress/1KVzUILxiiMDOfJF.jpg"/>
          <p:cNvPicPr>
            <a:picLocks noChangeAspect="1" noChangeArrowheads="1"/>
          </p:cNvPicPr>
          <p:nvPr/>
        </p:nvPicPr>
        <p:blipFill>
          <a:blip r:embed="rId3" cstate="print">
            <a:clrChange>
              <a:clrFrom>
                <a:srgbClr val="FFFFFF"/>
              </a:clrFrom>
              <a:clrTo>
                <a:srgbClr val="FFFFFF">
                  <a:alpha val="0"/>
                </a:srgbClr>
              </a:clrTo>
            </a:clrChange>
          </a:blip>
          <a:srcRect l="47462" t="34066" r="15615"/>
          <a:stretch>
            <a:fillRect/>
          </a:stretch>
        </p:blipFill>
        <p:spPr bwMode="auto">
          <a:xfrm>
            <a:off x="6274192" y="3278277"/>
            <a:ext cx="3221500" cy="2876339"/>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5C72E8E-9EA1-4937-B5A9-8D79125D4FE6}"/>
              </a:ext>
            </a:extLst>
          </p:cNvPr>
          <p:cNvSpPr txBox="1"/>
          <p:nvPr/>
        </p:nvSpPr>
        <p:spPr>
          <a:xfrm>
            <a:off x="635841" y="1078117"/>
            <a:ext cx="10341428" cy="1200329"/>
          </a:xfrm>
          <a:prstGeom prst="rect">
            <a:avLst/>
          </a:prstGeom>
          <a:noFill/>
        </p:spPr>
        <p:txBody>
          <a:bodyPr wrap="square">
            <a:spAutoFit/>
          </a:bodyPr>
          <a:lstStyle/>
          <a:p>
            <a:pPr algn="ctr"/>
            <a:r>
              <a:rPr lang="ru-RU" sz="2400" dirty="0" smtClean="0">
                <a:solidFill>
                  <a:srgbClr val="00B050"/>
                </a:solidFill>
                <a:latin typeface="Times New Roman" pitchFamily="18" charset="0"/>
                <a:cs typeface="Times New Roman" pitchFamily="18" charset="0"/>
              </a:rPr>
              <a:t>6. И. п.: основная стойка, руки </a:t>
            </a:r>
            <a:r>
              <a:rPr lang="ru-RU" sz="2400" dirty="0" smtClean="0">
                <a:solidFill>
                  <a:srgbClr val="00B050"/>
                </a:solidFill>
                <a:latin typeface="Times New Roman" pitchFamily="18" charset="0"/>
                <a:cs typeface="Times New Roman" pitchFamily="18" charset="0"/>
              </a:rPr>
              <a:t>на поясе. </a:t>
            </a:r>
            <a:r>
              <a:rPr lang="ru-RU" sz="2400" dirty="0" smtClean="0">
                <a:solidFill>
                  <a:srgbClr val="00B050"/>
                </a:solidFill>
                <a:latin typeface="Times New Roman" pitchFamily="18" charset="0"/>
                <a:cs typeface="Times New Roman" pitchFamily="18" charset="0"/>
              </a:rPr>
              <a:t>Прыжки на носках сначала в одну сторону, затем в другую под счет воспитателя (по 3—4 раза в каждую сторону).</a:t>
            </a:r>
            <a:endParaRPr lang="ru-RU" sz="2400" dirty="0">
              <a:solidFill>
                <a:srgbClr val="00B050"/>
              </a:solidFill>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49EC3806-505D-49FB-8103-19F45B8308D1}"/>
              </a:ext>
            </a:extLst>
          </p:cNvPr>
          <p:cNvSpPr txBox="1"/>
          <p:nvPr/>
        </p:nvSpPr>
        <p:spPr>
          <a:xfrm>
            <a:off x="1521992" y="173208"/>
            <a:ext cx="9361716" cy="605935"/>
          </a:xfrm>
          <a:prstGeom prst="rect">
            <a:avLst/>
          </a:prstGeom>
          <a:noFill/>
        </p:spPr>
        <p:txBody>
          <a:bodyPr wrap="square" rtlCol="0">
            <a:spAutoFit/>
          </a:bodyPr>
          <a:lstStyle/>
          <a:p>
            <a:pPr lvl="0" algn="ctr">
              <a:defRPr/>
            </a:pPr>
            <a:r>
              <a:rPr lang="ru-RU" sz="3200" b="1" i="1" dirty="0" smtClean="0">
                <a:solidFill>
                  <a:srgbClr val="00B050"/>
                </a:solidFill>
                <a:latin typeface="Times New Roman" pitchFamily="18" charset="0"/>
                <a:cs typeface="Times New Roman" pitchFamily="18" charset="0"/>
              </a:rPr>
              <a:t>Общеразвивающие </a:t>
            </a:r>
            <a:r>
              <a:rPr lang="ru-RU" sz="3200" b="1" i="1" dirty="0" smtClean="0">
                <a:solidFill>
                  <a:srgbClr val="00B050"/>
                </a:solidFill>
                <a:latin typeface="Times New Roman" pitchFamily="18" charset="0"/>
                <a:cs typeface="Times New Roman" pitchFamily="18" charset="0"/>
              </a:rPr>
              <a:t>упражнения</a:t>
            </a:r>
            <a:endParaRPr kumimoji="0" lang="ru-RU" sz="3200" b="1" i="1"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pic>
        <p:nvPicPr>
          <p:cNvPr id="45058" name="Picture 2" descr="https://konspekta.net/lektsianew/baza6/595089996989.files/image493.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28767" y="2577904"/>
            <a:ext cx="3361349" cy="3819715"/>
          </a:xfrm>
          <a:prstGeom prst="rect">
            <a:avLst/>
          </a:prstGeom>
          <a:noFill/>
        </p:spPr>
      </p:pic>
    </p:spTree>
    <p:extLst>
      <p:ext uri="{BB962C8B-B14F-4D97-AF65-F5344CB8AC3E}">
        <p14:creationId xmlns="" xmlns:p14="http://schemas.microsoft.com/office/powerpoint/2010/main" val="11605707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339</TotalTime>
  <Words>594</Words>
  <Application>Microsoft Office PowerPoint</Application>
  <PresentationFormat>Произвольный</PresentationFormat>
  <Paragraphs>45</Paragraphs>
  <Slides>14</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вася</dc:creator>
  <cp:lastModifiedBy>1</cp:lastModifiedBy>
  <cp:revision>22</cp:revision>
  <dcterms:created xsi:type="dcterms:W3CDTF">2020-11-20T05:09:02Z</dcterms:created>
  <dcterms:modified xsi:type="dcterms:W3CDTF">2021-03-16T06:55:32Z</dcterms:modified>
</cp:coreProperties>
</file>