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4660"/>
  </p:normalViewPr>
  <p:slideViewPr>
    <p:cSldViewPr>
      <p:cViewPr varScale="1">
        <p:scale>
          <a:sx n="70" d="100"/>
          <a:sy n="70" d="100"/>
        </p:scale>
        <p:origin x="120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19.12.2020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19.12.2020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19.12.2020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19.12.2020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19.12.2020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19.12.2020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19.12.2020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19.12.2020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19.12.2020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19.12.2020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8.wdp"/></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9.wdp"/></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0.wdp"/></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audio" Target="file:///I:\&#1044;&#1048;&#1057;&#1058;&#1040;&#1053;&#1058;\&#1074;&#1077;&#1089;&#1077;&#1083;&#1072;&#1103;%20&#1087;&#1077;&#1089;&#1077;&#1085;&#1082;&#1072;%20&#1076;&#1083;&#1103;%20&#1080;&#1075;&#1088;.mp3" TargetMode="Externa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6.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6.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chitalnya.ru/upload3/406/4e1776a5d80285e1d0ba203b44c57cbc.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251520" y="0"/>
            <a:ext cx="8352928" cy="707886"/>
          </a:xfrm>
          <a:prstGeom prst="rect">
            <a:avLst/>
          </a:prstGeom>
        </p:spPr>
        <p:txBody>
          <a:bodyPr wrap="square">
            <a:spAutoFit/>
          </a:bodyPr>
          <a:lstStyle/>
          <a:p>
            <a:pPr lvl="0" algn="ctr">
              <a:defRPr/>
            </a:pPr>
            <a:r>
              <a:rPr lang="ru-RU" sz="2000" b="1" dirty="0">
                <a:latin typeface="Times New Roman" panose="02020603050405020304" pitchFamily="18" charset="0"/>
                <a:cs typeface="Times New Roman" panose="02020603050405020304" pitchFamily="18" charset="0"/>
              </a:rPr>
              <a:t>Муниципальное бюджетное дошкольное образовательное учреждение </a:t>
            </a:r>
          </a:p>
          <a:p>
            <a:pPr lvl="0" algn="ctr">
              <a:defRPr/>
            </a:pPr>
            <a:r>
              <a:rPr lang="ru-RU" sz="2000" b="1" dirty="0">
                <a:latin typeface="Times New Roman" panose="02020603050405020304" pitchFamily="18" charset="0"/>
                <a:cs typeface="Times New Roman" panose="02020603050405020304" pitchFamily="18" charset="0"/>
              </a:rPr>
              <a:t>детский сад «Олененок»</a:t>
            </a:r>
            <a:endParaRPr lang="ru-RU" sz="2000" dirty="0"/>
          </a:p>
        </p:txBody>
      </p:sp>
      <p:sp>
        <p:nvSpPr>
          <p:cNvPr id="4" name="Прямоугольник 3"/>
          <p:cNvSpPr/>
          <p:nvPr/>
        </p:nvSpPr>
        <p:spPr>
          <a:xfrm>
            <a:off x="0" y="1052736"/>
            <a:ext cx="8892480" cy="369332"/>
          </a:xfrm>
          <a:prstGeom prst="rect">
            <a:avLst/>
          </a:prstGeom>
        </p:spPr>
        <p:txBody>
          <a:bodyPr wrap="square">
            <a:spAutoFit/>
          </a:bodyPr>
          <a:lstStyle/>
          <a:p>
            <a:pPr lvl="0" algn="ctr">
              <a:defRPr/>
            </a:pPr>
            <a:r>
              <a:rPr lang="ru-RU" b="1" dirty="0">
                <a:latin typeface="Times New Roman" panose="02020603050405020304" pitchFamily="18" charset="0"/>
                <a:cs typeface="Times New Roman" panose="02020603050405020304" pitchFamily="18" charset="0"/>
              </a:rPr>
              <a:t>Занятие по физической культуре для детей подготовительной к школе группы</a:t>
            </a:r>
          </a:p>
        </p:txBody>
      </p:sp>
      <p:sp>
        <p:nvSpPr>
          <p:cNvPr id="5" name="Прямоугольник 4"/>
          <p:cNvSpPr/>
          <p:nvPr/>
        </p:nvSpPr>
        <p:spPr>
          <a:xfrm>
            <a:off x="4932040" y="5517232"/>
            <a:ext cx="4572000" cy="923330"/>
          </a:xfrm>
          <a:prstGeom prst="rect">
            <a:avLst/>
          </a:prstGeom>
        </p:spPr>
        <p:txBody>
          <a:bodyPr>
            <a:spAutoFit/>
          </a:bodyPr>
          <a:lstStyle/>
          <a:p>
            <a:pPr lvl="0">
              <a:defRPr/>
            </a:pPr>
            <a:r>
              <a:rPr lang="ru-RU" b="1" dirty="0">
                <a:latin typeface="Times New Roman" panose="02020603050405020304" pitchFamily="18" charset="0"/>
                <a:cs typeface="Times New Roman" panose="02020603050405020304" pitchFamily="18" charset="0"/>
              </a:rPr>
              <a:t>Подготовила:</a:t>
            </a:r>
          </a:p>
          <a:p>
            <a:pPr lvl="0">
              <a:defRPr/>
            </a:pPr>
            <a:r>
              <a:rPr lang="ru-RU" b="1" dirty="0">
                <a:latin typeface="Times New Roman" panose="02020603050405020304" pitchFamily="18" charset="0"/>
                <a:cs typeface="Times New Roman" panose="02020603050405020304" pitchFamily="18" charset="0"/>
              </a:rPr>
              <a:t>Инструктор по физической культуре</a:t>
            </a:r>
          </a:p>
          <a:p>
            <a:pPr lvl="0">
              <a:defRPr/>
            </a:pPr>
            <a:r>
              <a:rPr lang="ru-RU" b="1" dirty="0">
                <a:latin typeface="Times New Roman" panose="02020603050405020304" pitchFamily="18" charset="0"/>
                <a:cs typeface="Times New Roman" panose="02020603050405020304" pitchFamily="18" charset="0"/>
              </a:rPr>
              <a:t>Быкова Э.В.</a:t>
            </a:r>
          </a:p>
        </p:txBody>
      </p:sp>
      <p:sp>
        <p:nvSpPr>
          <p:cNvPr id="6" name="Прямоугольник 5"/>
          <p:cNvSpPr/>
          <p:nvPr/>
        </p:nvSpPr>
        <p:spPr>
          <a:xfrm>
            <a:off x="251520" y="1772816"/>
            <a:ext cx="5433475" cy="769441"/>
          </a:xfrm>
          <a:prstGeom prst="rect">
            <a:avLst/>
          </a:prstGeom>
        </p:spPr>
        <p:txBody>
          <a:bodyPr wrap="none">
            <a:spAutoFit/>
          </a:bodyPr>
          <a:lstStyle/>
          <a:p>
            <a:r>
              <a:rPr lang="ru-RU" sz="4400" b="1" dirty="0">
                <a:latin typeface="Times New Roman" pitchFamily="18" charset="0"/>
                <a:cs typeface="Times New Roman" pitchFamily="18" charset="0"/>
              </a:rPr>
              <a:t>«Лягушки и цапля».</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Фоны с полянами (47 фото)"/>
          <p:cNvPicPr>
            <a:picLocks noChangeAspect="1" noChangeArrowheads="1"/>
          </p:cNvPicPr>
          <p:nvPr/>
        </p:nvPicPr>
        <p:blipFill>
          <a:blip r:embed="rId2" cstate="print"/>
          <a:srcRect/>
          <a:stretch>
            <a:fillRect/>
          </a:stretch>
        </p:blipFill>
        <p:spPr bwMode="auto">
          <a:xfrm>
            <a:off x="0" y="0"/>
            <a:ext cx="9116014" cy="6858000"/>
          </a:xfrm>
          <a:prstGeom prst="rect">
            <a:avLst/>
          </a:prstGeom>
          <a:noFill/>
        </p:spPr>
      </p:pic>
      <p:sp>
        <p:nvSpPr>
          <p:cNvPr id="7" name="Прямоугольник 6"/>
          <p:cNvSpPr/>
          <p:nvPr/>
        </p:nvSpPr>
        <p:spPr>
          <a:xfrm>
            <a:off x="539552" y="1268760"/>
            <a:ext cx="8208912" cy="830997"/>
          </a:xfrm>
          <a:prstGeom prst="rect">
            <a:avLst/>
          </a:prstGeom>
        </p:spPr>
        <p:txBody>
          <a:bodyPr wrap="square">
            <a:spAutoFit/>
          </a:bodyPr>
          <a:lstStyle/>
          <a:p>
            <a:pPr algn="ctr"/>
            <a:r>
              <a:rPr lang="ru-RU" sz="2400" b="1" dirty="0">
                <a:latin typeface="Times New Roman" pitchFamily="18" charset="0"/>
                <a:cs typeface="Times New Roman" pitchFamily="18" charset="0"/>
              </a:rPr>
              <a:t>1. Ползание по гимнастической скамейке на ладонях и ступнях.</a:t>
            </a:r>
          </a:p>
        </p:txBody>
      </p:sp>
      <p:sp>
        <p:nvSpPr>
          <p:cNvPr id="8" name="Прямоугольник 7"/>
          <p:cNvSpPr/>
          <p:nvPr/>
        </p:nvSpPr>
        <p:spPr>
          <a:xfrm>
            <a:off x="2113448" y="188640"/>
            <a:ext cx="4970977" cy="707886"/>
          </a:xfrm>
          <a:prstGeom prst="rect">
            <a:avLst/>
          </a:prstGeom>
        </p:spPr>
        <p:txBody>
          <a:bodyPr wrap="none">
            <a:spAutoFit/>
          </a:bodyPr>
          <a:lstStyle/>
          <a:p>
            <a:pPr algn="ctr"/>
            <a:r>
              <a:rPr lang="ru-RU" sz="4000" b="1" dirty="0">
                <a:latin typeface="Times New Roman" pitchFamily="18" charset="0"/>
                <a:cs typeface="Times New Roman" pitchFamily="18" charset="0"/>
              </a:rPr>
              <a:t>Основные движения</a:t>
            </a:r>
          </a:p>
        </p:txBody>
      </p:sp>
      <p:pic>
        <p:nvPicPr>
          <p:cNvPr id="22532" name="Picture 4" descr="https://fsd.kopilkaurokov.ru/uploads/user_file_5524c6a390556/konspiekt-uroka-ghimnastiki-7-klass_6.jpe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768" b="83312" l="3387" r="83631">
                        <a14:foregroundMark x1="46284" y1="26098" x2="46284" y2="26098"/>
                        <a14:foregroundMark x1="51646" y1="41280" x2="51646" y2="41280"/>
                        <a14:foregroundMark x1="45061" y1="36512" x2="45061" y2="36512"/>
                        <a14:foregroundMark x1="40263" y1="42409" x2="40263" y2="42409"/>
                        <a14:foregroundMark x1="50423" y1="52447" x2="50423" y2="52447"/>
                        <a14:foregroundMark x1="51929" y1="54831" x2="51929" y2="54831"/>
                        <a14:foregroundMark x1="72625" y1="58469" x2="72625" y2="58469"/>
                        <a14:foregroundMark x1="60960" y1="49686" x2="60960" y2="49686"/>
                        <a14:backgroundMark x1="30950" y1="39272" x2="30950" y2="39272"/>
                        <a14:backgroundMark x1="21072" y1="46048" x2="21072" y2="46048"/>
                        <a14:backgroundMark x1="7808" y1="59598" x2="7808" y2="59598"/>
                        <a14:backgroundMark x1="30386" y1="46424" x2="30386" y2="46424"/>
                      </a14:backgroundRemoval>
                    </a14:imgEffect>
                  </a14:imgLayer>
                </a14:imgProps>
              </a:ext>
            </a:extLst>
          </a:blip>
          <a:srcRect r="11957" b="15217"/>
          <a:stretch>
            <a:fillRect/>
          </a:stretch>
        </p:blipFill>
        <p:spPr bwMode="auto">
          <a:xfrm>
            <a:off x="2555776" y="3284984"/>
            <a:ext cx="3888432" cy="280831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Фоны с полянами (47 фото)"/>
          <p:cNvPicPr>
            <a:picLocks noChangeAspect="1" noChangeArrowheads="1"/>
          </p:cNvPicPr>
          <p:nvPr/>
        </p:nvPicPr>
        <p:blipFill>
          <a:blip r:embed="rId2" cstate="print"/>
          <a:srcRect/>
          <a:stretch>
            <a:fillRect/>
          </a:stretch>
        </p:blipFill>
        <p:spPr bwMode="auto">
          <a:xfrm>
            <a:off x="0" y="0"/>
            <a:ext cx="9116014" cy="6858000"/>
          </a:xfrm>
          <a:prstGeom prst="rect">
            <a:avLst/>
          </a:prstGeom>
          <a:noFill/>
        </p:spPr>
      </p:pic>
      <p:sp>
        <p:nvSpPr>
          <p:cNvPr id="7" name="Прямоугольник 6"/>
          <p:cNvSpPr/>
          <p:nvPr/>
        </p:nvSpPr>
        <p:spPr>
          <a:xfrm>
            <a:off x="539552" y="1268760"/>
            <a:ext cx="8208912" cy="830997"/>
          </a:xfrm>
          <a:prstGeom prst="rect">
            <a:avLst/>
          </a:prstGeom>
        </p:spPr>
        <p:txBody>
          <a:bodyPr wrap="square">
            <a:spAutoFit/>
          </a:bodyPr>
          <a:lstStyle/>
          <a:p>
            <a:pPr lvl="0" algn="ctr"/>
            <a:r>
              <a:rPr lang="ru-RU" sz="2400" b="1" dirty="0">
                <a:latin typeface="Times New Roman" pitchFamily="18" charset="0"/>
                <a:cs typeface="Times New Roman" pitchFamily="18" charset="0"/>
              </a:rPr>
              <a:t>2. Ходьба по гимнастической скамейке боком приставным шагом с мешочком на голове, руки на пояс.</a:t>
            </a:r>
          </a:p>
        </p:txBody>
      </p:sp>
      <p:sp>
        <p:nvSpPr>
          <p:cNvPr id="8" name="Прямоугольник 7"/>
          <p:cNvSpPr/>
          <p:nvPr/>
        </p:nvSpPr>
        <p:spPr>
          <a:xfrm>
            <a:off x="2113448" y="188640"/>
            <a:ext cx="4970977" cy="707886"/>
          </a:xfrm>
          <a:prstGeom prst="rect">
            <a:avLst/>
          </a:prstGeom>
        </p:spPr>
        <p:txBody>
          <a:bodyPr wrap="none">
            <a:spAutoFit/>
          </a:bodyPr>
          <a:lstStyle/>
          <a:p>
            <a:pPr algn="ctr"/>
            <a:r>
              <a:rPr lang="ru-RU" sz="4000" b="1" dirty="0">
                <a:latin typeface="Times New Roman" pitchFamily="18" charset="0"/>
                <a:cs typeface="Times New Roman" pitchFamily="18" charset="0"/>
              </a:rPr>
              <a:t>Основные движения</a:t>
            </a:r>
          </a:p>
        </p:txBody>
      </p:sp>
      <p:sp>
        <p:nvSpPr>
          <p:cNvPr id="23554" name="AutoShape 2" descr="https://s1.slide-share.ru/s_image/d10ec0313a402b47ead7a2eaaaf085a4/defce5d1-9ac0-451f-ae7e-bf5df804df44.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3556" name="AutoShape 4" descr="https://s1.slide-share.ru/s_image/d10ec0313a402b47ead7a2eaaaf085a4/defce5d1-9ac0-451f-ae7e-bf5df804df44.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3558" name="AutoShape 6" descr="https://s1.slide-share.ru/s_image/d10ec0313a402b47ead7a2eaaaf085a4/defce5d1-9ac0-451f-ae7e-bf5df804df44.jpe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3560" name="AutoShape 8" descr="https://s1.slide-share.ru/s_image/d10ec0313a402b47ead7a2eaaaf085a4/defce5d1-9ac0-451f-ae7e-bf5df804df44.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3562" name="AutoShape 10" descr="https://s1.slide-share.ru/s_image/d10ec0313a402b47ead7a2eaaaf085a4/defce5d1-9ac0-451f-ae7e-bf5df804df44.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3564" name="AutoShape 12" descr="https://s1.slide-share.ru/s_image/d10ec0313a402b47ead7a2eaaaf085a4/defce5d1-9ac0-451f-ae7e-bf5df804df44.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3566" name="AutoShape 14" descr="https://s1.slide-share.ru/s_image/d10ec0313a402b47ead7a2eaaaf085a4/defce5d1-9ac0-451f-ae7e-bf5df804df44.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3568" name="AutoShape 16" descr="https://s1.slide-share.ru/s_image/d10ec0313a402b47ead7a2eaaaf085a4/defce5d1-9ac0-451f-ae7e-bf5df804df44.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3570" name="AutoShape 18" descr="https://s1.slide-share.ru/s_image/d10ec0313a402b47ead7a2eaaaf085a4/defce5d1-9ac0-451f-ae7e-bf5df804df44.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0" name="AutoShape 2" descr="https://s1.slide-share.ru/s_image/d10ec0313a402b47ead7a2eaaaf085a4/defce5d1-9ac0-451f-ae7e-bf5df804df44.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52" name="Picture 4" descr="https://thepresentation.ru/img/thumbs/f13d196a2e3c6dbc629b87808c5b85a2-800x.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4167" b="85167" l="28625" r="47250">
                        <a14:foregroundMark x1="44625" y1="54333" x2="44625" y2="54333"/>
                        <a14:foregroundMark x1="41750" y1="50333" x2="41750" y2="50333"/>
                        <a14:foregroundMark x1="40500" y1="41667" x2="40500" y2="41667"/>
                        <a14:foregroundMark x1="41250" y1="37167" x2="41250" y2="37167"/>
                        <a14:foregroundMark x1="40875" y1="64500" x2="40875" y2="64500"/>
                        <a14:foregroundMark x1="43125" y1="67333" x2="43125" y2="67333"/>
                        <a14:foregroundMark x1="38250" y1="71667" x2="38250" y2="71667"/>
                        <a14:foregroundMark x1="32875" y1="78000" x2="32875" y2="78000"/>
                        <a14:foregroundMark x1="32875" y1="75667" x2="32875" y2="75667"/>
                        <a14:foregroundMark x1="32875" y1="75167" x2="32875" y2="75167"/>
                        <a14:foregroundMark x1="41750" y1="75000" x2="41750" y2="75000"/>
                        <a14:foregroundMark x1="37250" y1="74333" x2="37250" y2="74333"/>
                        <a14:foregroundMark x1="39625" y1="69167" x2="39625" y2="69167"/>
                        <a14:foregroundMark x1="39625" y1="65000" x2="39625" y2="65000"/>
                        <a14:foregroundMark x1="40375" y1="51333" x2="40375" y2="51333"/>
                        <a14:foregroundMark x1="37875" y1="52333" x2="37875" y2="52333"/>
                        <a14:foregroundMark x1="38750" y1="48333" x2="38750" y2="48333"/>
                        <a14:foregroundMark x1="41375" y1="45333" x2="41375" y2="45333"/>
                        <a14:foregroundMark x1="39750" y1="43500" x2="39750" y2="43500"/>
                        <a14:foregroundMark x1="42750" y1="36333" x2="42750" y2="36333"/>
                        <a14:foregroundMark x1="43750" y1="50333" x2="43750" y2="50333"/>
                        <a14:foregroundMark x1="44875" y1="53167" x2="44875" y2="53167"/>
                        <a14:foregroundMark x1="40875" y1="53833" x2="40875" y2="53833"/>
                        <a14:foregroundMark x1="42625" y1="64833" x2="42625" y2="64833"/>
                        <a14:foregroundMark x1="44125" y1="70500" x2="44125" y2="70500"/>
                        <a14:foregroundMark x1="40375" y1="67500" x2="40375" y2="67500"/>
                        <a14:foregroundMark x1="33500" y1="75000" x2="33500" y2="75000"/>
                        <a14:foregroundMark x1="41375" y1="73667" x2="41375" y2="73667"/>
                        <a14:foregroundMark x1="35625" y1="76667" x2="35625" y2="76667"/>
                        <a14:foregroundMark x1="44500" y1="74500" x2="44500" y2="74500"/>
                        <a14:foregroundMark x1="40000" y1="74333" x2="40000" y2="74333"/>
                      </a14:backgroundRemoval>
                    </a14:imgEffect>
                  </a14:imgLayer>
                </a14:imgProps>
              </a:ext>
            </a:extLst>
          </a:blip>
          <a:srcRect l="26460" t="32280" r="51805" b="13540"/>
          <a:stretch/>
        </p:blipFill>
        <p:spPr bwMode="auto">
          <a:xfrm>
            <a:off x="3518816" y="2165286"/>
            <a:ext cx="2160240" cy="403871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Фоны с полянами (47 фото)"/>
          <p:cNvPicPr>
            <a:picLocks noChangeAspect="1" noChangeArrowheads="1"/>
          </p:cNvPicPr>
          <p:nvPr/>
        </p:nvPicPr>
        <p:blipFill>
          <a:blip r:embed="rId2" cstate="print"/>
          <a:srcRect/>
          <a:stretch>
            <a:fillRect/>
          </a:stretch>
        </p:blipFill>
        <p:spPr bwMode="auto">
          <a:xfrm>
            <a:off x="0" y="0"/>
            <a:ext cx="9116014" cy="6858000"/>
          </a:xfrm>
          <a:prstGeom prst="rect">
            <a:avLst/>
          </a:prstGeom>
          <a:noFill/>
        </p:spPr>
      </p:pic>
      <p:sp>
        <p:nvSpPr>
          <p:cNvPr id="7" name="Прямоугольник 6"/>
          <p:cNvSpPr/>
          <p:nvPr/>
        </p:nvSpPr>
        <p:spPr>
          <a:xfrm>
            <a:off x="539552" y="1268760"/>
            <a:ext cx="8208912" cy="461665"/>
          </a:xfrm>
          <a:prstGeom prst="rect">
            <a:avLst/>
          </a:prstGeom>
        </p:spPr>
        <p:txBody>
          <a:bodyPr wrap="square">
            <a:spAutoFit/>
          </a:bodyPr>
          <a:lstStyle/>
          <a:p>
            <a:pPr lvl="0" algn="ctr"/>
            <a:r>
              <a:rPr lang="ru-RU" sz="2400" b="1" dirty="0">
                <a:latin typeface="Times New Roman" pitchFamily="18" charset="0"/>
                <a:cs typeface="Times New Roman" pitchFamily="18" charset="0"/>
              </a:rPr>
              <a:t>3. Прыжки на двух ногах с мячом, зажатым между колен.</a:t>
            </a:r>
          </a:p>
        </p:txBody>
      </p:sp>
      <p:sp>
        <p:nvSpPr>
          <p:cNvPr id="8" name="Прямоугольник 7"/>
          <p:cNvSpPr/>
          <p:nvPr/>
        </p:nvSpPr>
        <p:spPr>
          <a:xfrm>
            <a:off x="2113448" y="188640"/>
            <a:ext cx="4970977" cy="707886"/>
          </a:xfrm>
          <a:prstGeom prst="rect">
            <a:avLst/>
          </a:prstGeom>
        </p:spPr>
        <p:txBody>
          <a:bodyPr wrap="none">
            <a:spAutoFit/>
          </a:bodyPr>
          <a:lstStyle/>
          <a:p>
            <a:pPr algn="ctr"/>
            <a:r>
              <a:rPr lang="ru-RU" sz="4000" b="1" dirty="0">
                <a:latin typeface="Times New Roman" pitchFamily="18" charset="0"/>
                <a:cs typeface="Times New Roman" pitchFamily="18" charset="0"/>
              </a:rPr>
              <a:t>Основные движения</a:t>
            </a:r>
          </a:p>
        </p:txBody>
      </p:sp>
      <p:sp>
        <p:nvSpPr>
          <p:cNvPr id="23554" name="AutoShape 2" descr="https://s1.slide-share.ru/s_image/d10ec0313a402b47ead7a2eaaaf085a4/defce5d1-9ac0-451f-ae7e-bf5df804df44.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3556" name="AutoShape 4" descr="https://s1.slide-share.ru/s_image/d10ec0313a402b47ead7a2eaaaf085a4/defce5d1-9ac0-451f-ae7e-bf5df804df44.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3558" name="AutoShape 6" descr="https://s1.slide-share.ru/s_image/d10ec0313a402b47ead7a2eaaaf085a4/defce5d1-9ac0-451f-ae7e-bf5df804df44.jpe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6" name="AutoShape 2" descr="https://pandia.ru/text/80/037/images/image011_1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8" name="Picture 4" descr="https://pandia.ru/text/80/037/images/image011_12.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575" b="89700" l="10000" r="90000">
                        <a14:foregroundMark x1="52000" y1="48069" x2="52000" y2="48069"/>
                        <a14:foregroundMark x1="38000" y1="61373" x2="38000" y2="61373"/>
                        <a14:foregroundMark x1="56500" y1="83691" x2="56500" y2="83691"/>
                      </a14:backgroundRemoval>
                    </a14:imgEffect>
                  </a14:imgLayer>
                </a14:imgProps>
              </a:ext>
            </a:extLst>
          </a:blip>
          <a:srcRect/>
          <a:stretch>
            <a:fillRect/>
          </a:stretch>
        </p:blipFill>
        <p:spPr bwMode="auto">
          <a:xfrm>
            <a:off x="3131840" y="3284984"/>
            <a:ext cx="2337666" cy="272338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Фоны с полянами (47 фото)"/>
          <p:cNvPicPr>
            <a:picLocks noChangeAspect="1" noChangeArrowheads="1"/>
          </p:cNvPicPr>
          <p:nvPr/>
        </p:nvPicPr>
        <p:blipFill>
          <a:blip r:embed="rId2" cstate="print"/>
          <a:srcRect/>
          <a:stretch>
            <a:fillRect/>
          </a:stretch>
        </p:blipFill>
        <p:spPr bwMode="auto">
          <a:xfrm>
            <a:off x="0" y="0"/>
            <a:ext cx="9116014" cy="6858000"/>
          </a:xfrm>
          <a:prstGeom prst="rect">
            <a:avLst/>
          </a:prstGeom>
          <a:noFill/>
        </p:spPr>
      </p:pic>
      <p:sp>
        <p:nvSpPr>
          <p:cNvPr id="7" name="Прямоугольник 6"/>
          <p:cNvSpPr/>
          <p:nvPr/>
        </p:nvSpPr>
        <p:spPr>
          <a:xfrm>
            <a:off x="539552" y="836712"/>
            <a:ext cx="8208912" cy="3970318"/>
          </a:xfrm>
          <a:prstGeom prst="rect">
            <a:avLst/>
          </a:prstGeom>
        </p:spPr>
        <p:txBody>
          <a:bodyPr wrap="square">
            <a:spAutoFit/>
          </a:bodyPr>
          <a:lstStyle/>
          <a:p>
            <a:pPr lvl="0" algn="ctr"/>
            <a:r>
              <a:rPr lang="ru-RU" b="1" dirty="0">
                <a:latin typeface="Times New Roman" pitchFamily="18" charset="0"/>
                <a:cs typeface="Times New Roman" pitchFamily="18" charset="0"/>
              </a:rPr>
              <a:t>Границы болота (прямоугольник, где живут лягушки, отмечаются кубами со стороной 20 см, между которыми протянуты верёвки. На концах верёвок мешочки с песком. В стороне гнездо цапли. Лягушки прыгают, резвятся в болоте. Цапля (водящий) стоит в своём гнезде. По сигналу воспитателя она, высоко поднимая ноги, направляется к болоту, перешагивает через верёвку и ловит лягушек. Лягушки спасаются от цапли, они выскакивают из болота. Пойманных лягушек, цапля уводит к себе в дом. (Они остаются там, пока не выберут новую цаплю.) Если все лягушки успеют выскочить из болота, и цапля никого не поймает, она возвращается к себе в дом одна. После 2 -3 повторений игры выбирается новая цапля. </a:t>
            </a:r>
            <a:r>
              <a:rPr lang="ru-RU" b="1" i="1" dirty="0">
                <a:latin typeface="Times New Roman" pitchFamily="18" charset="0"/>
                <a:cs typeface="Times New Roman" pitchFamily="18" charset="0"/>
              </a:rPr>
              <a:t>Указания. </a:t>
            </a:r>
            <a:r>
              <a:rPr lang="ru-RU" b="1" dirty="0">
                <a:latin typeface="Times New Roman" pitchFamily="18" charset="0"/>
                <a:cs typeface="Times New Roman" pitchFamily="18" charset="0"/>
              </a:rPr>
              <a:t>Верёвки выкладываются на кубы так, чтобы они могли легко упасть, если их задеть при прыжке. Упавшую верёвку снова кладут на место. Играющие (лягушки) должны равномерно располагаться по болоту. Через верёвки лягушки могут только перепрыгивать.</a:t>
            </a:r>
          </a:p>
        </p:txBody>
      </p:sp>
      <p:sp>
        <p:nvSpPr>
          <p:cNvPr id="8" name="Прямоугольник 7"/>
          <p:cNvSpPr/>
          <p:nvPr/>
        </p:nvSpPr>
        <p:spPr>
          <a:xfrm>
            <a:off x="0" y="0"/>
            <a:ext cx="8952451" cy="707886"/>
          </a:xfrm>
          <a:prstGeom prst="rect">
            <a:avLst/>
          </a:prstGeom>
        </p:spPr>
        <p:txBody>
          <a:bodyPr wrap="none">
            <a:spAutoFit/>
          </a:bodyPr>
          <a:lstStyle/>
          <a:p>
            <a:pPr algn="ctr"/>
            <a:r>
              <a:rPr lang="ru-RU" sz="4000" b="1" dirty="0">
                <a:latin typeface="Times New Roman" pitchFamily="18" charset="0"/>
                <a:cs typeface="Times New Roman" pitchFamily="18" charset="0"/>
              </a:rPr>
              <a:t>Подвижная игра «Лягушки и цапля»</a:t>
            </a:r>
          </a:p>
        </p:txBody>
      </p:sp>
      <p:sp>
        <p:nvSpPr>
          <p:cNvPr id="23554" name="AutoShape 2" descr="https://s1.slide-share.ru/s_image/d10ec0313a402b47ead7a2eaaaf085a4/defce5d1-9ac0-451f-ae7e-bf5df804df44.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3556" name="AutoShape 4" descr="https://s1.slide-share.ru/s_image/d10ec0313a402b47ead7a2eaaaf085a4/defce5d1-9ac0-451f-ae7e-bf5df804df44.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3558" name="AutoShape 6" descr="https://s1.slide-share.ru/s_image/d10ec0313a402b47ead7a2eaaaf085a4/defce5d1-9ac0-451f-ae7e-bf5df804df44.jpe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6" name="AutoShape 2" descr="https://pandia.ru/text/80/037/images/image011_1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www.skazka.ru/images/skazka/story/0/72/tsaplya-i-lyagushki.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8" name="Прямоугольник 7"/>
          <p:cNvSpPr/>
          <p:nvPr/>
        </p:nvSpPr>
        <p:spPr>
          <a:xfrm>
            <a:off x="0" y="0"/>
            <a:ext cx="8952451" cy="707886"/>
          </a:xfrm>
          <a:prstGeom prst="rect">
            <a:avLst/>
          </a:prstGeom>
        </p:spPr>
        <p:txBody>
          <a:bodyPr wrap="none">
            <a:spAutoFit/>
          </a:bodyPr>
          <a:lstStyle/>
          <a:p>
            <a:pPr algn="ctr"/>
            <a:r>
              <a:rPr lang="ru-RU" sz="4000" b="1" dirty="0">
                <a:latin typeface="Times New Roman" pitchFamily="18" charset="0"/>
                <a:cs typeface="Times New Roman" pitchFamily="18" charset="0"/>
              </a:rPr>
              <a:t>Подвижная игра «Лягушки и цапля»</a:t>
            </a:r>
          </a:p>
        </p:txBody>
      </p:sp>
      <p:sp>
        <p:nvSpPr>
          <p:cNvPr id="23554" name="AutoShape 2" descr="https://s1.slide-share.ru/s_image/d10ec0313a402b47ead7a2eaaaf085a4/defce5d1-9ac0-451f-ae7e-bf5df804df44.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3556" name="AutoShape 4" descr="https://s1.slide-share.ru/s_image/d10ec0313a402b47ead7a2eaaaf085a4/defce5d1-9ac0-451f-ae7e-bf5df804df44.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3558" name="AutoShape 6" descr="https://s1.slide-share.ru/s_image/d10ec0313a402b47ead7a2eaaaf085a4/defce5d1-9ac0-451f-ae7e-bf5df804df44.jpe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6" name="AutoShape 2" descr="https://pandia.ru/text/80/037/images/image011_1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 name="веселая песенка для игр.mp3">
            <a:hlinkClick r:id="" action="ppaction://media"/>
          </p:cNvPr>
          <p:cNvPicPr>
            <a:picLocks noRot="1" noChangeAspect="1"/>
          </p:cNvPicPr>
          <p:nvPr>
            <a:audioFile r:link="rId1"/>
          </p:nvPr>
        </p:nvPicPr>
        <p:blipFill>
          <a:blip r:embed="rId4" cstate="print"/>
          <a:stretch>
            <a:fillRect/>
          </a:stretch>
        </p:blipFill>
        <p:spPr>
          <a:xfrm>
            <a:off x="395536" y="836712"/>
            <a:ext cx="1160512" cy="116051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378" fill="hold"/>
                                        <p:tgtEl>
                                          <p:spTgt spid="10"/>
                                        </p:tgtEl>
                                      </p:cBhvr>
                                    </p:cmd>
                                  </p:childTnLst>
                                </p:cTn>
                              </p:par>
                            </p:childTnLst>
                          </p:cTn>
                        </p:par>
                      </p:childTnLst>
                    </p:cTn>
                  </p:par>
                </p:childTnLst>
              </p:cTn>
              <p:nextCondLst>
                <p:cond evt="onClick" delay="0">
                  <p:tgtEl>
                    <p:spTgt spid="1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Фоны с полянами (47 фото)"/>
          <p:cNvPicPr>
            <a:picLocks noChangeAspect="1" noChangeArrowheads="1"/>
          </p:cNvPicPr>
          <p:nvPr/>
        </p:nvPicPr>
        <p:blipFill>
          <a:blip r:embed="rId2" cstate="print"/>
          <a:srcRect/>
          <a:stretch>
            <a:fillRect/>
          </a:stretch>
        </p:blipFill>
        <p:spPr bwMode="auto">
          <a:xfrm>
            <a:off x="0" y="0"/>
            <a:ext cx="9116014" cy="6858000"/>
          </a:xfrm>
          <a:prstGeom prst="rect">
            <a:avLst/>
          </a:prstGeom>
          <a:noFill/>
        </p:spPr>
      </p:pic>
      <p:sp>
        <p:nvSpPr>
          <p:cNvPr id="7" name="Прямоугольник 6"/>
          <p:cNvSpPr/>
          <p:nvPr/>
        </p:nvSpPr>
        <p:spPr>
          <a:xfrm>
            <a:off x="539552" y="1268760"/>
            <a:ext cx="8208912" cy="1815882"/>
          </a:xfrm>
          <a:prstGeom prst="rect">
            <a:avLst/>
          </a:prstGeom>
        </p:spPr>
        <p:txBody>
          <a:bodyPr wrap="square">
            <a:spAutoFit/>
          </a:bodyPr>
          <a:lstStyle/>
          <a:p>
            <a:pPr>
              <a:buFont typeface="Arial" pitchFamily="34" charset="0"/>
              <a:buChar char="•"/>
            </a:pPr>
            <a:r>
              <a:rPr lang="ru-RU" sz="2800" dirty="0">
                <a:latin typeface="Times New Roman" pitchFamily="18" charset="0"/>
                <a:cs typeface="Times New Roman" pitchFamily="18" charset="0"/>
              </a:rPr>
              <a:t> повторить ходьбу и бег по кругу с поворотом в другую сторо­ну;</a:t>
            </a:r>
          </a:p>
          <a:p>
            <a:pPr>
              <a:buFont typeface="Arial" pitchFamily="34" charset="0"/>
              <a:buChar char="•"/>
            </a:pPr>
            <a:r>
              <a:rPr lang="ru-RU" sz="2800" dirty="0">
                <a:latin typeface="Times New Roman" pitchFamily="18" charset="0"/>
                <a:cs typeface="Times New Roman" pitchFamily="18" charset="0"/>
              </a:rPr>
              <a:t>упражнять в ползании по скамейке «по-медвежьи»; </a:t>
            </a:r>
          </a:p>
          <a:p>
            <a:pPr>
              <a:buFont typeface="Arial" pitchFamily="34" charset="0"/>
              <a:buChar char="•"/>
            </a:pPr>
            <a:r>
              <a:rPr lang="ru-RU" sz="2800" dirty="0">
                <a:latin typeface="Times New Roman" pitchFamily="18" charset="0"/>
                <a:cs typeface="Times New Roman" pitchFamily="18" charset="0"/>
              </a:rPr>
              <a:t>повторить уп­ражнение в прыжках и на равновесие</a:t>
            </a:r>
          </a:p>
        </p:txBody>
      </p:sp>
      <p:sp>
        <p:nvSpPr>
          <p:cNvPr id="8" name="Прямоугольник 7"/>
          <p:cNvSpPr/>
          <p:nvPr/>
        </p:nvSpPr>
        <p:spPr>
          <a:xfrm>
            <a:off x="3593455" y="332656"/>
            <a:ext cx="1907895" cy="707886"/>
          </a:xfrm>
          <a:prstGeom prst="rect">
            <a:avLst/>
          </a:prstGeom>
        </p:spPr>
        <p:txBody>
          <a:bodyPr wrap="none">
            <a:spAutoFit/>
          </a:bodyPr>
          <a:lstStyle/>
          <a:p>
            <a:pPr algn="ctr"/>
            <a:r>
              <a:rPr lang="ru-RU" sz="4000" b="1" dirty="0">
                <a:latin typeface="Times New Roman" pitchFamily="18" charset="0"/>
                <a:cs typeface="Times New Roman" pitchFamily="18" charset="0"/>
              </a:rPr>
              <a:t>Задачи.</a:t>
            </a:r>
            <a:endParaRPr lang="ru-RU" sz="40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Фоны с полянами (47 фото)"/>
          <p:cNvPicPr>
            <a:picLocks noChangeAspect="1" noChangeArrowheads="1"/>
          </p:cNvPicPr>
          <p:nvPr/>
        </p:nvPicPr>
        <p:blipFill>
          <a:blip r:embed="rId2" cstate="print"/>
          <a:srcRect/>
          <a:stretch>
            <a:fillRect/>
          </a:stretch>
        </p:blipFill>
        <p:spPr bwMode="auto">
          <a:xfrm>
            <a:off x="0" y="0"/>
            <a:ext cx="9116014" cy="6858000"/>
          </a:xfrm>
          <a:prstGeom prst="rect">
            <a:avLst/>
          </a:prstGeom>
          <a:noFill/>
        </p:spPr>
      </p:pic>
      <p:sp>
        <p:nvSpPr>
          <p:cNvPr id="7" name="Прямоугольник 6"/>
          <p:cNvSpPr/>
          <p:nvPr/>
        </p:nvSpPr>
        <p:spPr>
          <a:xfrm>
            <a:off x="539552" y="1268760"/>
            <a:ext cx="8208912" cy="3046988"/>
          </a:xfrm>
          <a:prstGeom prst="rect">
            <a:avLst/>
          </a:prstGeom>
        </p:spPr>
        <p:txBody>
          <a:bodyPr wrap="square">
            <a:spAutoFit/>
          </a:bodyPr>
          <a:lstStyle/>
          <a:p>
            <a:pPr>
              <a:buFont typeface="Arial" pitchFamily="34" charset="0"/>
              <a:buChar char="•"/>
            </a:pPr>
            <a:r>
              <a:rPr lang="ru-RU" sz="2400" b="1" dirty="0">
                <a:latin typeface="Times New Roman" pitchFamily="18" charset="0"/>
                <a:cs typeface="Times New Roman" pitchFamily="18" charset="0"/>
              </a:rPr>
              <a:t> построение в шеренгу, проверка осанки и равнения;</a:t>
            </a:r>
          </a:p>
          <a:p>
            <a:pPr>
              <a:buFont typeface="Arial" pitchFamily="34" charset="0"/>
              <a:buChar char="•"/>
            </a:pPr>
            <a:r>
              <a:rPr lang="ru-RU" sz="2400" b="1" dirty="0">
                <a:latin typeface="Times New Roman" pitchFamily="18" charset="0"/>
                <a:cs typeface="Times New Roman" pitchFamily="18" charset="0"/>
              </a:rPr>
              <a:t>перестроение в колонну по одному, переход на ходьбу по кругу;</a:t>
            </a:r>
          </a:p>
          <a:p>
            <a:pPr>
              <a:buFont typeface="Arial" pitchFamily="34" charset="0"/>
              <a:buChar char="•"/>
            </a:pPr>
            <a:r>
              <a:rPr lang="ru-RU" sz="2400" b="1" dirty="0">
                <a:latin typeface="Times New Roman" pitchFamily="18" charset="0"/>
                <a:cs typeface="Times New Roman" pitchFamily="18" charset="0"/>
              </a:rPr>
              <a:t>ходьба и бег по кругу; </a:t>
            </a:r>
          </a:p>
          <a:p>
            <a:pPr>
              <a:buFont typeface="Arial" pitchFamily="34" charset="0"/>
              <a:buChar char="•"/>
            </a:pPr>
            <a:r>
              <a:rPr lang="ru-RU" sz="2400" b="1" dirty="0">
                <a:latin typeface="Times New Roman" pitchFamily="18" charset="0"/>
                <a:cs typeface="Times New Roman" pitchFamily="18" charset="0"/>
              </a:rPr>
              <a:t>на сигнал воспитателя «Поворот!» все поворачиваются кругом и продолжают ходьбу;</a:t>
            </a:r>
          </a:p>
          <a:p>
            <a:pPr>
              <a:buFont typeface="Arial" pitchFamily="34" charset="0"/>
              <a:buChar char="•"/>
            </a:pPr>
            <a:r>
              <a:rPr lang="ru-RU" sz="2400" b="1" dirty="0">
                <a:latin typeface="Times New Roman" pitchFamily="18" charset="0"/>
                <a:cs typeface="Times New Roman" pitchFamily="18" charset="0"/>
              </a:rPr>
              <a:t>беге снова подается команда и дети выполняют поворот без остановки движения.</a:t>
            </a:r>
          </a:p>
        </p:txBody>
      </p:sp>
      <p:sp>
        <p:nvSpPr>
          <p:cNvPr id="8" name="Прямоугольник 7"/>
          <p:cNvSpPr/>
          <p:nvPr/>
        </p:nvSpPr>
        <p:spPr>
          <a:xfrm>
            <a:off x="3615097" y="332656"/>
            <a:ext cx="1864613" cy="707886"/>
          </a:xfrm>
          <a:prstGeom prst="rect">
            <a:avLst/>
          </a:prstGeom>
        </p:spPr>
        <p:txBody>
          <a:bodyPr wrap="none">
            <a:spAutoFit/>
          </a:bodyPr>
          <a:lstStyle/>
          <a:p>
            <a:pPr algn="ctr"/>
            <a:r>
              <a:rPr lang="ru-RU" sz="4000" b="1" dirty="0">
                <a:latin typeface="Times New Roman" pitchFamily="18" charset="0"/>
                <a:cs typeface="Times New Roman" pitchFamily="18" charset="0"/>
              </a:rPr>
              <a:t>1 часть</a:t>
            </a:r>
            <a:endParaRPr lang="ru-RU" sz="40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Фоны с полянами (47 фото)"/>
          <p:cNvPicPr>
            <a:picLocks noChangeAspect="1" noChangeArrowheads="1"/>
          </p:cNvPicPr>
          <p:nvPr/>
        </p:nvPicPr>
        <p:blipFill>
          <a:blip r:embed="rId2" cstate="print"/>
          <a:srcRect/>
          <a:stretch>
            <a:fillRect/>
          </a:stretch>
        </p:blipFill>
        <p:spPr bwMode="auto">
          <a:xfrm>
            <a:off x="0" y="0"/>
            <a:ext cx="9116014" cy="6858000"/>
          </a:xfrm>
          <a:prstGeom prst="rect">
            <a:avLst/>
          </a:prstGeom>
          <a:noFill/>
        </p:spPr>
      </p:pic>
      <p:sp>
        <p:nvSpPr>
          <p:cNvPr id="7" name="Прямоугольник 6"/>
          <p:cNvSpPr/>
          <p:nvPr/>
        </p:nvSpPr>
        <p:spPr>
          <a:xfrm>
            <a:off x="539552" y="1268760"/>
            <a:ext cx="8208912" cy="830997"/>
          </a:xfrm>
          <a:prstGeom prst="rect">
            <a:avLst/>
          </a:prstGeom>
        </p:spPr>
        <p:txBody>
          <a:bodyPr wrap="square">
            <a:spAutoFit/>
          </a:bodyPr>
          <a:lstStyle/>
          <a:p>
            <a:pPr algn="ctr"/>
            <a:r>
              <a:rPr lang="ru-RU" sz="2400" b="1" dirty="0">
                <a:latin typeface="Times New Roman" pitchFamily="18" charset="0"/>
                <a:cs typeface="Times New Roman" pitchFamily="18" charset="0"/>
              </a:rPr>
              <a:t>1. И. п. — основная стойка. 1—2 — шаг вправо, руки в стороны; 3—4—исходное положение (6—8 раз)</a:t>
            </a:r>
          </a:p>
        </p:txBody>
      </p:sp>
      <p:sp>
        <p:nvSpPr>
          <p:cNvPr id="8" name="Прямоугольник 7"/>
          <p:cNvSpPr/>
          <p:nvPr/>
        </p:nvSpPr>
        <p:spPr>
          <a:xfrm>
            <a:off x="755576" y="188640"/>
            <a:ext cx="7686721" cy="707886"/>
          </a:xfrm>
          <a:prstGeom prst="rect">
            <a:avLst/>
          </a:prstGeom>
        </p:spPr>
        <p:txBody>
          <a:bodyPr wrap="none">
            <a:spAutoFit/>
          </a:bodyPr>
          <a:lstStyle/>
          <a:p>
            <a:pPr algn="ctr"/>
            <a:r>
              <a:rPr lang="ru-RU" sz="4000" b="1" dirty="0">
                <a:latin typeface="Times New Roman" pitchFamily="18" charset="0"/>
                <a:cs typeface="Times New Roman" pitchFamily="18" charset="0"/>
              </a:rPr>
              <a:t>Общеразвивающие упражнения</a:t>
            </a:r>
          </a:p>
        </p:txBody>
      </p:sp>
      <p:pic>
        <p:nvPicPr>
          <p:cNvPr id="15362" name="Picture 2" descr="https://ds05.infourok.ru/uploads/ex/122b/0007ede2-9d1eecbb/hello_html_1372d52.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449" b="100000" l="0" r="79545">
                        <a14:foregroundMark x1="18939" y1="25197" x2="18939" y2="25197"/>
                        <a14:foregroundMark x1="15909" y1="39370" x2="15909" y2="39370"/>
                        <a14:foregroundMark x1="15909" y1="54331" x2="15909" y2="54331"/>
                        <a14:foregroundMark x1="9091" y1="40945" x2="9091" y2="40945"/>
                        <a14:foregroundMark x1="13636" y1="63780" x2="13636" y2="63780"/>
                        <a14:foregroundMark x1="18939" y1="58268" x2="18939" y2="58268"/>
                        <a14:foregroundMark x1="15152" y1="64567" x2="15152" y2="64567"/>
                        <a14:foregroundMark x1="12121" y1="95276" x2="12121" y2="95276"/>
                        <a14:foregroundMark x1="17424" y1="94488" x2="17424" y2="94488"/>
                        <a14:foregroundMark x1="53788" y1="24409" x2="53788" y2="24409"/>
                        <a14:foregroundMark x1="49242" y1="41732" x2="49242" y2="41732"/>
                        <a14:foregroundMark x1="43939" y1="37008" x2="43939" y2="37008"/>
                        <a14:foregroundMark x1="66667" y1="37008" x2="66667" y2="37008"/>
                        <a14:foregroundMark x1="29545" y1="33071" x2="29545" y2="33071"/>
                        <a14:foregroundMark x1="74242" y1="33858" x2="74242" y2="33858"/>
                        <a14:foregroundMark x1="51515" y1="56693" x2="51515" y2="56693"/>
                        <a14:foregroundMark x1="70455" y1="34646" x2="70455" y2="34646"/>
                        <a14:foregroundMark x1="53030" y1="64567" x2="53030" y2="64567"/>
                      </a14:backgroundRemoval>
                    </a14:imgEffect>
                  </a14:imgLayer>
                </a14:imgProps>
              </a:ext>
            </a:extLst>
          </a:blip>
          <a:srcRect r="21429"/>
          <a:stretch>
            <a:fillRect/>
          </a:stretch>
        </p:blipFill>
        <p:spPr bwMode="auto">
          <a:xfrm>
            <a:off x="2597130" y="1293664"/>
            <a:ext cx="4003611" cy="4902497"/>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Фоны с полянами (47 фото)"/>
          <p:cNvPicPr>
            <a:picLocks noChangeAspect="1" noChangeArrowheads="1"/>
          </p:cNvPicPr>
          <p:nvPr/>
        </p:nvPicPr>
        <p:blipFill>
          <a:blip r:embed="rId2" cstate="print"/>
          <a:srcRect/>
          <a:stretch>
            <a:fillRect/>
          </a:stretch>
        </p:blipFill>
        <p:spPr bwMode="auto">
          <a:xfrm>
            <a:off x="0" y="0"/>
            <a:ext cx="9116014" cy="6858000"/>
          </a:xfrm>
          <a:prstGeom prst="rect">
            <a:avLst/>
          </a:prstGeom>
          <a:noFill/>
        </p:spPr>
      </p:pic>
      <p:sp>
        <p:nvSpPr>
          <p:cNvPr id="7" name="Прямоугольник 6"/>
          <p:cNvSpPr/>
          <p:nvPr/>
        </p:nvSpPr>
        <p:spPr>
          <a:xfrm>
            <a:off x="539552" y="1268760"/>
            <a:ext cx="8208912" cy="1200329"/>
          </a:xfrm>
          <a:prstGeom prst="rect">
            <a:avLst/>
          </a:prstGeom>
        </p:spPr>
        <p:txBody>
          <a:bodyPr wrap="square">
            <a:spAutoFit/>
          </a:bodyPr>
          <a:lstStyle/>
          <a:p>
            <a:pPr lvl="0" algn="ctr"/>
            <a:r>
              <a:rPr lang="ru-RU" sz="2400" b="1" dirty="0">
                <a:latin typeface="Times New Roman" pitchFamily="18" charset="0"/>
                <a:cs typeface="Times New Roman" pitchFamily="18" charset="0"/>
              </a:rPr>
              <a:t>2. И. п. — стойка ноги на ширине плеч, руки на пояс. 1 — наклон вправо, левую руку за голову; 2 — исходное положение. То же влево (6 раз).</a:t>
            </a:r>
          </a:p>
        </p:txBody>
      </p:sp>
      <p:sp>
        <p:nvSpPr>
          <p:cNvPr id="8" name="Прямоугольник 7"/>
          <p:cNvSpPr/>
          <p:nvPr/>
        </p:nvSpPr>
        <p:spPr>
          <a:xfrm>
            <a:off x="755576" y="188640"/>
            <a:ext cx="7686721" cy="707886"/>
          </a:xfrm>
          <a:prstGeom prst="rect">
            <a:avLst/>
          </a:prstGeom>
        </p:spPr>
        <p:txBody>
          <a:bodyPr wrap="none">
            <a:spAutoFit/>
          </a:bodyPr>
          <a:lstStyle/>
          <a:p>
            <a:pPr algn="ctr"/>
            <a:r>
              <a:rPr lang="ru-RU" sz="4000" b="1" dirty="0">
                <a:latin typeface="Times New Roman" pitchFamily="18" charset="0"/>
                <a:cs typeface="Times New Roman" pitchFamily="18" charset="0"/>
              </a:rPr>
              <a:t>Общеразвивающие упражнения</a:t>
            </a:r>
          </a:p>
        </p:txBody>
      </p:sp>
      <p:pic>
        <p:nvPicPr>
          <p:cNvPr id="17410" name="Picture 2" descr="https://alebed.org/uploads/posts/articles4/razminka_pered_begom_pravilnaya_tehnika_foto_polza_ot_provedeniya_razminki_pered_begom_2.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581" b="99355" l="25000" r="74833">
                        <a14:foregroundMark x1="67833" y1="65806" x2="67833" y2="65806"/>
                        <a14:foregroundMark x1="69333" y1="91613" x2="69333" y2="91613"/>
                        <a14:foregroundMark x1="51167" y1="50968" x2="51167" y2="50968"/>
                        <a14:foregroundMark x1="49167" y1="33548" x2="49167" y2="33548"/>
                        <a14:foregroundMark x1="47167" y1="29677" x2="47167" y2="29677"/>
                        <a14:foregroundMark x1="46500" y1="38710" x2="46500" y2="38710"/>
                        <a14:foregroundMark x1="49167" y1="65161" x2="49167" y2="65161"/>
                        <a14:foregroundMark x1="53000" y1="60645" x2="53000" y2="60645"/>
                        <a14:foregroundMark x1="53333" y1="78710" x2="53333" y2="78710"/>
                        <a14:foregroundMark x1="53667" y1="90323" x2="53667" y2="90323"/>
                        <a14:foregroundMark x1="53500" y1="85161" x2="53500" y2="85161"/>
                        <a14:foregroundMark x1="47167" y1="89677" x2="47167" y2="89677"/>
                        <a14:foregroundMark x1="33000" y1="54194" x2="33000" y2="54194"/>
                        <a14:foregroundMark x1="32833" y1="32258" x2="32833" y2="32258"/>
                        <a14:foregroundMark x1="34167" y1="27742" x2="34167" y2="27742"/>
                        <a14:foregroundMark x1="33333" y1="60645" x2="33333" y2="60645"/>
                        <a14:foregroundMark x1="30333" y1="60000" x2="30333" y2="60000"/>
                        <a14:foregroundMark x1="28500" y1="89677" x2="28500" y2="89677"/>
                        <a14:foregroundMark x1="34500" y1="91613" x2="34500" y2="91613"/>
                        <a14:foregroundMark x1="50167" y1="24516" x2="50167" y2="24516"/>
                        <a14:foregroundMark x1="51500" y1="24516" x2="51500" y2="24516"/>
                        <a14:foregroundMark x1="45833" y1="23226" x2="45833" y2="23226"/>
                        <a14:foregroundMark x1="45667" y1="47742" x2="45667" y2="47742"/>
                        <a14:foregroundMark x1="35667" y1="30968" x2="35667" y2="30968"/>
                        <a14:backgroundMark x1="28833" y1="32903" x2="28833" y2="32903"/>
                        <a14:backgroundMark x1="34500" y1="34194" x2="34500" y2="34194"/>
                        <a14:backgroundMark x1="48167" y1="42581" x2="48167" y2="42581"/>
                        <a14:backgroundMark x1="51333" y1="30323" x2="51333" y2="30323"/>
                      </a14:backgroundRemoval>
                    </a14:imgEffect>
                  </a14:imgLayer>
                </a14:imgProps>
              </a:ext>
            </a:extLst>
          </a:blip>
          <a:srcRect l="21420" r="20621"/>
          <a:stretch>
            <a:fillRect/>
          </a:stretch>
        </p:blipFill>
        <p:spPr bwMode="auto">
          <a:xfrm>
            <a:off x="763194" y="2996952"/>
            <a:ext cx="6758454" cy="301235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Фоны с полянами (47 фото)"/>
          <p:cNvPicPr>
            <a:picLocks noChangeAspect="1" noChangeArrowheads="1"/>
          </p:cNvPicPr>
          <p:nvPr/>
        </p:nvPicPr>
        <p:blipFill>
          <a:blip r:embed="rId2" cstate="print"/>
          <a:srcRect/>
          <a:stretch>
            <a:fillRect/>
          </a:stretch>
        </p:blipFill>
        <p:spPr bwMode="auto">
          <a:xfrm>
            <a:off x="0" y="0"/>
            <a:ext cx="9116014" cy="6858000"/>
          </a:xfrm>
          <a:prstGeom prst="rect">
            <a:avLst/>
          </a:prstGeom>
          <a:noFill/>
        </p:spPr>
      </p:pic>
      <p:sp>
        <p:nvSpPr>
          <p:cNvPr id="7" name="Прямоугольник 6"/>
          <p:cNvSpPr/>
          <p:nvPr/>
        </p:nvSpPr>
        <p:spPr>
          <a:xfrm>
            <a:off x="539552" y="1268760"/>
            <a:ext cx="8208912" cy="1569660"/>
          </a:xfrm>
          <a:prstGeom prst="rect">
            <a:avLst/>
          </a:prstGeom>
        </p:spPr>
        <p:txBody>
          <a:bodyPr wrap="square">
            <a:spAutoFit/>
          </a:bodyPr>
          <a:lstStyle/>
          <a:p>
            <a:pPr algn="ctr"/>
            <a:r>
              <a:rPr lang="ru-RU" sz="2400" b="1" dirty="0">
                <a:latin typeface="Times New Roman" pitchFamily="18" charset="0"/>
                <a:cs typeface="Times New Roman" pitchFamily="18" charset="0"/>
              </a:rPr>
              <a:t>3. И. п. — основная стойка, руки на пояс. 1 — руки в стороны; 2 —присесть, руки за голову; 3 — встать, руки в стороны; 4 — исходное положение (6-8 раз).</a:t>
            </a:r>
          </a:p>
          <a:p>
            <a:pPr lvl="0" algn="ctr"/>
            <a:endParaRPr lang="ru-RU" sz="2400" b="1" dirty="0">
              <a:latin typeface="Times New Roman" pitchFamily="18" charset="0"/>
              <a:cs typeface="Times New Roman" pitchFamily="18" charset="0"/>
            </a:endParaRPr>
          </a:p>
        </p:txBody>
      </p:sp>
      <p:sp>
        <p:nvSpPr>
          <p:cNvPr id="8" name="Прямоугольник 7"/>
          <p:cNvSpPr/>
          <p:nvPr/>
        </p:nvSpPr>
        <p:spPr>
          <a:xfrm>
            <a:off x="755576" y="188640"/>
            <a:ext cx="7686721" cy="707886"/>
          </a:xfrm>
          <a:prstGeom prst="rect">
            <a:avLst/>
          </a:prstGeom>
        </p:spPr>
        <p:txBody>
          <a:bodyPr wrap="none">
            <a:spAutoFit/>
          </a:bodyPr>
          <a:lstStyle/>
          <a:p>
            <a:pPr algn="ctr"/>
            <a:r>
              <a:rPr lang="ru-RU" sz="4000" b="1" dirty="0">
                <a:latin typeface="Times New Roman" pitchFamily="18" charset="0"/>
                <a:cs typeface="Times New Roman" pitchFamily="18" charset="0"/>
              </a:rPr>
              <a:t>Общеразвивающие упражнения</a:t>
            </a:r>
          </a:p>
        </p:txBody>
      </p:sp>
      <p:pic>
        <p:nvPicPr>
          <p:cNvPr id="4098" name="Picture 2" descr="https://poznayka.org/baza1/1790334523474.files/image321.gif"/>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681" b="96639" l="9402" r="89744">
                        <a14:foregroundMark x1="54701" y1="7563" x2="54701" y2="7563"/>
                      </a14:backgroundRemoval>
                    </a14:imgEffect>
                  </a14:imgLayer>
                </a14:imgProps>
              </a:ext>
            </a:extLst>
          </a:blip>
          <a:srcRect/>
          <a:stretch>
            <a:fillRect/>
          </a:stretch>
        </p:blipFill>
        <p:spPr bwMode="auto">
          <a:xfrm>
            <a:off x="1588433" y="2878524"/>
            <a:ext cx="2969438" cy="3020200"/>
          </a:xfrm>
          <a:prstGeom prst="rect">
            <a:avLst/>
          </a:prstGeom>
          <a:noFill/>
        </p:spPr>
      </p:pic>
      <p:pic>
        <p:nvPicPr>
          <p:cNvPr id="4100" name="Picture 4" descr="https://i.ytimg.com/vi/aIzcXmZndMw/maxresdefault.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472" b="98750" l="53125" r="82969"/>
                    </a14:imgEffect>
                  </a14:imgLayer>
                </a14:imgProps>
              </a:ext>
            </a:extLst>
          </a:blip>
          <a:srcRect l="49469" t="26168" r="13241"/>
          <a:stretch>
            <a:fillRect/>
          </a:stretch>
        </p:blipFill>
        <p:spPr bwMode="auto">
          <a:xfrm>
            <a:off x="3563888" y="3429000"/>
            <a:ext cx="2304256" cy="256629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Фоны с полянами (47 фото)"/>
          <p:cNvPicPr>
            <a:picLocks noChangeAspect="1" noChangeArrowheads="1"/>
          </p:cNvPicPr>
          <p:nvPr/>
        </p:nvPicPr>
        <p:blipFill>
          <a:blip r:embed="rId2" cstate="print"/>
          <a:srcRect/>
          <a:stretch>
            <a:fillRect/>
          </a:stretch>
        </p:blipFill>
        <p:spPr bwMode="auto">
          <a:xfrm>
            <a:off x="0" y="0"/>
            <a:ext cx="9116014" cy="6858000"/>
          </a:xfrm>
          <a:prstGeom prst="rect">
            <a:avLst/>
          </a:prstGeom>
          <a:noFill/>
        </p:spPr>
      </p:pic>
      <p:sp>
        <p:nvSpPr>
          <p:cNvPr id="7" name="Прямоугольник 6"/>
          <p:cNvSpPr/>
          <p:nvPr/>
        </p:nvSpPr>
        <p:spPr>
          <a:xfrm>
            <a:off x="539552" y="1268760"/>
            <a:ext cx="8208912" cy="1200329"/>
          </a:xfrm>
          <a:prstGeom prst="rect">
            <a:avLst/>
          </a:prstGeom>
        </p:spPr>
        <p:txBody>
          <a:bodyPr wrap="square">
            <a:spAutoFit/>
          </a:bodyPr>
          <a:lstStyle/>
          <a:p>
            <a:pPr lvl="0" algn="ctr"/>
            <a:r>
              <a:rPr lang="ru-RU" sz="2400" b="1" dirty="0">
                <a:latin typeface="Times New Roman" pitchFamily="18" charset="0"/>
                <a:cs typeface="Times New Roman" pitchFamily="18" charset="0"/>
              </a:rPr>
              <a:t>4. И. п. — сидя ноги врозь, руки в упоре сзади. 1 — поднять правую (левую) ногу вверх; 2 — опустить ногу, вернуться в исходное положений (6-8 раз).</a:t>
            </a:r>
          </a:p>
        </p:txBody>
      </p:sp>
      <p:sp>
        <p:nvSpPr>
          <p:cNvPr id="8" name="Прямоугольник 7"/>
          <p:cNvSpPr/>
          <p:nvPr/>
        </p:nvSpPr>
        <p:spPr>
          <a:xfrm>
            <a:off x="755576" y="188640"/>
            <a:ext cx="7686721" cy="707886"/>
          </a:xfrm>
          <a:prstGeom prst="rect">
            <a:avLst/>
          </a:prstGeom>
        </p:spPr>
        <p:txBody>
          <a:bodyPr wrap="none">
            <a:spAutoFit/>
          </a:bodyPr>
          <a:lstStyle/>
          <a:p>
            <a:pPr algn="ctr"/>
            <a:r>
              <a:rPr lang="ru-RU" sz="4000" b="1" dirty="0">
                <a:latin typeface="Times New Roman" pitchFamily="18" charset="0"/>
                <a:cs typeface="Times New Roman" pitchFamily="18" charset="0"/>
              </a:rPr>
              <a:t>Общеразвивающие упражнения</a:t>
            </a:r>
          </a:p>
        </p:txBody>
      </p:sp>
      <p:pic>
        <p:nvPicPr>
          <p:cNvPr id="3074" name="Picture 2" descr="https://nashaucheba.ru/docs/63/62578/conv_1/file1_html_m4db2e871.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754" b="98246" l="0" r="52840">
                        <a14:foregroundMark x1="4647" y1="10526" x2="4647" y2="10526"/>
                      </a14:backgroundRemoval>
                    </a14:imgEffect>
                  </a14:imgLayer>
                </a14:imgProps>
              </a:ext>
            </a:extLst>
          </a:blip>
          <a:srcRect r="45350"/>
          <a:stretch>
            <a:fillRect/>
          </a:stretch>
        </p:blipFill>
        <p:spPr bwMode="auto">
          <a:xfrm>
            <a:off x="1475656" y="3412342"/>
            <a:ext cx="5878551" cy="211062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Фоны с полянами (47 фото)"/>
          <p:cNvPicPr>
            <a:picLocks noChangeAspect="1" noChangeArrowheads="1"/>
          </p:cNvPicPr>
          <p:nvPr/>
        </p:nvPicPr>
        <p:blipFill>
          <a:blip r:embed="rId2" cstate="print"/>
          <a:srcRect/>
          <a:stretch>
            <a:fillRect/>
          </a:stretch>
        </p:blipFill>
        <p:spPr bwMode="auto">
          <a:xfrm>
            <a:off x="0" y="0"/>
            <a:ext cx="9116014" cy="6858000"/>
          </a:xfrm>
          <a:prstGeom prst="rect">
            <a:avLst/>
          </a:prstGeom>
          <a:noFill/>
        </p:spPr>
      </p:pic>
      <p:sp>
        <p:nvSpPr>
          <p:cNvPr id="7" name="Прямоугольник 6"/>
          <p:cNvSpPr/>
          <p:nvPr/>
        </p:nvSpPr>
        <p:spPr>
          <a:xfrm>
            <a:off x="539552" y="1268760"/>
            <a:ext cx="8208912" cy="1569660"/>
          </a:xfrm>
          <a:prstGeom prst="rect">
            <a:avLst/>
          </a:prstGeom>
        </p:spPr>
        <p:txBody>
          <a:bodyPr wrap="square">
            <a:spAutoFit/>
          </a:bodyPr>
          <a:lstStyle/>
          <a:p>
            <a:pPr algn="ctr"/>
            <a:r>
              <a:rPr lang="ru-RU" sz="2400" b="1" dirty="0">
                <a:latin typeface="Times New Roman" pitchFamily="18" charset="0"/>
                <a:cs typeface="Times New Roman" pitchFamily="18" charset="0"/>
              </a:rPr>
              <a:t>5. И. п. — лежа на спине, руки вдоль туловища. 1 — поднять прямые ноги вверх; 2 — развести ноги в стороны; 3 — скрестить ноги — </a:t>
            </a:r>
            <a:r>
              <a:rPr lang="ru-RU" sz="2400" b="1" dirty="0" err="1">
                <a:latin typeface="Times New Roman" pitchFamily="18" charset="0"/>
                <a:cs typeface="Times New Roman" pitchFamily="18" charset="0"/>
              </a:rPr>
              <a:t>ноги</a:t>
            </a:r>
            <a:r>
              <a:rPr lang="ru-RU" sz="2400" b="1" dirty="0">
                <a:latin typeface="Times New Roman" pitchFamily="18" charset="0"/>
                <a:cs typeface="Times New Roman" pitchFamily="18" charset="0"/>
              </a:rPr>
              <a:t> в стороны; 4 — вернуться в исходное положение (4—5 раз).</a:t>
            </a:r>
          </a:p>
        </p:txBody>
      </p:sp>
      <p:sp>
        <p:nvSpPr>
          <p:cNvPr id="8" name="Прямоугольник 7"/>
          <p:cNvSpPr/>
          <p:nvPr/>
        </p:nvSpPr>
        <p:spPr>
          <a:xfrm>
            <a:off x="755576" y="188640"/>
            <a:ext cx="7686721" cy="707886"/>
          </a:xfrm>
          <a:prstGeom prst="rect">
            <a:avLst/>
          </a:prstGeom>
        </p:spPr>
        <p:txBody>
          <a:bodyPr wrap="none">
            <a:spAutoFit/>
          </a:bodyPr>
          <a:lstStyle/>
          <a:p>
            <a:pPr algn="ctr"/>
            <a:r>
              <a:rPr lang="ru-RU" sz="4000" b="1" dirty="0">
                <a:latin typeface="Times New Roman" pitchFamily="18" charset="0"/>
                <a:cs typeface="Times New Roman" pitchFamily="18" charset="0"/>
              </a:rPr>
              <a:t>Общеразвивающие упражнения</a:t>
            </a:r>
          </a:p>
        </p:txBody>
      </p:sp>
      <p:pic>
        <p:nvPicPr>
          <p:cNvPr id="2050" name="Picture 2" descr="https://veteranrostovdon.ru/800/600/http/travm.info/wp-content/uploads/2017/10/nozhnitsy.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0000" l="0" r="95143">
                        <a14:foregroundMark x1="87143" y1="8571" x2="87143" y2="8571"/>
                        <a14:foregroundMark x1="32000" y1="8929" x2="32000" y2="8929"/>
                        <a14:foregroundMark x1="32000" y1="8929" x2="32000" y2="8929"/>
                        <a14:foregroundMark x1="42000" y1="10000" x2="42000" y2="10000"/>
                        <a14:foregroundMark x1="48571" y1="13929" x2="48571" y2="13929"/>
                        <a14:foregroundMark x1="61714" y1="15357" x2="61714" y2="15357"/>
                        <a14:foregroundMark x1="70286" y1="18929" x2="70286" y2="18929"/>
                        <a14:foregroundMark x1="82000" y1="14643" x2="82000" y2="14643"/>
                        <a14:foregroundMark x1="88000" y1="15000" x2="88000" y2="15000"/>
                        <a14:foregroundMark x1="51143" y1="16071" x2="51143" y2="16071"/>
                        <a14:foregroundMark x1="40000" y1="5714" x2="40000" y2="5714"/>
                        <a14:foregroundMark x1="25143" y1="6429" x2="25143" y2="6429"/>
                        <a14:foregroundMark x1="9429" y1="45000" x2="9429" y2="45000"/>
                        <a14:foregroundMark x1="22857" y1="55357" x2="22857" y2="55357"/>
                        <a14:foregroundMark x1="33143" y1="59643" x2="33143" y2="59643"/>
                        <a14:foregroundMark x1="38000" y1="71786" x2="38000" y2="71786"/>
                        <a14:foregroundMark x1="30286" y1="67857" x2="30286" y2="67857"/>
                        <a14:foregroundMark x1="21143" y1="65714" x2="21143" y2="65714"/>
                        <a14:foregroundMark x1="63714" y1="72143" x2="63714" y2="72143"/>
                        <a14:foregroundMark x1="55429" y1="72143" x2="55429" y2="72143"/>
                        <a14:foregroundMark x1="78857" y1="71071" x2="78857" y2="71071"/>
                        <a14:foregroundMark x1="86571" y1="72143" x2="86571" y2="72143"/>
                      </a14:backgroundRemoval>
                    </a14:imgEffect>
                  </a14:imgLayer>
                </a14:imgProps>
              </a:ext>
            </a:extLst>
          </a:blip>
          <a:srcRect/>
          <a:stretch>
            <a:fillRect/>
          </a:stretch>
        </p:blipFill>
        <p:spPr bwMode="auto">
          <a:xfrm>
            <a:off x="3275856" y="4198133"/>
            <a:ext cx="3477766" cy="278221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Фоны с полянами (47 фото)"/>
          <p:cNvPicPr>
            <a:picLocks noChangeAspect="1" noChangeArrowheads="1"/>
          </p:cNvPicPr>
          <p:nvPr/>
        </p:nvPicPr>
        <p:blipFill>
          <a:blip r:embed="rId2" cstate="print"/>
          <a:srcRect/>
          <a:stretch>
            <a:fillRect/>
          </a:stretch>
        </p:blipFill>
        <p:spPr bwMode="auto">
          <a:xfrm>
            <a:off x="0" y="0"/>
            <a:ext cx="9116014" cy="6858000"/>
          </a:xfrm>
          <a:prstGeom prst="rect">
            <a:avLst/>
          </a:prstGeom>
          <a:noFill/>
        </p:spPr>
      </p:pic>
      <p:sp>
        <p:nvSpPr>
          <p:cNvPr id="7" name="Прямоугольник 6"/>
          <p:cNvSpPr/>
          <p:nvPr/>
        </p:nvSpPr>
        <p:spPr>
          <a:xfrm>
            <a:off x="539552" y="1268760"/>
            <a:ext cx="8208912" cy="1569660"/>
          </a:xfrm>
          <a:prstGeom prst="rect">
            <a:avLst/>
          </a:prstGeom>
        </p:spPr>
        <p:txBody>
          <a:bodyPr wrap="square">
            <a:spAutoFit/>
          </a:bodyPr>
          <a:lstStyle/>
          <a:p>
            <a:pPr lvl="0" algn="ctr"/>
            <a:r>
              <a:rPr lang="ru-RU" sz="2400" b="1" dirty="0">
                <a:latin typeface="Times New Roman" pitchFamily="18" charset="0"/>
                <a:cs typeface="Times New Roman" pitchFamily="18" charset="0"/>
              </a:rPr>
              <a:t>6. И. п. — основная стойка, руки на пояс. Прыжки на месте — правая нога вперед, левая — назад попеременно на счет педагога «1—8», в чередовании с небольшим отдыхом. Повторить 3—4 раза.</a:t>
            </a:r>
          </a:p>
        </p:txBody>
      </p:sp>
      <p:sp>
        <p:nvSpPr>
          <p:cNvPr id="8" name="Прямоугольник 7"/>
          <p:cNvSpPr/>
          <p:nvPr/>
        </p:nvSpPr>
        <p:spPr>
          <a:xfrm>
            <a:off x="755576" y="188640"/>
            <a:ext cx="7686721" cy="707886"/>
          </a:xfrm>
          <a:prstGeom prst="rect">
            <a:avLst/>
          </a:prstGeom>
        </p:spPr>
        <p:txBody>
          <a:bodyPr wrap="none">
            <a:spAutoFit/>
          </a:bodyPr>
          <a:lstStyle/>
          <a:p>
            <a:pPr algn="ctr"/>
            <a:r>
              <a:rPr lang="ru-RU" sz="4000" b="1" dirty="0">
                <a:latin typeface="Times New Roman" pitchFamily="18" charset="0"/>
                <a:cs typeface="Times New Roman" pitchFamily="18" charset="0"/>
              </a:rPr>
              <a:t>Общеразвивающие упражнения</a:t>
            </a:r>
          </a:p>
        </p:txBody>
      </p:sp>
      <p:sp>
        <p:nvSpPr>
          <p:cNvPr id="1026" name="AutoShape 2" descr="https://konspekta.net/lektsianew/baza6/595089996989.files/image49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konspekta.net/lektsianew/baza6/595089996989.files/image49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0" name="Picture 6" descr="https://konspekta.net/lektsianew/baza6/595089996989.files/image493.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4400" l="6364" r="90000">
                        <a14:foregroundMark x1="27273" y1="11200" x2="27273" y2="11200"/>
                        <a14:foregroundMark x1="25455" y1="24800" x2="25455" y2="24800"/>
                        <a14:foregroundMark x1="28182" y1="34400" x2="28182" y2="34400"/>
                        <a14:foregroundMark x1="19091" y1="27200" x2="19091" y2="27200"/>
                        <a14:foregroundMark x1="26364" y1="44000" x2="26364" y2="44000"/>
                        <a14:foregroundMark x1="24545" y1="59200" x2="24545" y2="59200"/>
                        <a14:foregroundMark x1="30000" y1="57600" x2="30000" y2="57600"/>
                        <a14:foregroundMark x1="30909" y1="70400" x2="30909" y2="70400"/>
                        <a14:foregroundMark x1="33636" y1="80000" x2="33636" y2="80000"/>
                        <a14:foregroundMark x1="19091" y1="72800" x2="19091" y2="72800"/>
                        <a14:foregroundMark x1="19091" y1="82400" x2="19091" y2="82400"/>
                        <a14:foregroundMark x1="24545" y1="7200" x2="24545" y2="7200"/>
                        <a14:foregroundMark x1="68182" y1="7200" x2="68182" y2="7200"/>
                        <a14:foregroundMark x1="62727" y1="8000" x2="62727" y2="8000"/>
                        <a14:foregroundMark x1="63636" y1="32000" x2="63636" y2="32000"/>
                        <a14:foregroundMark x1="61818" y1="22400" x2="61818" y2="22400"/>
                        <a14:foregroundMark x1="75455" y1="29600" x2="75455" y2="29600"/>
                        <a14:foregroundMark x1="66364" y1="42400" x2="66364" y2="42400"/>
                        <a14:foregroundMark x1="61818" y1="52800" x2="61818" y2="52800"/>
                        <a14:foregroundMark x1="69091" y1="56000" x2="69091" y2="56000"/>
                        <a14:foregroundMark x1="72727" y1="77600" x2="72727" y2="77600"/>
                        <a14:foregroundMark x1="72727" y1="82400" x2="72727" y2="82400"/>
                        <a14:foregroundMark x1="56364" y1="84000" x2="56364" y2="84000"/>
                        <a14:foregroundMark x1="56364" y1="70400" x2="56364" y2="70400"/>
                        <a14:foregroundMark x1="35455" y1="33600" x2="35455" y2="33600"/>
                      </a14:backgroundRemoval>
                    </a14:imgEffect>
                  </a14:imgLayer>
                </a14:imgProps>
              </a:ext>
            </a:extLst>
          </a:blip>
          <a:srcRect/>
          <a:stretch>
            <a:fillRect/>
          </a:stretch>
        </p:blipFill>
        <p:spPr bwMode="auto">
          <a:xfrm>
            <a:off x="3347864" y="2976528"/>
            <a:ext cx="2974684" cy="3380323"/>
          </a:xfrm>
          <a:prstGeom prst="rect">
            <a:avLst/>
          </a:prstGeom>
          <a:noFill/>
        </p:spPr>
      </p:pic>
      <p:cxnSp>
        <p:nvCxnSpPr>
          <p:cNvPr id="10" name="Прямая со стрелкой 9"/>
          <p:cNvCxnSpPr/>
          <p:nvPr/>
        </p:nvCxnSpPr>
        <p:spPr>
          <a:xfrm>
            <a:off x="4932040" y="5589240"/>
            <a:ext cx="648072" cy="432048"/>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TotalTime>
  <Words>614</Words>
  <Application>Microsoft Office PowerPoint</Application>
  <PresentationFormat>Экран (4:3)</PresentationFormat>
  <Paragraphs>38</Paragraphs>
  <Slides>14</Slides>
  <Notes>0</Notes>
  <HiddenSlides>0</HiddenSlides>
  <MMClips>1</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14</vt:i4>
      </vt:variant>
    </vt:vector>
  </HeadingPairs>
  <TitlesOfParts>
    <vt:vector size="18"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вася</cp:lastModifiedBy>
  <cp:revision>17</cp:revision>
  <dcterms:created xsi:type="dcterms:W3CDTF">2020-12-16T03:04:08Z</dcterms:created>
  <dcterms:modified xsi:type="dcterms:W3CDTF">2020-12-19T03:00:03Z</dcterms:modified>
</cp:coreProperties>
</file>