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2788-0310-4540-AFCD-F9306FBED1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38F1-466E-4F36-ACBC-850AFC09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87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2788-0310-4540-AFCD-F9306FBED1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38F1-466E-4F36-ACBC-850AFC09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752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2788-0310-4540-AFCD-F9306FBED1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38F1-466E-4F36-ACBC-850AFC09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89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2788-0310-4540-AFCD-F9306FBED1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38F1-466E-4F36-ACBC-850AFC09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084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2788-0310-4540-AFCD-F9306FBED1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38F1-466E-4F36-ACBC-850AFC09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16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2788-0310-4540-AFCD-F9306FBED1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38F1-466E-4F36-ACBC-850AFC09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17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2788-0310-4540-AFCD-F9306FBED1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38F1-466E-4F36-ACBC-850AFC09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592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2788-0310-4540-AFCD-F9306FBED1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38F1-466E-4F36-ACBC-850AFC09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800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2788-0310-4540-AFCD-F9306FBED1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38F1-466E-4F36-ACBC-850AFC09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5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2788-0310-4540-AFCD-F9306FBED1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38F1-466E-4F36-ACBC-850AFC09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922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2788-0310-4540-AFCD-F9306FBED1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38F1-466E-4F36-ACBC-850AFC09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16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52788-0310-4540-AFCD-F9306FBED1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F38F1-466E-4F36-ACBC-850AFC09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20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7999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94731" y="733616"/>
            <a:ext cx="9383973" cy="372920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6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Фонемные </a:t>
            </a:r>
            <a:r>
              <a:rPr lang="ru-RU" sz="6000" b="1" dirty="0" smtClean="0">
                <a:latin typeface="Gabriola" panose="04040605051002020D02" pitchFamily="82" charset="0"/>
              </a:rPr>
              <a:t/>
            </a:r>
            <a:br>
              <a:rPr lang="ru-RU" sz="6000" b="1" dirty="0" smtClean="0">
                <a:latin typeface="Gabriola" panose="04040605051002020D02" pitchFamily="82" charset="0"/>
              </a:rPr>
            </a:br>
            <a:r>
              <a:rPr lang="ru-RU" sz="6000" b="1" dirty="0" smtClean="0">
                <a:solidFill>
                  <a:srgbClr val="7030A0"/>
                </a:solidFill>
                <a:latin typeface="Gabriola" panose="04040605051002020D02" pitchFamily="82" charset="0"/>
              </a:rPr>
              <a:t>и </a:t>
            </a:r>
            <a:r>
              <a:rPr lang="ru-RU" sz="6000" b="1" dirty="0" smtClean="0">
                <a:latin typeface="Gabriola" panose="04040605051002020D02" pitchFamily="82" charset="0"/>
              </a:rPr>
              <a:t/>
            </a:r>
            <a:br>
              <a:rPr lang="ru-RU" sz="6000" b="1" dirty="0" smtClean="0">
                <a:latin typeface="Gabriola" panose="04040605051002020D02" pitchFamily="82" charset="0"/>
              </a:rPr>
            </a:br>
            <a:r>
              <a:rPr lang="ru-RU" sz="6000" b="1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артикуляционные игры</a:t>
            </a:r>
            <a:r>
              <a:rPr lang="ru-RU" sz="6000" b="1" dirty="0" smtClean="0">
                <a:latin typeface="Gabriola" panose="04040605051002020D02" pitchFamily="82" charset="0"/>
              </a:rPr>
              <a:t/>
            </a:r>
            <a:br>
              <a:rPr lang="ru-RU" sz="6000" b="1" dirty="0" smtClean="0">
                <a:latin typeface="Gabriola" panose="04040605051002020D02" pitchFamily="82" charset="0"/>
              </a:rPr>
            </a:br>
            <a:endParaRPr lang="ru-RU" sz="6000" b="1" dirty="0">
              <a:latin typeface="Gabriola" panose="04040605051002020D02" pitchFamily="82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26090" y="4244454"/>
            <a:ext cx="4094328" cy="15421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Gabriola" panose="04040605051002020D02" pitchFamily="82" charset="0"/>
              </a:rPr>
              <a:t>Составила игру: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Gabriola" panose="04040605051002020D02" pitchFamily="82" charset="0"/>
              </a:rPr>
              <a:t>музыкальный руководитель </a:t>
            </a:r>
            <a:r>
              <a:rPr lang="ru-RU" sz="2800" b="1" dirty="0" err="1" smtClean="0">
                <a:solidFill>
                  <a:srgbClr val="7030A0"/>
                </a:solidFill>
                <a:latin typeface="Gabriola" panose="04040605051002020D02" pitchFamily="82" charset="0"/>
              </a:rPr>
              <a:t>Емелова</a:t>
            </a:r>
            <a:r>
              <a:rPr lang="ru-RU" sz="2800" b="1" dirty="0" smtClean="0">
                <a:solidFill>
                  <a:srgbClr val="7030A0"/>
                </a:solidFill>
                <a:latin typeface="Gabriola" panose="04040605051002020D02" pitchFamily="82" charset="0"/>
              </a:rPr>
              <a:t> О.Н.</a:t>
            </a:r>
            <a:endParaRPr lang="ru-RU" sz="2800" b="1" dirty="0">
              <a:solidFill>
                <a:srgbClr val="7030A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4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063"/>
            <a:ext cx="9144000" cy="897076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09181" y="365126"/>
            <a:ext cx="4380932" cy="38213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Ожил под теплым весенним </a:t>
            </a:r>
            <a:r>
              <a:rPr lang="ru-RU" sz="3200" b="1" dirty="0" err="1" smtClean="0">
                <a:solidFill>
                  <a:srgbClr val="C00000"/>
                </a:solidFill>
                <a:latin typeface="Segoe Print" panose="02000600000000000000" pitchFamily="2" charset="0"/>
              </a:rPr>
              <a:t>солцем</a:t>
            </a:r>
            <a:r>
              <a:rPr lang="ru-RU" sz="32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 и муравейник…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Отрывисто и весело у-у-у-у в разных регистрах, моделируя пальцем высоту и движения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89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898" y="0"/>
            <a:ext cx="10425373" cy="67556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91116" y="2843925"/>
            <a:ext cx="3165428" cy="40140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Лес наполнился птичьими голосами…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Имитация птичьих голосов всеми одновременно в высоком регистре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пение пти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550" y="6197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6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8002"/>
            <a:ext cx="9144000" cy="11322056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967785" y="259307"/>
            <a:ext cx="4271749" cy="33573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latin typeface="Segoe Print" panose="02000600000000000000" pitchFamily="2" charset="0"/>
              </a:rPr>
              <a:t>Вот и пришла Весна…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Каждый поет своим голосом, подняв руки вверх, как в начале.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В конце сводим в унисон на звук «</a:t>
            </a:r>
            <a:r>
              <a:rPr lang="ru-RU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ууууу</a:t>
            </a:r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»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пение пти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1681" y="3311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7999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5595" y="525438"/>
            <a:ext cx="6223379" cy="1828801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Использованная литература:</a:t>
            </a:r>
            <a:endParaRPr lang="ru-RU" sz="6000" b="1" dirty="0">
              <a:latin typeface="Gabriola" panose="04040605051002020D02" pitchFamily="82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50091" y="3429000"/>
            <a:ext cx="4094328" cy="15421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7030A0"/>
              </a:solidFill>
              <a:latin typeface="Gabriola" panose="04040605051002020D02" pitchFamily="82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00751" y="2688611"/>
            <a:ext cx="7342496" cy="21017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rgbClr val="002060"/>
                </a:solidFill>
                <a:latin typeface="Gabriola" panose="04040605051002020D02" pitchFamily="82" charset="0"/>
              </a:rPr>
              <a:t>Т.Э.Тютюнникова</a:t>
            </a:r>
            <a:r>
              <a:rPr lang="ru-RU" sz="4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«Ушки на </a:t>
            </a:r>
            <a:r>
              <a:rPr lang="ru-RU" sz="4000" b="1" dirty="0" err="1" smtClean="0">
                <a:solidFill>
                  <a:srgbClr val="002060"/>
                </a:solidFill>
                <a:latin typeface="Gabriola" panose="04040605051002020D02" pitchFamily="82" charset="0"/>
              </a:rPr>
              <a:t>мокушке</a:t>
            </a:r>
            <a:r>
              <a:rPr lang="ru-RU" sz="4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»</a:t>
            </a:r>
            <a:endParaRPr lang="ru-RU" sz="4000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5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7999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0186" y="226893"/>
            <a:ext cx="6223379" cy="182880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6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«Весенние голоса»</a:t>
            </a:r>
            <a:endParaRPr lang="ru-RU" sz="6000" b="1" dirty="0">
              <a:latin typeface="Gabriola" panose="04040605051002020D02" pitchFamily="82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50091" y="3429000"/>
            <a:ext cx="4094328" cy="15421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7030A0"/>
              </a:solidFill>
              <a:latin typeface="Gabriola" panose="04040605051002020D02" pitchFamily="82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50627" y="1951631"/>
            <a:ext cx="7342496" cy="35347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Для этой голосовой разминки дети располагаются по кругу на стульчиках или на полу: им будет так удобнее наблюдать друг за другом. Можно сказать, что в этом веселом задании они сами будут подражать различным звукам природы, которые можно услышать весной.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Выделенный текст говорит педагог, а дети его озвучивают.</a:t>
            </a:r>
            <a:endParaRPr lang="ru-RU" sz="3200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62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" y="0"/>
            <a:ext cx="9097598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1850" y="545911"/>
            <a:ext cx="5349069" cy="1325563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Пригрело весеннее солнышко… </a:t>
            </a:r>
            <a:endParaRPr lang="ru-RU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217158" y="3428999"/>
            <a:ext cx="4926842" cy="2565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abriola" panose="04040605051002020D02" pitchFamily="82" charset="0"/>
              </a:rPr>
              <a:t>Все поднимают руки вверх, приветствуя солнце, и каждый поет свой звук в высоком регистре. Детям нужно услышать и слушать звучащий кластер, для этого петь нужно негромко</a:t>
            </a:r>
            <a:endParaRPr lang="ru-RU" sz="2800" b="1" dirty="0">
              <a:solidFill>
                <a:srgbClr val="C00000"/>
              </a:solidFill>
              <a:latin typeface="Gabriola" panose="04040605051002020D02" pitchFamily="8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29" y="226041"/>
            <a:ext cx="4472200" cy="44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9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49964"/>
            <a:ext cx="9041641" cy="70079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542" y="0"/>
            <a:ext cx="3930555" cy="1325563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latin typeface="Gabriola" panose="04040605051002020D02" pitchFamily="82" charset="0"/>
              </a:rPr>
              <a:t>С пригорка побежал веселый ручей…</a:t>
            </a:r>
            <a:endParaRPr lang="ru-RU" b="1" dirty="0">
              <a:solidFill>
                <a:srgbClr val="0070C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929147" y="788239"/>
            <a:ext cx="4926842" cy="2565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Дети болтают языком, изображая бульканье ручейка.</a:t>
            </a:r>
            <a:r>
              <a:rPr lang="ru-RU" sz="2800" b="1" dirty="0">
                <a:solidFill>
                  <a:srgbClr val="002060"/>
                </a:solidFill>
                <a:latin typeface="Gabriola" panose="04040605051002020D02" pitchFamily="82" charset="0"/>
              </a:rPr>
              <a:t> Могут выполнять движения руками, подражая ручейку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Gabriola" panose="04040605051002020D02" pitchFamily="82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4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263" y="160409"/>
            <a:ext cx="4885046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Gabriola" panose="04040605051002020D02" pitchFamily="82" charset="0"/>
              </a:rPr>
              <a:t>Он до краев наполнил большую глубокую лужу…</a:t>
            </a:r>
            <a:endParaRPr lang="ru-RU" b="1" dirty="0">
              <a:solidFill>
                <a:srgbClr val="7030A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354063" y="1337480"/>
            <a:ext cx="4435522" cy="18365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Все опускаются в низкий регистр и поют здесь кластер: каждый свой звук. Руками каждый изображает лужу</a:t>
            </a:r>
            <a:endParaRPr lang="ru-RU" sz="2800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4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263" y="160409"/>
            <a:ext cx="4885046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Ручеек перелился через край лужи и побежал дальше…</a:t>
            </a:r>
            <a:endParaRPr lang="ru-RU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08478" y="876147"/>
            <a:ext cx="4435522" cy="18365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  <a:t>Несколько детей делают звук «бульканье», остальные дети делают голосом «волну» – вверх-вниз. Руками выполняют «перелив» через край.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46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9534" cy="6929651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0" y="4668161"/>
            <a:ext cx="4681183" cy="19949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Segoe Print" panose="02000600000000000000" pitchFamily="2" charset="0"/>
                <a:ea typeface="Cambria" panose="02040503050406030204" pitchFamily="18" charset="0"/>
              </a:rPr>
              <a:t>Выбрались из под коры жучки…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Ж-ж-ж-ж в низком регистре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60310" y="-68239"/>
            <a:ext cx="7779224" cy="10279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rgbClr val="C00000"/>
              </a:solidFill>
              <a:latin typeface="Segoe Print" panose="020006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37027" y="150126"/>
            <a:ext cx="3002507" cy="36389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И букашки…</a:t>
            </a:r>
          </a:p>
          <a:p>
            <a:pPr algn="ctr"/>
            <a:endParaRPr lang="ru-RU" dirty="0"/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З-з-з-з в высоком  регистре.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Руками выполняют движения внизу, затем вверху.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82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80"/>
            <a:ext cx="9144000" cy="6997078"/>
          </a:xfrm>
          <a:prstGeom prst="rect">
            <a:avLst/>
          </a:prstGeom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95534" y="-576570"/>
            <a:ext cx="5636526" cy="36389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Расправили они свои крылышки…</a:t>
            </a:r>
          </a:p>
          <a:p>
            <a:pPr algn="ctr"/>
            <a:r>
              <a:rPr lang="ru-RU" sz="2400" b="1" u="sng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Крш-крш-крш</a:t>
            </a:r>
            <a:r>
              <a:rPr lang="ru-RU" sz="2400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с повышающей интонацией.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Изображаем руками крылышки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4767491"/>
            <a:ext cx="5581934" cy="19949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И полетели кто куда… </a:t>
            </a:r>
          </a:p>
          <a:p>
            <a:pPr algn="ctr"/>
            <a:r>
              <a:rPr lang="ru-RU" sz="2400" b="1" u="sng" dirty="0" err="1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Тр-тр-тр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шепотом на разной высоте, кто где хочет. Руками моделируют высоту и движение.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8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2058"/>
            <a:ext cx="9144000" cy="8540087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0" y="0"/>
            <a:ext cx="4230806" cy="16906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Вдруг под кучей хвороста что-то зашуршало…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Шур-</a:t>
            </a:r>
            <a:r>
              <a:rPr lang="ru-RU" sz="2400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шур</a:t>
            </a:r>
            <a:r>
              <a:rPr lang="ru-RU" sz="2400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-</a:t>
            </a:r>
            <a:r>
              <a:rPr lang="ru-RU" sz="2400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шур</a:t>
            </a:r>
            <a:endParaRPr lang="ru-RU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13946" y="3621897"/>
            <a:ext cx="3439236" cy="2954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Вдруг оттуда вылез ежик…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Сопеть носиком и ртом, энергично втягивая и выдыхая воздух</a:t>
            </a:r>
            <a:endParaRPr lang="ru-RU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28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4329</TotalTime>
  <Words>329</Words>
  <Application>Microsoft Office PowerPoint</Application>
  <PresentationFormat>Экран (4:3)</PresentationFormat>
  <Paragraphs>39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Gabriola</vt:lpstr>
      <vt:lpstr>Segoe Print</vt:lpstr>
      <vt:lpstr>Тема Office</vt:lpstr>
      <vt:lpstr> Фонемные  и  артикуляционные игры </vt:lpstr>
      <vt:lpstr> «Весенние голоса»</vt:lpstr>
      <vt:lpstr>Пригрело весеннее солнышко… </vt:lpstr>
      <vt:lpstr>С пригорка побежал веселый ручей…</vt:lpstr>
      <vt:lpstr>Он до краев наполнил большую глубокую лужу…</vt:lpstr>
      <vt:lpstr>Ручеек перелился через край лужи и побежал дальше…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Использованная литература: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Фонемные и артикуляционные игры Весенние голоса</dc:title>
  <dc:creator>Пользователь Windows</dc:creator>
  <cp:lastModifiedBy>Пользователь Windows</cp:lastModifiedBy>
  <cp:revision>15</cp:revision>
  <dcterms:created xsi:type="dcterms:W3CDTF">2021-09-14T09:37:05Z</dcterms:created>
  <dcterms:modified xsi:type="dcterms:W3CDTF">2022-02-07T07:10:02Z</dcterms:modified>
</cp:coreProperties>
</file>