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5" r:id="rId10"/>
    <p:sldId id="267" r:id="rId11"/>
    <p:sldId id="266" r:id="rId12"/>
    <p:sldId id="269" r:id="rId13"/>
    <p:sldId id="26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833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43102" y="2348880"/>
            <a:ext cx="5057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Занятие по ФЦКМ на тему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«Библиотека» 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4509120"/>
            <a:ext cx="30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Н.Н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Селина Е. 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5517232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DDA4A-5EB0-48BF-B4E7-8A48631C13D4}"/>
              </a:ext>
            </a:extLst>
          </p:cNvPr>
          <p:cNvSpPr txBox="1"/>
          <p:nvPr/>
        </p:nvSpPr>
        <p:spPr>
          <a:xfrm>
            <a:off x="1547664" y="667547"/>
            <a:ext cx="6324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ТАЗОВСКИЙ РАЙОН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C:\Users\пк\Desktop\Pictures\Nikon Transfer\2_ye3ttKj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00" y="1196752"/>
            <a:ext cx="2975880" cy="22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63688" y="1412776"/>
            <a:ext cx="2736999" cy="1799431"/>
          </a:xfrm>
          <a:prstGeom prst="rightArrow">
            <a:avLst>
              <a:gd name="adj1" fmla="val 57565"/>
              <a:gd name="adj2" fmla="val 44281"/>
            </a:avLst>
          </a:prstGeom>
          <a:solidFill>
            <a:srgbClr val="FFFF00"/>
          </a:solidFill>
          <a:ln w="571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336600"/>
                </a:solidFill>
                <a:latin typeface="Bookman Old Style" pitchFamily="18" charset="0"/>
              </a:rPr>
              <a:t>Читальный</a:t>
            </a:r>
          </a:p>
          <a:p>
            <a:pPr algn="ctr"/>
            <a:r>
              <a:rPr lang="ru-RU" sz="2800" b="1" dirty="0">
                <a:solidFill>
                  <a:srgbClr val="336600"/>
                </a:solidFill>
                <a:latin typeface="Bookman Old Style" pitchFamily="18" charset="0"/>
              </a:rPr>
              <a:t>зал</a:t>
            </a:r>
          </a:p>
        </p:txBody>
      </p:sp>
      <p:pic>
        <p:nvPicPr>
          <p:cNvPr id="5" name="Picture 9" descr="C:\Users\пк\Desktop\Pictures\Nikon Transfer\EZ9ReY-rz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741" y="3644900"/>
            <a:ext cx="2976496" cy="22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932040" y="4005064"/>
            <a:ext cx="2663849" cy="1728490"/>
          </a:xfrm>
          <a:prstGeom prst="leftArrow">
            <a:avLst>
              <a:gd name="adj1" fmla="val 52231"/>
              <a:gd name="adj2" fmla="val 45255"/>
            </a:avLst>
          </a:prstGeom>
          <a:solidFill>
            <a:srgbClr val="FFFF00"/>
          </a:solidFill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336600"/>
                </a:solidFill>
                <a:latin typeface="Bookman Old Style" pitchFamily="18" charset="0"/>
              </a:rPr>
              <a:t>Абонемент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Читатели библиотеки должны выполнять определенные правила. Как вы думаете какие?             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63691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будущий год вы пойдете в школу. Обязательно запишитесь в библиотеку.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501008"/>
            <a:ext cx="48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вы знаете, как нужно обращаться с книгами?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22108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 книгой, взятой в библиотеке, надо обращаться очень аккуратно. Ведь ею после вас будут пользоваться другие ребята.)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1700808"/>
            <a:ext cx="595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библиотеке нужно вести себя тихо. Взятые книги всегда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возвращать на место. Нельзя терять библиотечные книги.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331640" y="692696"/>
            <a:ext cx="6480720" cy="1078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 должен  вести  себя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читатель  в  библиотеке?</a:t>
            </a:r>
          </a:p>
        </p:txBody>
      </p:sp>
      <p:pic>
        <p:nvPicPr>
          <p:cNvPr id="4" name="Picture 9" descr="C:\Users\пк\Desktop\Pictures\Nikon Transfer\I6fmRaoxk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2825964" cy="21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-685822">
            <a:off x="1194955" y="4986919"/>
            <a:ext cx="2015453" cy="1002389"/>
          </a:xfrm>
          <a:prstGeom prst="cloudCallout">
            <a:avLst>
              <a:gd name="adj1" fmla="val 91755"/>
              <a:gd name="adj2" fmla="val -59583"/>
            </a:avLst>
          </a:prstGeom>
          <a:gradFill rotWithShape="1">
            <a:gsLst>
              <a:gs pos="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200" b="1" dirty="0">
              <a:solidFill>
                <a:srgbClr val="008000"/>
              </a:solidFill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Тихо!</a:t>
            </a:r>
            <a:r>
              <a:rPr lang="ru-RU" sz="24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258473">
            <a:off x="878264" y="2660582"/>
            <a:ext cx="2828856" cy="1526706"/>
          </a:xfrm>
          <a:prstGeom prst="cloudCallout">
            <a:avLst>
              <a:gd name="adj1" fmla="val 55514"/>
              <a:gd name="adj2" fmla="val -27907"/>
            </a:avLst>
          </a:prstGeom>
          <a:gradFill rotWithShape="1">
            <a:gsLst>
              <a:gs pos="0">
                <a:srgbClr val="FF9900"/>
              </a:gs>
              <a:gs pos="5000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Взятые книги нужно класть на место или на стол библиотекаря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79912" y="2204864"/>
            <a:ext cx="2665214" cy="1224135"/>
          </a:xfrm>
          <a:prstGeom prst="cloudCallout">
            <a:avLst>
              <a:gd name="adj1" fmla="val -11352"/>
              <a:gd name="adj2" fmla="val 88921"/>
            </a:avLst>
          </a:prstGeom>
          <a:gradFill rotWithShape="1">
            <a:gsLst>
              <a:gs pos="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Нельзя терять библиотечные книги!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227763" y="2924943"/>
            <a:ext cx="2016645" cy="1224781"/>
          </a:xfrm>
          <a:prstGeom prst="cloudCallout">
            <a:avLst>
              <a:gd name="adj1" fmla="val -76403"/>
              <a:gd name="adj2" fmla="val 38546"/>
            </a:avLst>
          </a:prstGeom>
          <a:gradFill rotWithShape="1">
            <a:gsLst>
              <a:gs pos="0">
                <a:srgbClr val="FF9900"/>
              </a:gs>
              <a:gs pos="100000">
                <a:srgbClr val="CCFF33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Обращаться с книгами бережно!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156325" y="4653136"/>
            <a:ext cx="2304107" cy="1368152"/>
          </a:xfrm>
          <a:prstGeom prst="cloudCallout">
            <a:avLst>
              <a:gd name="adj1" fmla="val -62491"/>
              <a:gd name="adj2" fmla="val -53481"/>
            </a:avLst>
          </a:prstGeom>
          <a:gradFill rotWithShape="1">
            <a:gsLst>
              <a:gs pos="0">
                <a:srgbClr val="FF9900"/>
              </a:gs>
              <a:gs pos="100000">
                <a:srgbClr val="CCFF33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Возвращать книги вовремя!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331640" y="620688"/>
            <a:ext cx="6480720" cy="11508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нужно 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обращаться с книгами?</a:t>
            </a:r>
          </a:p>
        </p:txBody>
      </p:sp>
      <p:pic>
        <p:nvPicPr>
          <p:cNvPr id="5" name="Picture 2" descr="C:\Users\пк\Desktop\Pictures\Nikon Transfer\zwHTpHD6g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2736304" cy="205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rot="-685822">
            <a:off x="1223298" y="4747455"/>
            <a:ext cx="1805407" cy="1267406"/>
          </a:xfrm>
          <a:prstGeom prst="cloudCallout">
            <a:avLst>
              <a:gd name="adj1" fmla="val 91755"/>
              <a:gd name="adj2" fmla="val -59583"/>
            </a:avLst>
          </a:prstGeom>
          <a:gradFill rotWithShape="1">
            <a:gsLst>
              <a:gs pos="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200" b="1" dirty="0">
              <a:solidFill>
                <a:srgbClr val="008000"/>
              </a:solidFill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Их надо беречь! 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1258473">
            <a:off x="1259090" y="2804978"/>
            <a:ext cx="1959227" cy="1164306"/>
          </a:xfrm>
          <a:prstGeom prst="cloudCallout">
            <a:avLst>
              <a:gd name="adj1" fmla="val 55514"/>
              <a:gd name="adj2" fmla="val -27907"/>
            </a:avLst>
          </a:prstGeom>
          <a:gradFill rotWithShape="1">
            <a:gsLst>
              <a:gs pos="0">
                <a:srgbClr val="FF9900"/>
              </a:gs>
              <a:gs pos="5000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Нельзя рвать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563938" y="1844675"/>
            <a:ext cx="2592387" cy="1296988"/>
          </a:xfrm>
          <a:prstGeom prst="cloudCallout">
            <a:avLst>
              <a:gd name="adj1" fmla="val -11352"/>
              <a:gd name="adj2" fmla="val 88921"/>
            </a:avLst>
          </a:prstGeom>
          <a:gradFill rotWithShape="1">
            <a:gsLst>
              <a:gs pos="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Нельзя  на них рисовать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227763" y="2708275"/>
            <a:ext cx="1944637" cy="1080765"/>
          </a:xfrm>
          <a:prstGeom prst="cloudCallout">
            <a:avLst>
              <a:gd name="adj1" fmla="val -76403"/>
              <a:gd name="adj2" fmla="val 38546"/>
            </a:avLst>
          </a:prstGeom>
          <a:gradFill rotWithShape="1">
            <a:gsLst>
              <a:gs pos="0">
                <a:srgbClr val="FF9900"/>
              </a:gs>
              <a:gs pos="100000">
                <a:srgbClr val="CCFF33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Загибать страницы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156325" y="4581128"/>
            <a:ext cx="1944067" cy="1152922"/>
          </a:xfrm>
          <a:prstGeom prst="cloudCallout">
            <a:avLst>
              <a:gd name="adj1" fmla="val -62491"/>
              <a:gd name="adj2" fmla="val -53481"/>
            </a:avLst>
          </a:prstGeom>
          <a:gradFill rotWithShape="1">
            <a:gsLst>
              <a:gs pos="0">
                <a:srgbClr val="FF9900"/>
              </a:gs>
              <a:gs pos="100000">
                <a:srgbClr val="CCFF33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Брать грязными руками</a:t>
            </a:r>
            <a:endParaRPr lang="ru-RU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2068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Увидеть вас в который раз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Желает книг семья.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Быль, сказка, повесть и рассказ –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старые друзья.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не стареем мы, друзья!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Попробуй заглянуть,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Страницы наши развернуть –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 книгой в добрый путь!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4581128"/>
            <a:ext cx="5656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19675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Склеена,  сшита, без дверей, а закрыта.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Кто её открывает – Многое знает.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2420888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(Книга)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6" descr="C:\Users\пк\Desktop\Pictures\Nikon Transfer\LA7Tzt9uf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1920" y="1196752"/>
            <a:ext cx="3936437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620688"/>
            <a:ext cx="320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Отгадайте загадку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328498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 – это книга. А для чего нам нужны книги?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4365104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(Чтобы читать, узнавать новое, чтобы учиться в школе, чтобы быть умнее.)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47664" y="692696"/>
            <a:ext cx="6013425" cy="935037"/>
          </a:xfrm>
          <a:prstGeom prst="ribbon2">
            <a:avLst>
              <a:gd name="adj1" fmla="val 12500"/>
              <a:gd name="adj2" fmla="val 75000"/>
            </a:avLst>
          </a:prstGeom>
          <a:solidFill>
            <a:schemeClr val="accent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Книги </a:t>
            </a:r>
          </a:p>
        </p:txBody>
      </p:sp>
      <p:pic>
        <p:nvPicPr>
          <p:cNvPr id="4" name="Picture 4" descr="Книги на глиняных дошечках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1259632" y="1700808"/>
            <a:ext cx="311365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170080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вы думаете, давно появились книги?                      - А из чего сделаны книги?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564904"/>
            <a:ext cx="13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(Из бумаги)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852936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Правильно, сейчас книги печатают на бумаге.                                        Но всегда ли было так? Нет, ребята, не всегда!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Давным-давно  в городе Вавилоне была придумана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и написана на глиняных дощечках.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36510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вы думаете, удобно было читать книги, написанные на глиняных дощечках?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(Нет, неудобно. Они тяжелые, листать их неудобно.)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  <p:bldP spid="6" grpId="0" build="p"/>
      <p:bldP spid="7" grpId="0" build="allAtOnce"/>
      <p:bldP spid="8" grpId="0" build="allAtOnce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9" descr="книги из папируса"/>
          <p:cNvPicPr>
            <a:picLocks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>
          <a:xfrm>
            <a:off x="1259632" y="1700808"/>
            <a:ext cx="2837706" cy="3239814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55976" y="1556792"/>
            <a:ext cx="3384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в Китае стали писать книги на бамбуковых пластинках, но это тоже было неудобно. И китайцы стали писать книги кисточкой и тушью на шелке. А в Египте писали книги на каменных плитах! Вы представляете, что у вас дома вместо книжек каменные плиты лежат. Это удобно?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725144"/>
            <a:ext cx="129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(Неудобно)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522920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Поэтому изобрели папирус, очень похожий на бумагу, но очень тонкий и длинный.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47664" y="620688"/>
            <a:ext cx="6013425" cy="935037"/>
          </a:xfrm>
          <a:prstGeom prst="ribbon2">
            <a:avLst>
              <a:gd name="adj1" fmla="val 12500"/>
              <a:gd name="adj2" fmla="val 75000"/>
            </a:avLst>
          </a:prstGeom>
          <a:solidFill>
            <a:schemeClr val="accent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Книги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пергамент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>
          <a:xfrm>
            <a:off x="1187624" y="1772816"/>
            <a:ext cx="2063242" cy="2520280"/>
          </a:xfrm>
          <a:prstGeom prst="rect">
            <a:avLst/>
          </a:prstGeom>
          <a:noFill/>
        </p:spPr>
      </p:pic>
      <p:pic>
        <p:nvPicPr>
          <p:cNvPr id="4" name="Picture 4" descr="берестяные грамоты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 b="3276"/>
          <a:stretch>
            <a:fillRect/>
          </a:stretch>
        </p:blipFill>
        <p:spPr bwMode="auto">
          <a:xfrm>
            <a:off x="3059832" y="2852936"/>
            <a:ext cx="2087686" cy="2214423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5" name="Picture 4" descr="Книга из кожи"/>
          <p:cNvPicPr>
            <a:picLocks noChangeAspect="1" noChangeArrowheads="1"/>
          </p:cNvPicPr>
          <p:nvPr/>
        </p:nvPicPr>
        <p:blipFill>
          <a:blip r:embed="rId5" cstate="print">
            <a:lum bright="18000" contrast="18000"/>
          </a:blip>
          <a:srcRect t="10748" r="6824"/>
          <a:stretch>
            <a:fillRect/>
          </a:stretch>
        </p:blipFill>
        <p:spPr bwMode="auto">
          <a:xfrm>
            <a:off x="1259632" y="4077072"/>
            <a:ext cx="2088232" cy="2171318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0072" y="2276872"/>
            <a:ext cx="26642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Пергамент – это писчий материал из кожи. Берестяные грамоты – их писали на бересте деревянными палочками.    Которая называлась – Писало.</a:t>
            </a:r>
          </a:p>
          <a:p>
            <a:endParaRPr 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03648" y="620688"/>
            <a:ext cx="6263927" cy="935037"/>
          </a:xfrm>
          <a:prstGeom prst="ribbon2">
            <a:avLst>
              <a:gd name="adj1" fmla="val 12500"/>
              <a:gd name="adj2" fmla="val 75000"/>
            </a:avLst>
          </a:prstGeom>
          <a:solidFill>
            <a:schemeClr val="accent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Книги</a:t>
            </a:r>
            <a:r>
              <a:rPr lang="ru-RU" sz="2800" b="1" dirty="0">
                <a:solidFill>
                  <a:srgbClr val="CC33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403648" y="620688"/>
            <a:ext cx="6336704" cy="935037"/>
          </a:xfrm>
          <a:prstGeom prst="ribbon2">
            <a:avLst>
              <a:gd name="adj1" fmla="val 12500"/>
              <a:gd name="adj2" fmla="val 75000"/>
            </a:avLst>
          </a:prstGeom>
          <a:solidFill>
            <a:schemeClr val="accent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Книги </a:t>
            </a:r>
          </a:p>
        </p:txBody>
      </p:sp>
      <p:pic>
        <p:nvPicPr>
          <p:cNvPr id="4" name="Picture 5" descr="C:\Users\пк\Desktop\Pictures\Nikon Transfer\img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700808"/>
            <a:ext cx="3553023" cy="2448743"/>
          </a:xfrm>
          <a:prstGeom prst="rect">
            <a:avLst/>
          </a:prstGeom>
          <a:noFill/>
        </p:spPr>
      </p:pic>
      <p:pic>
        <p:nvPicPr>
          <p:cNvPr id="5" name="Picture 6" descr="C:\Users\пк\Desktop\Pictures\Nikon Transfer\0_134f5b_939024ef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21088"/>
            <a:ext cx="2952328" cy="19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64088" y="1988840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Первую печатную книгу в России сделал Иван Федоров.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Иван Федоров все делал сам: и винты для своего станка вытачивал, и отливал формы для букв, и печатал. Он придумал и напечатал первый букварь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331640" y="764704"/>
            <a:ext cx="6480720" cy="935037"/>
          </a:xfrm>
          <a:prstGeom prst="ribbon2">
            <a:avLst>
              <a:gd name="adj1" fmla="val 12500"/>
              <a:gd name="adj2" fmla="val 75000"/>
            </a:avLst>
          </a:prstGeom>
          <a:solidFill>
            <a:schemeClr val="accent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Ответь на вопросы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44824"/>
            <a:ext cx="230425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Вместились сказки старины,</a:t>
            </a:r>
            <a:b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Черномор</a:t>
            </a: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царь </a:t>
            </a:r>
            <a:r>
              <a:rPr lang="ru-RU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Гвидон</a:t>
            </a: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добрый дед </a:t>
            </a:r>
            <a:r>
              <a:rPr lang="ru-RU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Мазай</a:t>
            </a: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...</a:t>
            </a:r>
            <a:b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Как называют этот дом?</a:t>
            </a:r>
            <a:b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Попробуй угадай!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66124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ea typeface="SimSun" pitchFamily="2" charset="-122"/>
              </a:rPr>
              <a:t>(Библиотека.)</a:t>
            </a:r>
            <a:br>
              <a:rPr lang="ru-RU" dirty="0">
                <a:ea typeface="SimSun" pitchFamily="2" charset="-122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988840"/>
            <a:ext cx="243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где хранятся книги?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420888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(Дома, на полках, в книжных шкафах и в библиотеках.)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212976"/>
            <a:ext cx="264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что такое библиотека?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3717032"/>
            <a:ext cx="2267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собрание книг, которые один человек или много людей собрали и хранят.</a:t>
            </a:r>
          </a:p>
        </p:txBody>
      </p:sp>
      <p:pic>
        <p:nvPicPr>
          <p:cNvPr id="10" name="Picture 4" descr="биб-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2448273" cy="2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пк\Desktop\Pictures\Nikon Transfer\7tIgutaxS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87623" y="2060575"/>
            <a:ext cx="3456385" cy="2880593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475656" y="620688"/>
            <a:ext cx="6336704" cy="935037"/>
          </a:xfrm>
          <a:prstGeom prst="ribbon2">
            <a:avLst>
              <a:gd name="adj1" fmla="val 12500"/>
              <a:gd name="adj2" fmla="val 75000"/>
            </a:avLst>
          </a:prstGeom>
          <a:solidFill>
            <a:schemeClr val="accent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Книги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844824"/>
            <a:ext cx="3240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библиотек много. Есть библиотеки школьные, районные. Есть библиотеки для взрослых и для детей. Есть библиотеки для людей определенных профессий. Мы с вами совершили путешествие в прошлое книги. Давайте теперь посмотрим как работает библиотека. 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aden.ru/uploads/posts/2020-07/1593721850_22-p-foni-dlya-detskikh-prezentatsii-v-shkol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пк\Desktop\Pictures\Nikon Transfer\G0Fl1Cg1Y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59632" y="1844824"/>
            <a:ext cx="3528392" cy="30781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1412776"/>
            <a:ext cx="2880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библиотеках так много книг, что среди них трудно найти нужную. На помощь приходят указатели-каталоги. В длинных ящиках стоят карточки. На каждой – название книги и фамилия автора. А в углу знак – цифры и буквы. По этому знаку библиотекарь сразу определяет, на какой полке и в каком месте находится книга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Люди, которые приходят в библиотеку за книгами, называются…?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733256"/>
            <a:ext cx="179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(Читателями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75656" y="548680"/>
            <a:ext cx="6336704" cy="935037"/>
          </a:xfrm>
          <a:prstGeom prst="ribbon2">
            <a:avLst>
              <a:gd name="adj1" fmla="val 12500"/>
              <a:gd name="adj2" fmla="val 75000"/>
            </a:avLst>
          </a:prstGeom>
          <a:solidFill>
            <a:schemeClr val="accent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Библиотека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680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17</cp:revision>
  <dcterms:created xsi:type="dcterms:W3CDTF">2021-01-23T17:33:58Z</dcterms:created>
  <dcterms:modified xsi:type="dcterms:W3CDTF">2021-01-26T10:48:41Z</dcterms:modified>
</cp:coreProperties>
</file>