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F88BC6-8A70-4167-BBD0-232B130C54D8}"/>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66C441A-B337-4D27-9179-0C71E759D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55EF8E4-8720-41D3-A15F-9B665A521D0D}"/>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49435AEC-7B16-4A83-B2D0-47B0AD38D5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5E4D4A3-4F8A-4B6F-9DFC-D328EDFE7D88}"/>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2637137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F76F5C-111B-48BC-896B-1EC03D559B65}"/>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B510366-450F-4975-8F62-2E611664591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CB251D7-BAAE-4AD7-A080-B07D2DB1D479}"/>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69445126-EFBB-4331-BA41-FC7991EE66B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83F563A-9239-47A1-A726-14400B4E1B9C}"/>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4009043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900595E-E674-438C-914F-5F6C4F72F96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4BF5588-5369-4312-AD7E-14BE6FDAC57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D275BB4-63CF-4122-9240-9568B177DD7D}"/>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FE9B21D6-08F9-487C-BD3B-5DE3057DC3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8ED4D0D-AE9B-449E-A2D4-D83998712D1E}"/>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196732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990CD1-7042-4A00-994F-3D0F81D421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1C18A86-7300-4C21-9ABA-481F11B9A6E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DD150EE-85BC-4BEE-B68B-9BF3574C774A}"/>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96420574-D610-4F81-B422-065FD3CF064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AFE6DE-0017-4D7F-937F-2B662FDC6A88}"/>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3320257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1973BE-3BBE-4EF4-858C-F55D7D236DB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B0F0CFA-CB5D-4B48-9BB5-AB78BE35E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48D8ABA-EC64-4C41-AE13-F1D722B64E52}"/>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1F87B3EE-FC72-418C-8064-143BA8648C1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4E50399-B99D-418F-BD47-A3FABBD98B80}"/>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91277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AB5C4E-8106-4651-A10C-C499776339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2C053B0-9D64-40E1-A3D6-6C6F9506540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34261B5E-C36D-4252-95CC-BA77B3CCEBD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00FFCDB2-E4CD-4E0E-B48E-93150B9F84B6}"/>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DD0035A2-6058-42E7-BF2C-B374BAD6AD1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598C780-27D6-4C7E-B3CD-163E6F72C09A}"/>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4273248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F1A239-0471-4E2F-A43E-C6F3927637AE}"/>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0ACC9DA-36D1-4C64-A3D5-6E07E24157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915E3DC-DD4F-4C62-A838-1DC1F47088B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DBA70C7F-7BB9-4D11-B0B3-02BA04C15A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C070906-5122-4625-A423-D9F3277AD2A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48AA619-ECB8-439D-9159-7B5E6926B53F}"/>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8" name="Нижний колонтитул 7">
            <a:extLst>
              <a:ext uri="{FF2B5EF4-FFF2-40B4-BE49-F238E27FC236}">
                <a16:creationId xmlns:a16="http://schemas.microsoft.com/office/drawing/2014/main" id="{DF768768-ECD9-445A-AA7B-7A52B8AE3CE3}"/>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05E767F3-BDA4-4159-B829-0ACD4A3A67D7}"/>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382614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C8F785-8B74-49DC-96B5-9D9EDAEA487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AC6DBC5-0EC5-463D-9CC9-BD3BEEBC754F}"/>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4" name="Нижний колонтитул 3">
            <a:extLst>
              <a:ext uri="{FF2B5EF4-FFF2-40B4-BE49-F238E27FC236}">
                <a16:creationId xmlns:a16="http://schemas.microsoft.com/office/drawing/2014/main" id="{3A1355DF-0A88-48AA-876C-4A17AA86FE93}"/>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A6523E02-E2C6-448F-AF45-C8E7807EB77A}"/>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234001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61A486B5-5CC2-4D6A-9F43-65D8B50D1BF1}"/>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3" name="Нижний колонтитул 2">
            <a:extLst>
              <a:ext uri="{FF2B5EF4-FFF2-40B4-BE49-F238E27FC236}">
                <a16:creationId xmlns:a16="http://schemas.microsoft.com/office/drawing/2014/main" id="{7A787084-FCBC-4B2E-8C19-80004DD84AB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E57A387-D82E-4387-8309-A9FB8D0BBA62}"/>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3028884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0878C6-4791-481E-8097-B477E295E4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0BBC070-5EEB-4B74-962E-40CC9B47DB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3AD5F734-CBC4-4539-BA73-E46D628E30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9209E80-732B-4A15-8D06-07FD13C38708}"/>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70353C66-0B55-4047-B74B-1871910C7CD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739F1E7-0CA3-4BDF-8FCE-2DDC604D0966}"/>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1962123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CB9B43-B859-47C9-A2EB-278CAE50A2E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DA69DBE-D77F-499C-9F31-A58984C1CE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DA96E168-82EC-48F5-B6EF-76C4A7C46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5E7F316-8F45-40ED-A68F-297DF3C733D4}"/>
              </a:ext>
            </a:extLst>
          </p:cNvPr>
          <p:cNvSpPr>
            <a:spLocks noGrp="1"/>
          </p:cNvSpPr>
          <p:nvPr>
            <p:ph type="dt" sz="half" idx="10"/>
          </p:nvPr>
        </p:nvSpPr>
        <p:spPr/>
        <p:txBody>
          <a:bodyPr/>
          <a:lstStyle/>
          <a:p>
            <a:fld id="{50B65DC7-A0C2-4C50-ACFD-863C7AE8E85E}" type="datetimeFigureOut">
              <a:rPr lang="ru-RU" smtClean="0"/>
              <a:t>26.04.2021</a:t>
            </a:fld>
            <a:endParaRPr lang="ru-RU"/>
          </a:p>
        </p:txBody>
      </p:sp>
      <p:sp>
        <p:nvSpPr>
          <p:cNvPr id="6" name="Нижний колонтитул 5">
            <a:extLst>
              <a:ext uri="{FF2B5EF4-FFF2-40B4-BE49-F238E27FC236}">
                <a16:creationId xmlns:a16="http://schemas.microsoft.com/office/drawing/2014/main" id="{07C792B9-19CF-4AEF-ADF8-5778AB3E56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7C8FD4D-A430-467D-9856-25755C9AEBC4}"/>
              </a:ext>
            </a:extLst>
          </p:cNvPr>
          <p:cNvSpPr>
            <a:spLocks noGrp="1"/>
          </p:cNvSpPr>
          <p:nvPr>
            <p:ph type="sldNum" sz="quarter" idx="12"/>
          </p:nvPr>
        </p:nvSpPr>
        <p:spPr/>
        <p:txBody>
          <a:bodyPr/>
          <a:lstStyle/>
          <a:p>
            <a:fld id="{4C470CED-FC91-435B-895F-0D9A2E4AB94E}" type="slidenum">
              <a:rPr lang="ru-RU" smtClean="0"/>
              <a:t>‹#›</a:t>
            </a:fld>
            <a:endParaRPr lang="ru-RU"/>
          </a:p>
        </p:txBody>
      </p:sp>
    </p:spTree>
    <p:extLst>
      <p:ext uri="{BB962C8B-B14F-4D97-AF65-F5344CB8AC3E}">
        <p14:creationId xmlns:p14="http://schemas.microsoft.com/office/powerpoint/2010/main" val="232988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468443-3014-4AD0-B204-9159293A4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B7F53DC-32DD-41DB-9464-630EA89E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A7F530-B736-4FDD-84A7-EEC2EF63C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65DC7-A0C2-4C50-ACFD-863C7AE8E85E}" type="datetimeFigureOut">
              <a:rPr lang="ru-RU" smtClean="0"/>
              <a:t>26.04.2021</a:t>
            </a:fld>
            <a:endParaRPr lang="ru-RU"/>
          </a:p>
        </p:txBody>
      </p:sp>
      <p:sp>
        <p:nvSpPr>
          <p:cNvPr id="5" name="Нижний колонтитул 4">
            <a:extLst>
              <a:ext uri="{FF2B5EF4-FFF2-40B4-BE49-F238E27FC236}">
                <a16:creationId xmlns:a16="http://schemas.microsoft.com/office/drawing/2014/main" id="{03B49AA9-F808-4777-8DA7-F33708380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E4B9240-DCD8-4FBB-8798-28FD0326B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70CED-FC91-435B-895F-0D9A2E4AB94E}" type="slidenum">
              <a:rPr lang="ru-RU" smtClean="0"/>
              <a:t>‹#›</a:t>
            </a:fld>
            <a:endParaRPr lang="ru-RU"/>
          </a:p>
        </p:txBody>
      </p:sp>
    </p:spTree>
    <p:extLst>
      <p:ext uri="{BB962C8B-B14F-4D97-AF65-F5344CB8AC3E}">
        <p14:creationId xmlns:p14="http://schemas.microsoft.com/office/powerpoint/2010/main" val="211273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FBDFD8-0614-4990-B2C8-73EA0B75BB52}"/>
              </a:ext>
            </a:extLst>
          </p:cNvPr>
          <p:cNvSpPr>
            <a:spLocks noGrp="1"/>
          </p:cNvSpPr>
          <p:nvPr>
            <p:ph type="ctrTitle"/>
          </p:nvPr>
        </p:nvSpPr>
        <p:spPr/>
        <p:txBody>
          <a:bodyPr/>
          <a:lstStyle/>
          <a:p>
            <a:endParaRPr lang="ru-RU"/>
          </a:p>
        </p:txBody>
      </p:sp>
      <p:sp>
        <p:nvSpPr>
          <p:cNvPr id="3" name="Подзаголовок 2">
            <a:extLst>
              <a:ext uri="{FF2B5EF4-FFF2-40B4-BE49-F238E27FC236}">
                <a16:creationId xmlns:a16="http://schemas.microsoft.com/office/drawing/2014/main" id="{527E1F22-7053-499E-85E4-65DDDD4C4BEC}"/>
              </a:ext>
            </a:extLst>
          </p:cNvPr>
          <p:cNvSpPr>
            <a:spLocks noGrp="1"/>
          </p:cNvSpPr>
          <p:nvPr>
            <p:ph type="subTitle" idx="1"/>
          </p:nvPr>
        </p:nvSpPr>
        <p:spPr/>
        <p:txBody>
          <a:bodyPr/>
          <a:lstStyle/>
          <a:p>
            <a:endParaRPr lang="ru-RU"/>
          </a:p>
        </p:txBody>
      </p:sp>
      <p:pic>
        <p:nvPicPr>
          <p:cNvPr id="4" name="Picture 2">
            <a:extLst>
              <a:ext uri="{FF2B5EF4-FFF2-40B4-BE49-F238E27FC236}">
                <a16:creationId xmlns:a16="http://schemas.microsoft.com/office/drawing/2014/main" id="{28D59CC1-6DB0-4A8A-B012-E2160BF39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9225B48B-F3F8-411A-8489-DEC541BA047A}"/>
              </a:ext>
            </a:extLst>
          </p:cNvPr>
          <p:cNvSpPr/>
          <p:nvPr/>
        </p:nvSpPr>
        <p:spPr>
          <a:xfrm>
            <a:off x="2382129" y="174666"/>
            <a:ext cx="7427742" cy="773032"/>
          </a:xfrm>
          <a:prstGeom prst="rect">
            <a:avLst/>
          </a:prstGeom>
        </p:spPr>
        <p:txBody>
          <a:bodyPr wrap="square">
            <a:spAutoFit/>
          </a:bodyPr>
          <a:lstStyle/>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Муниципальное бюджетное дошкольное образовательное учреждение</a:t>
            </a:r>
            <a:endParaRPr lang="ru-RU"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детский сад «Олененок»</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4AB82519-EDC4-43A5-A0A2-0477E59D8386}"/>
              </a:ext>
            </a:extLst>
          </p:cNvPr>
          <p:cNvSpPr/>
          <p:nvPr/>
        </p:nvSpPr>
        <p:spPr>
          <a:xfrm>
            <a:off x="1524000" y="2001838"/>
            <a:ext cx="9242474" cy="1200329"/>
          </a:xfrm>
          <a:prstGeom prst="rect">
            <a:avLst/>
          </a:prstGeom>
        </p:spPr>
        <p:txBody>
          <a:bodyPr wrap="square">
            <a:spAutoFit/>
          </a:bodyPr>
          <a:lstStyle/>
          <a:p>
            <a:pPr algn="ctr">
              <a:spcAft>
                <a:spcPts val="0"/>
              </a:spcAft>
            </a:pPr>
            <a:r>
              <a:rPr lang="ru-RU" sz="3600" b="1" i="1" dirty="0">
                <a:latin typeface="Times New Roman" panose="02020603050405020304" pitchFamily="18" charset="0"/>
                <a:ea typeface="Calibri" panose="020F0502020204030204" pitchFamily="34" charset="0"/>
                <a:cs typeface="Times New Roman" panose="02020603050405020304" pitchFamily="18" charset="0"/>
              </a:rPr>
              <a:t>ФЦКМ в средней группе</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3600" b="1" i="1" dirty="0">
                <a:latin typeface="Times New Roman" panose="02020603050405020304" pitchFamily="18" charset="0"/>
                <a:ea typeface="Calibri" panose="020F0502020204030204" pitchFamily="34" charset="0"/>
                <a:cs typeface="Times New Roman" panose="02020603050405020304" pitchFamily="18" charset="0"/>
              </a:rPr>
              <a:t>«Весенние хлопоты»</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D9356A94-41D1-4DCE-824B-CAF44DD3E7AD}"/>
              </a:ext>
            </a:extLst>
          </p:cNvPr>
          <p:cNvSpPr/>
          <p:nvPr/>
        </p:nvSpPr>
        <p:spPr>
          <a:xfrm>
            <a:off x="8035673" y="4422176"/>
            <a:ext cx="3394327" cy="923330"/>
          </a:xfrm>
          <a:prstGeom prst="rect">
            <a:avLst/>
          </a:prstGeom>
        </p:spPr>
        <p:txBody>
          <a:bodyPr wrap="none">
            <a:spAutoFit/>
          </a:bodyPr>
          <a:lstStyle/>
          <a:p>
            <a:pPr algn="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Составила:</a:t>
            </a:r>
          </a:p>
          <a:p>
            <a:pPr algn="r">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Васильева Анна Александровна,</a:t>
            </a:r>
          </a:p>
          <a:p>
            <a:pPr algn="r">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Воспитатель</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449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E23B91-4BD0-4157-829F-46B2C64323D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FA68F39-AE08-4A2F-A8C3-ED63AD885479}"/>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543FD00A-892C-4EC1-AD56-FC251A497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7034967E-9F21-4677-9E2B-F1F7E08351E2}"/>
              </a:ext>
            </a:extLst>
          </p:cNvPr>
          <p:cNvSpPr/>
          <p:nvPr/>
        </p:nvSpPr>
        <p:spPr>
          <a:xfrm>
            <a:off x="253218" y="172520"/>
            <a:ext cx="11938782" cy="4708981"/>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Еще весной люди высаживают цветы на клумбу. Но прежде чем их посадить, они также подготавливают сначала землю. Вы уже узнали, как подготавливают землю для посадки овощей на огороде, тогда помогайте мне.</a:t>
            </a: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Что нужно сделать с землей?</a:t>
            </a:r>
            <a:r>
              <a:rPr lang="ru-RU" sz="2000" dirty="0">
                <a:latin typeface="Calibri" panose="020F0502020204030204" pitchFamily="34" charset="0"/>
                <a:ea typeface="Calibri" panose="020F0502020204030204" pitchFamily="34" charset="0"/>
                <a:cs typeface="Times New Roman" panose="02020603050405020304" pitchFamily="18" charset="0"/>
              </a:rPr>
              <a:t> </a:t>
            </a:r>
            <a:r>
              <a:rPr lang="ru-RU" sz="2000" i="1" dirty="0">
                <a:latin typeface="Times New Roman" panose="02020603050405020304" pitchFamily="18" charset="0"/>
                <a:ea typeface="Calibri" panose="020F0502020204030204" pitchFamily="34" charset="0"/>
                <a:cs typeface="Times New Roman" panose="02020603050405020304" pitchFamily="18" charset="0"/>
              </a:rPr>
              <a:t>«Вскопать»</a:t>
            </a:r>
            <a:r>
              <a:rPr lang="ru-RU" sz="2000" i="1" dirty="0">
                <a:latin typeface="Calibri" panose="020F0502020204030204" pitchFamily="34"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Затем, разровнять граблями. Чем будут люди делать грядки? «</a:t>
            </a:r>
            <a:r>
              <a:rPr lang="ru-RU" sz="2000" i="1" dirty="0">
                <a:latin typeface="Times New Roman" panose="02020603050405020304" pitchFamily="18" charset="0"/>
                <a:ea typeface="Calibri" panose="020F0502020204030204" pitchFamily="34" charset="0"/>
                <a:cs typeface="Times New Roman" panose="02020603050405020304" pitchFamily="18" charset="0"/>
              </a:rPr>
              <a:t>Тяпкой»</a:t>
            </a:r>
            <a:r>
              <a:rPr lang="ru-RU" sz="2000" i="1" dirty="0">
                <a:latin typeface="Calibri" panose="020F0502020204030204" pitchFamily="34" charset="0"/>
                <a:ea typeface="Calibri" panose="020F0502020204030204" pitchFamily="34" charset="0"/>
                <a:cs typeface="Times New Roman" panose="02020603050405020304" pitchFamily="18" charset="0"/>
              </a:rPr>
              <a:t>. </a:t>
            </a:r>
            <a:r>
              <a:rPr lang="ru-RU" sz="2000" dirty="0">
                <a:latin typeface="Calibri" panose="020F0502020204030204" pitchFamily="34" charset="0"/>
                <a:ea typeface="Calibri" panose="020F0502020204030204" pitchFamily="34" charset="0"/>
                <a:cs typeface="Times New Roman" panose="02020603050405020304" pitchFamily="18" charset="0"/>
              </a:rPr>
              <a:t>Люди</a:t>
            </a:r>
            <a:r>
              <a:rPr lang="ru-RU" sz="2000" i="1" dirty="0">
                <a:latin typeface="Calibri" panose="020F0502020204030204" pitchFamily="34" charset="0"/>
                <a:ea typeface="Calibri" panose="020F0502020204030204" pitchFamily="34" charset="0"/>
                <a:cs typeface="Times New Roman" panose="02020603050405020304" pitchFamily="18" charset="0"/>
              </a:rPr>
              <a:t> </a:t>
            </a:r>
            <a:r>
              <a:rPr lang="ru-RU" sz="2000" dirty="0">
                <a:latin typeface="Times New Roman" panose="02020603050405020304" pitchFamily="18" charset="0"/>
                <a:ea typeface="Calibri" panose="020F0502020204030204" pitchFamily="34" charset="0"/>
                <a:cs typeface="Times New Roman" panose="02020603050405020304" pitchFamily="18" charset="0"/>
              </a:rPr>
              <a:t>польют грядки из лейки и будут сажать рассаду цветов или сеять семена цветов.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ru-RU" sz="2000" b="1" i="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ru-RU" sz="2000" b="1" i="1" dirty="0">
                <a:latin typeface="Times New Roman" panose="02020603050405020304" pitchFamily="18" charset="0"/>
                <a:ea typeface="Calibri" panose="020F0502020204030204" pitchFamily="34" charset="0"/>
                <a:cs typeface="Times New Roman" panose="02020603050405020304" pitchFamily="18" charset="0"/>
              </a:rPr>
              <a:t>Пальчиковая игра: </a:t>
            </a:r>
            <a:endParaRPr lang="ru-RU" sz="2000" b="1"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Мы цветы в саду сажаем </a:t>
            </a:r>
          </a:p>
          <a:p>
            <a:pPr>
              <a:spcAft>
                <a:spcPts val="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(имитировать посадку цветов) </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Их из лейки поливаем </a:t>
            </a:r>
          </a:p>
          <a:p>
            <a:pPr>
              <a:spcAft>
                <a:spcPts val="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(имитировать поливку цветов из лейки) </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Астры, лилии, тюльпаны </a:t>
            </a:r>
          </a:p>
          <a:p>
            <a:pPr>
              <a:spcAft>
                <a:spcPts val="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(загибать пальцы рук)</a:t>
            </a:r>
            <a:endParaRPr lang="ru-RU" sz="2000" i="1"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Пусть растут для нашей мамы </a:t>
            </a:r>
          </a:p>
          <a:p>
            <a:pPr>
              <a:spcAft>
                <a:spcPts val="0"/>
              </a:spcAft>
            </a:pPr>
            <a:r>
              <a:rPr lang="ru-RU" sz="2000" i="1" dirty="0">
                <a:latin typeface="Times New Roman" panose="02020603050405020304" pitchFamily="18" charset="0"/>
                <a:ea typeface="Calibri" panose="020F0502020204030204" pitchFamily="34" charset="0"/>
                <a:cs typeface="Times New Roman" panose="02020603050405020304" pitchFamily="18" charset="0"/>
              </a:rPr>
              <a:t>(поднимают руки вверх и машут ими)</a:t>
            </a:r>
            <a:endParaRPr lang="ru-RU"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18" name="Picture 2">
            <a:extLst>
              <a:ext uri="{FF2B5EF4-FFF2-40B4-BE49-F238E27FC236}">
                <a16:creationId xmlns:a16="http://schemas.microsoft.com/office/drawing/2014/main" id="{79C9D2DB-026C-45F8-8A84-E3724B562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755" y="2252058"/>
            <a:ext cx="6237263" cy="415817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43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229639-DE19-486B-AFD2-DE03658BD8D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BDA096B-3004-4AD7-998C-7078673C6E08}"/>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13F1A887-F15B-4420-BED9-99C05E7E7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FF174B6A-927C-44EA-A2EA-0140BCC27181}"/>
              </a:ext>
            </a:extLst>
          </p:cNvPr>
          <p:cNvSpPr/>
          <p:nvPr/>
        </p:nvSpPr>
        <p:spPr>
          <a:xfrm>
            <a:off x="180536" y="328980"/>
            <a:ext cx="11830928" cy="1631216"/>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Воспитатель: Много работы весной и в полях. Поля имеют очень большие размеры и поэтому вскопать их лопатой невозможно, и тогда на помощь людям приходит специальная техника.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Отгадайте загадку: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Едет конь стальной рычит,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Сзади плуг волочит. </a:t>
            </a:r>
            <a:r>
              <a:rPr lang="ru-RU" sz="2000" i="1" dirty="0">
                <a:latin typeface="Times New Roman" panose="02020603050405020304" pitchFamily="18" charset="0"/>
                <a:ea typeface="Calibri" panose="020F0502020204030204" pitchFamily="34" charset="0"/>
                <a:cs typeface="Times New Roman" panose="02020603050405020304" pitchFamily="18" charset="0"/>
              </a:rPr>
              <a:t>(Трактор)</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4">
            <a:extLst>
              <a:ext uri="{FF2B5EF4-FFF2-40B4-BE49-F238E27FC236}">
                <a16:creationId xmlns:a16="http://schemas.microsoft.com/office/drawing/2014/main" id="{8E6C3C29-349A-4A23-A838-3B7A30F4F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01" y="1284631"/>
            <a:ext cx="7385763" cy="492384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B75D86C2-1FAD-4D83-AB9B-63A6DC40B9DA}"/>
              </a:ext>
            </a:extLst>
          </p:cNvPr>
          <p:cNvSpPr/>
          <p:nvPr/>
        </p:nvSpPr>
        <p:spPr>
          <a:xfrm>
            <a:off x="157089" y="1996341"/>
            <a:ext cx="4400843" cy="3170099"/>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Молодцы, ребята, это трактор. С раннего утра и до позднего вечера пашут весной трактора землю на полях, для того чтобы засеять их и получить потом хороший урожай.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Скажите, а кто управляет трактором?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Times New Roman" panose="02020603050405020304" pitchFamily="18" charset="0"/>
                <a:ea typeface="Calibri" panose="020F0502020204030204" pitchFamily="34" charset="0"/>
                <a:cs typeface="Times New Roman" panose="02020603050405020304" pitchFamily="18" charset="0"/>
              </a:rPr>
              <a:t>«Тракторист»</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Правильно, ребята, трактором управляет - тракторист. Трактора пашут землю большими плугами.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6" name="Picture 6">
            <a:extLst>
              <a:ext uri="{FF2B5EF4-FFF2-40B4-BE49-F238E27FC236}">
                <a16:creationId xmlns:a16="http://schemas.microsoft.com/office/drawing/2014/main" id="{E1C84E3D-DBA6-4B32-AC92-2211865D1C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692" t="7760" r="6924"/>
          <a:stretch/>
        </p:blipFill>
        <p:spPr bwMode="auto">
          <a:xfrm>
            <a:off x="4625701" y="2954282"/>
            <a:ext cx="2125742" cy="323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19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81602-1BB9-494C-998A-BDD7D7B39AA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EFFC445-30C9-4780-A04A-5A89E9436049}"/>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B5F7EA27-CE7C-4118-BF6C-BA96B4754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290CC193-61FD-48B2-8B3E-D51A9B82C916}"/>
              </a:ext>
            </a:extLst>
          </p:cNvPr>
          <p:cNvSpPr/>
          <p:nvPr/>
        </p:nvSpPr>
        <p:spPr>
          <a:xfrm>
            <a:off x="384517" y="279521"/>
            <a:ext cx="11422966" cy="707886"/>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Когда земля на полях вспахана, с помощью специальных сеялок засевают поля семенами зерновых культур: рожью, пшеницей, овсом, ячменем. Вот, такие работы проходят весной на полях.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266" name="Picture 2">
            <a:extLst>
              <a:ext uri="{FF2B5EF4-FFF2-40B4-BE49-F238E27FC236}">
                <a16:creationId xmlns:a16="http://schemas.microsoft.com/office/drawing/2014/main" id="{8CC0EEF0-0644-42F3-91C4-A5443F541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299" y="1496818"/>
            <a:ext cx="8607775" cy="50253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5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83138-742F-48D9-946B-12A9EB4BFA8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1D6E06A-E3AB-4A1F-B96D-9D2C22ECFCE6}"/>
              </a:ext>
            </a:extLst>
          </p:cNvPr>
          <p:cNvSpPr>
            <a:spLocks noGrp="1"/>
          </p:cNvSpPr>
          <p:nvPr>
            <p:ph idx="1"/>
          </p:nvPr>
        </p:nvSpPr>
        <p:spPr/>
        <p:txBody>
          <a:bodyPr/>
          <a:lstStyle/>
          <a:p>
            <a:endParaRPr lang="ru-RU"/>
          </a:p>
        </p:txBody>
      </p:sp>
      <p:pic>
        <p:nvPicPr>
          <p:cNvPr id="1026" name="Picture 2">
            <a:extLst>
              <a:ext uri="{FF2B5EF4-FFF2-40B4-BE49-F238E27FC236}">
                <a16:creationId xmlns:a16="http://schemas.microsoft.com/office/drawing/2014/main" id="{9FBBEE87-0AB7-4F42-A25A-9A7AEAFF1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D6707055-E40E-4AB3-A43D-CC5099061110}"/>
              </a:ext>
            </a:extLst>
          </p:cNvPr>
          <p:cNvSpPr/>
          <p:nvPr/>
        </p:nvSpPr>
        <p:spPr>
          <a:xfrm>
            <a:off x="431410" y="230713"/>
            <a:ext cx="8768862" cy="1569660"/>
          </a:xfrm>
          <a:prstGeom prst="rect">
            <a:avLst/>
          </a:prstGeom>
        </p:spPr>
        <p:txBody>
          <a:bodyPr wrap="square">
            <a:spAutoFit/>
          </a:bodyPr>
          <a:lstStyle/>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Рефлексия: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Ребята, скажите, пожалуйста, а о чем мы сегодня разговаривали на занятии.</a:t>
            </a:r>
            <a:r>
              <a:rPr lang="ru-RU" sz="2400" i="1" dirty="0">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Чем люди занимаются весной?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290" name="Picture 2">
            <a:extLst>
              <a:ext uri="{FF2B5EF4-FFF2-40B4-BE49-F238E27FC236}">
                <a16:creationId xmlns:a16="http://schemas.microsoft.com/office/drawing/2014/main" id="{D6316147-466E-4A76-A798-73EBDC8C9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231" y="2192923"/>
            <a:ext cx="6023219" cy="40092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23373315-3C3A-4840-9E1A-EC607C59F8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64" r="5364" b="5324"/>
          <a:stretch/>
        </p:blipFill>
        <p:spPr bwMode="auto">
          <a:xfrm>
            <a:off x="1182850" y="1975662"/>
            <a:ext cx="3872265" cy="470704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615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3986E1-93F6-484F-96E1-3A8A91E34BF7}"/>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4CE4CEE-8EEA-4E30-98BC-55BFC587405D}"/>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5C440121-E8C5-41A5-90F5-81E9B496F9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5EC69572-6B22-4190-92B8-DC0FC0697030}"/>
              </a:ext>
            </a:extLst>
          </p:cNvPr>
          <p:cNvSpPr/>
          <p:nvPr/>
        </p:nvSpPr>
        <p:spPr>
          <a:xfrm>
            <a:off x="112541" y="0"/>
            <a:ext cx="11929404" cy="1938992"/>
          </a:xfrm>
          <a:prstGeom prst="rect">
            <a:avLst/>
          </a:prstGeom>
        </p:spPr>
        <p:txBody>
          <a:bodyPr wrap="square">
            <a:spAutoFit/>
          </a:bodyPr>
          <a:lstStyle/>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Приходит с добром, </a:t>
            </a:r>
            <a:r>
              <a:rPr lang="ru-RU" sz="2000" dirty="0">
                <a:latin typeface="Calibri" panose="020F0502020204030204" pitchFamily="34" charset="0"/>
                <a:ea typeface="Calibri" panose="020F0502020204030204" pitchFamily="34" charset="0"/>
                <a:cs typeface="Times New Roman" panose="02020603050405020304" pitchFamily="18" charset="0"/>
              </a:rPr>
              <a:t>в</a:t>
            </a:r>
            <a:r>
              <a:rPr lang="ru-RU" sz="2000" dirty="0">
                <a:latin typeface="Times New Roman" panose="02020603050405020304" pitchFamily="18" charset="0"/>
                <a:ea typeface="Calibri" panose="020F0502020204030204" pitchFamily="34" charset="0"/>
                <a:cs typeface="Times New Roman" panose="02020603050405020304" pitchFamily="18" charset="0"/>
              </a:rPr>
              <a:t>еет теплом.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Светом солнечным красна,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А зовут ее … </a:t>
            </a:r>
            <a:r>
              <a:rPr lang="ru-RU" sz="2000" i="1" dirty="0">
                <a:latin typeface="Times New Roman" panose="02020603050405020304" pitchFamily="18" charset="0"/>
                <a:ea typeface="Calibri" panose="020F0502020204030204" pitchFamily="34" charset="0"/>
                <a:cs typeface="Times New Roman" panose="02020603050405020304" pitchFamily="18" charset="0"/>
              </a:rPr>
              <a:t>(Весна)</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Правильно, дети, это загадка про время года – весну. Весной вся природа просыпается от зимнего сна.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Все принимаются за работу: птицы, животные, но и конечно человек. А чем же занимаются люди весной, где они трудятся, хотите узнать?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4E1C562A-D2DD-4268-8A92-477C8AF4F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446" y="2539844"/>
            <a:ext cx="3061738" cy="416851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54A5AC5-153C-4AF1-8A48-AECE1AFFF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384" y="2622013"/>
            <a:ext cx="5494625" cy="400418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38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887D4-887F-4101-8022-F76A87C846C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03D23B41-2E8B-4217-B543-750A03D79927}"/>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C22B806F-DDE7-4CDE-B32F-CF97C9396D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F2A6361E-26A0-439B-8F28-40D79C908716}"/>
              </a:ext>
            </a:extLst>
          </p:cNvPr>
          <p:cNvSpPr/>
          <p:nvPr/>
        </p:nvSpPr>
        <p:spPr>
          <a:xfrm>
            <a:off x="389206" y="252071"/>
            <a:ext cx="11802794" cy="1015663"/>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Когда яркое теплое весеннее солнышко своими лучами растопит снег, оттаявшая земля напитается талой снеговой водой. А, хотите узнать, как в народе называют талую снеговую воду?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В народе талую снеговую воду называют – </a:t>
            </a:r>
            <a:r>
              <a:rPr lang="ru-RU" sz="2000" dirty="0" err="1">
                <a:latin typeface="Times New Roman" panose="02020603050405020304" pitchFamily="18" charset="0"/>
                <a:ea typeface="Calibri" panose="020F0502020204030204" pitchFamily="34" charset="0"/>
                <a:cs typeface="Times New Roman" panose="02020603050405020304" pitchFamily="18" charset="0"/>
              </a:rPr>
              <a:t>снежица</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39318602-34C6-4EC4-99BD-DDEF7E22D1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96" t="18486" r="22204" b="7487"/>
          <a:stretch/>
        </p:blipFill>
        <p:spPr bwMode="auto">
          <a:xfrm>
            <a:off x="3535680" y="1519805"/>
            <a:ext cx="5120640" cy="507679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00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97FE9F-2F10-4509-B66E-2D32246B04F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EC01FB1-D22C-47C0-AE76-938C5AFC65F3}"/>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0CF72F68-8B01-40B9-99B8-4CF80BC1F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DF9219A-6A8C-490A-81AE-6EAEB64F1DCE}"/>
              </a:ext>
            </a:extLst>
          </p:cNvPr>
          <p:cNvSpPr/>
          <p:nvPr/>
        </p:nvSpPr>
        <p:spPr>
          <a:xfrm>
            <a:off x="63304" y="0"/>
            <a:ext cx="12065391" cy="3170099"/>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Когда земля прогреется, просохнет под весенним солнцем, люди выходят трудиться, а куда отгадайте, загадку: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Там морковка, там капуста,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Там клубничкой пахнет вкусно.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И козла туда, друзья,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Нам пускать никак нельзя. </a:t>
            </a:r>
            <a:r>
              <a:rPr lang="ru-RU" sz="2000" i="1" dirty="0">
                <a:latin typeface="Times New Roman" panose="02020603050405020304" pitchFamily="18" charset="0"/>
                <a:ea typeface="Calibri" panose="020F0502020204030204" pitchFamily="34" charset="0"/>
                <a:cs typeface="Times New Roman" panose="02020603050405020304" pitchFamily="18" charset="0"/>
              </a:rPr>
              <a:t>(Огород)</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cs typeface="Times New Roman" panose="02020603050405020304" pitchFamily="18" charset="0"/>
              </a:rPr>
              <a:t>Правильно, дети, это загадка про огород. Но с чего же начинаются весенние работы в огороде? </a:t>
            </a:r>
            <a:endParaRPr lang="ru-RU" dirty="0"/>
          </a:p>
          <a:p>
            <a:r>
              <a:rPr lang="ru-RU" sz="2000" dirty="0">
                <a:latin typeface="Times New Roman" panose="02020603050405020304" pitchFamily="18" charset="0"/>
                <a:cs typeface="Times New Roman" panose="02020603050405020304" pitchFamily="18" charset="0"/>
              </a:rPr>
              <a:t>Сначала нужно в огороде убрать прошлогоднюю листву и засохшие стебли растений, их нужно сгрести граблями и убрать все это с огорода. Чем, можно сгрести прошлогоднюю листву</a:t>
            </a:r>
            <a:r>
              <a:rPr lang="ru-RU" sz="2000" i="1" dirty="0">
                <a:latin typeface="Times New Roman" panose="02020603050405020304" pitchFamily="18" charset="0"/>
                <a:cs typeface="Times New Roman" panose="02020603050405020304" pitchFamily="18" charset="0"/>
              </a:rPr>
              <a:t>? («Граблями»</a:t>
            </a:r>
            <a:r>
              <a:rPr lang="ru-RU" sz="2000" dirty="0">
                <a:latin typeface="Times New Roman" panose="02020603050405020304" pitchFamily="18" charset="0"/>
                <a:cs typeface="Times New Roman" panose="02020603050405020304" pitchFamily="18" charset="0"/>
              </a:rPr>
              <a:t>) </a:t>
            </a: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a:extLst>
              <a:ext uri="{FF2B5EF4-FFF2-40B4-BE49-F238E27FC236}">
                <a16:creationId xmlns:a16="http://schemas.microsoft.com/office/drawing/2014/main" id="{94161BF9-B6AF-4B9C-AA84-996715B8E1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415" y="2925738"/>
            <a:ext cx="3446584" cy="371567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32EFADA3-F01D-4A3C-9C5B-A553960A9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293" y="3188364"/>
            <a:ext cx="4969412" cy="33291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1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80D695-C0E4-4861-8159-C0FB0ADC0BF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877202C-99BA-468C-ADCE-F48B11F85E08}"/>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CA934351-0984-49F8-8F2E-7070818A3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80321BA9-A639-453A-BB0D-A600F628E0CF}"/>
              </a:ext>
            </a:extLst>
          </p:cNvPr>
          <p:cNvSpPr/>
          <p:nvPr/>
        </p:nvSpPr>
        <p:spPr>
          <a:xfrm>
            <a:off x="347003" y="194409"/>
            <a:ext cx="11844997" cy="1631216"/>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Затем землю в огороде нужно вскопать. Чем копают землю? (</a:t>
            </a:r>
            <a:r>
              <a:rPr lang="ru-RU" sz="2000" i="1" dirty="0">
                <a:latin typeface="Times New Roman" panose="02020603050405020304" pitchFamily="18" charset="0"/>
                <a:ea typeface="Calibri" panose="020F0502020204030204" pitchFamily="34" charset="0"/>
                <a:cs typeface="Times New Roman" panose="02020603050405020304" pitchFamily="18" charset="0"/>
              </a:rPr>
              <a:t> «Лопатой»</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Правильно, дети, землю копают лопатой. Скажите, пожалуйста, а кто-нибудь из вас знает, зачем нужно обязательно вскапывать землю?  Землю нужно обязательно вскопать, потому что когда земля вскопана, она становиться рыхлой, мягкой, в нее поступает очень много влаги, когда идут дожди и еще в нее поступает больше воздуха.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a:extLst>
              <a:ext uri="{FF2B5EF4-FFF2-40B4-BE49-F238E27FC236}">
                <a16:creationId xmlns:a16="http://schemas.microsoft.com/office/drawing/2014/main" id="{ED81C3DC-64E8-450A-947F-91559A3BA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306" y="1825625"/>
            <a:ext cx="6130876" cy="48048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86A09F5B-C249-4D3C-969C-A147BB4133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23" b="8541"/>
          <a:stretch/>
        </p:blipFill>
        <p:spPr bwMode="auto">
          <a:xfrm rot="5400000" flipH="1">
            <a:off x="7355437" y="2545403"/>
            <a:ext cx="5094826" cy="31415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80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D86DDB-799D-4426-A206-C4342509EB4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9D23781C-0889-4A13-84E4-0983379EEFC8}"/>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7BD5FEE1-9CD8-48DB-9C7F-98D1D83A2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A4A56F9-1249-44DD-ABD2-EB0B4632588D}"/>
              </a:ext>
            </a:extLst>
          </p:cNvPr>
          <p:cNvSpPr/>
          <p:nvPr/>
        </p:nvSpPr>
        <p:spPr>
          <a:xfrm>
            <a:off x="159433" y="277817"/>
            <a:ext cx="11873133" cy="707886"/>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Когда земля готова для посадки, нужно тяпкой сделать грядки, куда будут сеять семена разных овощей. Скажите, пожалуйста, чем делают грядки? (</a:t>
            </a:r>
            <a:r>
              <a:rPr lang="ru-RU" sz="2000" i="1" dirty="0">
                <a:latin typeface="Times New Roman" panose="02020603050405020304" pitchFamily="18" charset="0"/>
                <a:ea typeface="Calibri" panose="020F0502020204030204" pitchFamily="34" charset="0"/>
                <a:cs typeface="Times New Roman" panose="02020603050405020304" pitchFamily="18" charset="0"/>
              </a:rPr>
              <a:t> «тяпкой»</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a:extLst>
              <a:ext uri="{FF2B5EF4-FFF2-40B4-BE49-F238E27FC236}">
                <a16:creationId xmlns:a16="http://schemas.microsoft.com/office/drawing/2014/main" id="{4D92CFDD-CFDF-4C13-BCEE-34C9AE34A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92" y="1491658"/>
            <a:ext cx="7283830" cy="486038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34BCDD5-9A65-47AB-8D38-83EBD7CF2F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34" b="13499"/>
          <a:stretch/>
        </p:blipFill>
        <p:spPr bwMode="auto">
          <a:xfrm>
            <a:off x="7788721" y="1988715"/>
            <a:ext cx="4243845" cy="330455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77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061A55-E2AE-4942-A51F-3DD2473AD12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B43F844A-DA09-4A3E-AC87-FD7D20FFC35A}"/>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D3CCB52E-FC9F-485C-9DFF-1462A1C45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679E4E7B-6318-4AAE-9808-2B23AE521D82}"/>
              </a:ext>
            </a:extLst>
          </p:cNvPr>
          <p:cNvSpPr/>
          <p:nvPr/>
        </p:nvSpPr>
        <p:spPr>
          <a:xfrm>
            <a:off x="208671" y="234662"/>
            <a:ext cx="11774658" cy="707886"/>
          </a:xfrm>
          <a:prstGeom prst="rect">
            <a:avLst/>
          </a:prstGeom>
        </p:spPr>
        <p:txBody>
          <a:bodyPr wrap="square">
            <a:spAutoFit/>
          </a:bodyPr>
          <a:lstStyle/>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Дети, а какие овощи вы знаете? (</a:t>
            </a:r>
            <a:r>
              <a:rPr lang="ru-RU" sz="2000" u="sng" dirty="0">
                <a:latin typeface="Times New Roman" panose="02020603050405020304" pitchFamily="18" charset="0"/>
                <a:ea typeface="Calibri" panose="020F0502020204030204" pitchFamily="34" charset="0"/>
                <a:cs typeface="Times New Roman" panose="02020603050405020304" pitchFamily="18" charset="0"/>
              </a:rPr>
              <a:t>Ответы детей</a:t>
            </a:r>
            <a:r>
              <a:rPr lang="ru-RU" sz="2000" dirty="0">
                <a:latin typeface="Times New Roman" panose="02020603050405020304" pitchFamily="18" charset="0"/>
                <a:ea typeface="Calibri" panose="020F0502020204030204" pitchFamily="34" charset="0"/>
                <a:cs typeface="Times New Roman" panose="02020603050405020304" pitchFamily="18" charset="0"/>
              </a:rPr>
              <a:t>: </a:t>
            </a:r>
            <a:r>
              <a:rPr lang="ru-RU" sz="2000" i="1" dirty="0">
                <a:latin typeface="Times New Roman" panose="02020603050405020304" pitchFamily="18" charset="0"/>
                <a:ea typeface="Calibri" panose="020F0502020204030204" pitchFamily="34" charset="0"/>
                <a:cs typeface="Times New Roman" panose="02020603050405020304" pitchFamily="18" charset="0"/>
              </a:rPr>
              <a:t>«Морковь. Лук. Капуста. Картофель. Свекла. Кабачок.»</a:t>
            </a:r>
            <a:r>
              <a:rPr lang="ru-RU" sz="2000" dirty="0">
                <a:latin typeface="Times New Roman" panose="02020603050405020304" pitchFamily="18" charset="0"/>
                <a:ea typeface="Calibri" panose="020F0502020204030204" pitchFamily="34" charset="0"/>
                <a:cs typeface="Times New Roman" panose="02020603050405020304" pitchFamily="18" charset="0"/>
              </a:rPr>
              <a:t>)</a:t>
            </a: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2000" dirty="0">
                <a:latin typeface="Times New Roman" panose="02020603050405020304" pitchFamily="18" charset="0"/>
                <a:ea typeface="Calibri" panose="020F0502020204030204" pitchFamily="34" charset="0"/>
                <a:cs typeface="Times New Roman" panose="02020603050405020304" pitchFamily="18" charset="0"/>
              </a:rPr>
              <a:t>Молодцы, вот, сколько овощей вы знаете.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146" name="Picture 2">
            <a:extLst>
              <a:ext uri="{FF2B5EF4-FFF2-40B4-BE49-F238E27FC236}">
                <a16:creationId xmlns:a16="http://schemas.microsoft.com/office/drawing/2014/main" id="{1E85FAF9-B511-4705-ACCD-C8D4D77D4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256" t="19613" r="24551" b="61057"/>
          <a:stretch/>
        </p:blipFill>
        <p:spPr bwMode="auto">
          <a:xfrm>
            <a:off x="9467200" y="1820192"/>
            <a:ext cx="2427202" cy="179776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87E3E82D-C404-469D-8E10-6097915023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4808" b="80671"/>
          <a:stretch/>
        </p:blipFill>
        <p:spPr bwMode="auto">
          <a:xfrm>
            <a:off x="663032" y="1014235"/>
            <a:ext cx="2285356" cy="16927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AFA38124-8230-4B66-97B1-E7B0DCAC9C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416" r="74808" b="62255"/>
          <a:stretch/>
        </p:blipFill>
        <p:spPr bwMode="auto">
          <a:xfrm>
            <a:off x="297598" y="2872920"/>
            <a:ext cx="2410738" cy="178556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CC9751F-30CD-46D5-BCEF-6B82F06417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314" r="74808" b="42357"/>
          <a:stretch/>
        </p:blipFill>
        <p:spPr bwMode="auto">
          <a:xfrm>
            <a:off x="198423" y="4909263"/>
            <a:ext cx="2509913" cy="185902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029F2B4C-776E-44DC-8624-0F1AA9234F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 t="58484" r="74819" b="22187"/>
          <a:stretch/>
        </p:blipFill>
        <p:spPr bwMode="auto">
          <a:xfrm>
            <a:off x="3188439" y="1967493"/>
            <a:ext cx="2976101" cy="220431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2071CFC-9710-4A7F-A3BB-F2F9790CCC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37" t="58484" r="47871" b="22187"/>
          <a:stretch/>
        </p:blipFill>
        <p:spPr bwMode="auto">
          <a:xfrm>
            <a:off x="3248668" y="4627315"/>
            <a:ext cx="2855641" cy="211509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EBFBB48-2BCF-4264-BF8F-D45376BA9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89" t="76938" r="24819" b="3733"/>
          <a:stretch/>
        </p:blipFill>
        <p:spPr bwMode="auto">
          <a:xfrm>
            <a:off x="6559100" y="2832273"/>
            <a:ext cx="2513540" cy="18617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3" name="Picture 2">
            <a:extLst>
              <a:ext uri="{FF2B5EF4-FFF2-40B4-BE49-F238E27FC236}">
                <a16:creationId xmlns:a16="http://schemas.microsoft.com/office/drawing/2014/main" id="{C052D7A7-DE92-4264-A5F6-37A3ED0740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68" t="60379" r="-660" b="22607"/>
          <a:stretch/>
        </p:blipFill>
        <p:spPr bwMode="auto">
          <a:xfrm>
            <a:off x="6536699" y="4879122"/>
            <a:ext cx="2855642" cy="186171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47376177-EA66-4F6D-9D27-88543E2F4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059" t="40525" r="748" b="40145"/>
          <a:stretch/>
        </p:blipFill>
        <p:spPr bwMode="auto">
          <a:xfrm>
            <a:off x="9662642" y="4233177"/>
            <a:ext cx="2289409" cy="169570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DE5B9586-CD64-4A74-8404-518BC3F808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66" t="29071" r="66436" b="55359"/>
          <a:stretch/>
        </p:blipFill>
        <p:spPr bwMode="auto">
          <a:xfrm>
            <a:off x="6622139" y="731080"/>
            <a:ext cx="2636390" cy="18617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1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F70401-1C11-418A-B273-F18514F39BF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20C213F-DCC3-4C89-9518-DD99FCD1D189}"/>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9D21E2DD-C131-4200-B453-A0E26FFAD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3C4127DE-DA44-403D-AF86-196381ED29C1}"/>
              </a:ext>
            </a:extLst>
          </p:cNvPr>
          <p:cNvSpPr/>
          <p:nvPr/>
        </p:nvSpPr>
        <p:spPr>
          <a:xfrm>
            <a:off x="262596" y="230188"/>
            <a:ext cx="11652739" cy="400110"/>
          </a:xfrm>
          <a:prstGeom prst="rect">
            <a:avLst/>
          </a:prstGeom>
        </p:spPr>
        <p:txBody>
          <a:bodyPr wrap="square">
            <a:spAutoFit/>
          </a:bodyPr>
          <a:lstStyle/>
          <a:p>
            <a:r>
              <a:rPr lang="ru-RU" sz="2000" dirty="0">
                <a:latin typeface="Times New Roman" panose="02020603050405020304" pitchFamily="18" charset="0"/>
                <a:ea typeface="Calibri" panose="020F0502020204030204" pitchFamily="34" charset="0"/>
                <a:cs typeface="Times New Roman" panose="02020603050405020304" pitchFamily="18" charset="0"/>
              </a:rPr>
              <a:t>Давайте, мы сейчас с вами рассмотрим, чем люди </a:t>
            </a:r>
            <a:r>
              <a:rPr lang="ru-RU" sz="2000" dirty="0" err="1">
                <a:latin typeface="Times New Roman" panose="02020603050405020304" pitchFamily="18" charset="0"/>
                <a:ea typeface="Calibri" panose="020F0502020204030204" pitchFamily="34" charset="0"/>
                <a:cs typeface="Times New Roman" panose="02020603050405020304" pitchFamily="18" charset="0"/>
              </a:rPr>
              <a:t>занимаються</a:t>
            </a:r>
            <a:r>
              <a:rPr lang="ru-RU" sz="2000" dirty="0">
                <a:latin typeface="Times New Roman" panose="02020603050405020304" pitchFamily="18" charset="0"/>
                <a:ea typeface="Calibri" panose="020F0502020204030204" pitchFamily="34" charset="0"/>
                <a:cs typeface="Times New Roman" panose="02020603050405020304" pitchFamily="18" charset="0"/>
              </a:rPr>
              <a:t> в огороде. </a:t>
            </a:r>
            <a:endParaRPr lang="ru-RU" sz="2000" dirty="0"/>
          </a:p>
        </p:txBody>
      </p:sp>
      <p:pic>
        <p:nvPicPr>
          <p:cNvPr id="7178" name="Picture 10">
            <a:extLst>
              <a:ext uri="{FF2B5EF4-FFF2-40B4-BE49-F238E27FC236}">
                <a16:creationId xmlns:a16="http://schemas.microsoft.com/office/drawing/2014/main" id="{02268A3C-DF10-4C38-9AFE-E1D4FF686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576" y="900967"/>
            <a:ext cx="4193931" cy="559190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7180" name="Picture 12">
            <a:extLst>
              <a:ext uri="{FF2B5EF4-FFF2-40B4-BE49-F238E27FC236}">
                <a16:creationId xmlns:a16="http://schemas.microsoft.com/office/drawing/2014/main" id="{2727B418-A921-4BC2-9991-FA573728E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045" y="1240350"/>
            <a:ext cx="6550855" cy="49131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99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AB0CCC-0838-49A1-8AE2-978BE622012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1917F85-A537-4742-AD7A-D269DC9147B4}"/>
              </a:ext>
            </a:extLst>
          </p:cNvPr>
          <p:cNvSpPr>
            <a:spLocks noGrp="1"/>
          </p:cNvSpPr>
          <p:nvPr>
            <p:ph idx="1"/>
          </p:nvPr>
        </p:nvSpPr>
        <p:spPr/>
        <p:txBody>
          <a:bodyPr/>
          <a:lstStyle/>
          <a:p>
            <a:endParaRPr lang="ru-RU"/>
          </a:p>
        </p:txBody>
      </p:sp>
      <p:pic>
        <p:nvPicPr>
          <p:cNvPr id="4" name="Picture 2">
            <a:extLst>
              <a:ext uri="{FF2B5EF4-FFF2-40B4-BE49-F238E27FC236}">
                <a16:creationId xmlns:a16="http://schemas.microsoft.com/office/drawing/2014/main" id="{ED023A18-07DA-4956-BF55-A8E3763C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a:extLst>
              <a:ext uri="{FF2B5EF4-FFF2-40B4-BE49-F238E27FC236}">
                <a16:creationId xmlns:a16="http://schemas.microsoft.com/office/drawing/2014/main" id="{2E61629A-2CF6-41E2-AF78-AAFC958CD224}"/>
              </a:ext>
            </a:extLst>
          </p:cNvPr>
          <p:cNvSpPr/>
          <p:nvPr/>
        </p:nvSpPr>
        <p:spPr>
          <a:xfrm>
            <a:off x="838200" y="365125"/>
            <a:ext cx="3593123" cy="4524315"/>
          </a:xfrm>
          <a:prstGeom prst="rect">
            <a:avLst/>
          </a:prstGeom>
        </p:spPr>
        <p:txBody>
          <a:bodyPr wrap="square">
            <a:spAutoFit/>
          </a:bodyPr>
          <a:lstStyle/>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Физкультминутка: </a:t>
            </a:r>
          </a:p>
          <a:p>
            <a:pPr algn="ctr">
              <a:spcAft>
                <a:spcPts val="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«Зернышко»</a:t>
            </a:r>
            <a:r>
              <a:rPr lang="ru-RU" sz="2400"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Подрастает зернышко </a:t>
            </a:r>
          </a:p>
          <a:p>
            <a:pPr algn="ctr">
              <a:spcAft>
                <a:spcPts val="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потянулись</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Потянулось к солнышку, </a:t>
            </a:r>
          </a:p>
          <a:p>
            <a:pPr algn="ctr">
              <a:spcAft>
                <a:spcPts val="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руки вверх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С ветерком оно играет, </a:t>
            </a:r>
          </a:p>
          <a:p>
            <a:pPr algn="ctr">
              <a:spcAft>
                <a:spcPts val="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прогнулись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Ветерок его качает,</a:t>
            </a:r>
          </a:p>
          <a:p>
            <a:pPr algn="ctr">
              <a:spcAft>
                <a:spcPts val="0"/>
              </a:spcAft>
            </a:pPr>
            <a:r>
              <a:rPr lang="ru-RU" sz="2400" i="1" dirty="0">
                <a:latin typeface="Times New Roman" panose="02020603050405020304" pitchFamily="18" charset="0"/>
                <a:ea typeface="Calibri" panose="020F0502020204030204" pitchFamily="34" charset="0"/>
                <a:cs typeface="Times New Roman" panose="02020603050405020304" pitchFamily="18" charset="0"/>
              </a:rPr>
              <a:t>наклоны вправо-влево </a:t>
            </a:r>
            <a:endParaRPr lang="ru-RU" sz="2400" i="1"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К земле низко прижимает. </a:t>
            </a:r>
            <a:r>
              <a:rPr lang="ru-RU" sz="2400" i="1" dirty="0">
                <a:latin typeface="Times New Roman" panose="02020603050405020304" pitchFamily="18" charset="0"/>
                <a:ea typeface="Calibri" panose="020F0502020204030204" pitchFamily="34" charset="0"/>
                <a:cs typeface="Times New Roman" panose="02020603050405020304" pitchFamily="18" charset="0"/>
              </a:rPr>
              <a:t>присели</a:t>
            </a:r>
            <a:r>
              <a:rPr lang="ru-RU" sz="2400" u="sng"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a:extLst>
              <a:ext uri="{FF2B5EF4-FFF2-40B4-BE49-F238E27FC236}">
                <a16:creationId xmlns:a16="http://schemas.microsoft.com/office/drawing/2014/main" id="{8F48F086-0175-443A-96A3-E1EE34EF0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7630" y="681037"/>
            <a:ext cx="3926098" cy="523318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49410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718</TotalTime>
  <Words>210</Words>
  <Application>Microsoft Office PowerPoint</Application>
  <PresentationFormat>Широкоэкранный</PresentationFormat>
  <Paragraphs>63</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dc:creator>
  <cp:lastModifiedBy>Анна</cp:lastModifiedBy>
  <cp:revision>22</cp:revision>
  <dcterms:created xsi:type="dcterms:W3CDTF">2021-04-25T13:47:51Z</dcterms:created>
  <dcterms:modified xsi:type="dcterms:W3CDTF">2021-04-26T14:53:57Z</dcterms:modified>
</cp:coreProperties>
</file>