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0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8FD8E-A0C0-4374-B033-1C434B3B083C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8AF46-C3AF-4751-A90E-4C1EF66F2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443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8AF46-C3AF-4751-A90E-4C1EF66F267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856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5B2BD-961C-4EE0-B411-120766E7FD3B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A144F-2C7B-43A5-B3E9-FDEBA746D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214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5B2BD-961C-4EE0-B411-120766E7FD3B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A144F-2C7B-43A5-B3E9-FDEBA746D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352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5B2BD-961C-4EE0-B411-120766E7FD3B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A144F-2C7B-43A5-B3E9-FDEBA746D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966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5B2BD-961C-4EE0-B411-120766E7FD3B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A144F-2C7B-43A5-B3E9-FDEBA746D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384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5B2BD-961C-4EE0-B411-120766E7FD3B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A144F-2C7B-43A5-B3E9-FDEBA746D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959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5B2BD-961C-4EE0-B411-120766E7FD3B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A144F-2C7B-43A5-B3E9-FDEBA746D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544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5B2BD-961C-4EE0-B411-120766E7FD3B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A144F-2C7B-43A5-B3E9-FDEBA746D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138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5B2BD-961C-4EE0-B411-120766E7FD3B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A144F-2C7B-43A5-B3E9-FDEBA746D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686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5B2BD-961C-4EE0-B411-120766E7FD3B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A144F-2C7B-43A5-B3E9-FDEBA746D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043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5B2BD-961C-4EE0-B411-120766E7FD3B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A144F-2C7B-43A5-B3E9-FDEBA746D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890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5B2BD-961C-4EE0-B411-120766E7FD3B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A144F-2C7B-43A5-B3E9-FDEBA746D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00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5B2BD-961C-4EE0-B411-120766E7FD3B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A144F-2C7B-43A5-B3E9-FDEBA746D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753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07770" y="1076541"/>
            <a:ext cx="77336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Занятие по ФЦКМ на тему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«Музей истории вычислительной техники»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детей подготовительной к школе группы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830577" y="4206215"/>
            <a:ext cx="32996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Подготовили: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Селина Е. 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.,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Печникова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Н. 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028065" y="5756045"/>
            <a:ext cx="15779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п. Тазовский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2021г.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ds02.infourok.ru/uploads/ex/0649/00025038-34ec598a/img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0" t="58155" r="5091"/>
          <a:stretch/>
        </p:blipFill>
        <p:spPr bwMode="auto">
          <a:xfrm>
            <a:off x="619932" y="2710026"/>
            <a:ext cx="7067227" cy="245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378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6392" y="1164803"/>
            <a:ext cx="409155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, serif"/>
              </a:rPr>
              <a:t>А на смену арифмометру появилась другая счётная машина. Вы, наверное, её знаете.</a:t>
            </a:r>
            <a:endParaRPr lang="ru-RU" b="0" i="0" dirty="0" smtClean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, serif"/>
              </a:rPr>
              <a:t>Что-то бабушкины счёты</a:t>
            </a:r>
            <a:endParaRPr lang="ru-RU" b="0" i="0" dirty="0" smtClean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, serif"/>
              </a:rPr>
              <a:t>Брать с собою неохота</a:t>
            </a:r>
            <a:endParaRPr lang="ru-RU" b="0" i="0" dirty="0" smtClean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, serif"/>
              </a:rPr>
              <a:t>Лучше я возьму ребята,</a:t>
            </a:r>
            <a:endParaRPr lang="ru-RU" b="0" i="0" dirty="0" smtClean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, serif"/>
              </a:rPr>
              <a:t>В школу новый…(калькулятор)</a:t>
            </a:r>
            <a:endParaRPr lang="ru-RU" b="0" i="0" dirty="0" smtClean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/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</a:br>
            <a:endParaRPr lang="ru-RU" b="0" i="0" dirty="0" smtClean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, serif"/>
              </a:rPr>
              <a:t>Изобретатели создают в XX веке калькулятор (римское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, serif"/>
              </a:rPr>
              <a:t>calculi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, serif"/>
              </a:rPr>
              <a:t> – камешки вычислять), который работал сначала от розетки, затем от батареек.</a:t>
            </a:r>
            <a:endParaRPr lang="ru-RU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  <p:pic>
        <p:nvPicPr>
          <p:cNvPr id="3" name="Picture 4" descr="photo_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427" y="957759"/>
            <a:ext cx="5556142" cy="4384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05015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6908" y="889844"/>
            <a:ext cx="568787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, serif"/>
              </a:rPr>
              <a:t>А теперь подойдём к следующему экспонату. Отгадав загадку, вы узнаете, какое счётное устройство было следующим:</a:t>
            </a:r>
            <a:endParaRPr lang="ru-RU" b="0" i="0" dirty="0" smtClean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/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</a:br>
            <a:endParaRPr lang="ru-RU" b="0" i="0" dirty="0" smtClean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, serif"/>
              </a:rPr>
              <a:t>Он рисует, он считает,</a:t>
            </a:r>
            <a:endParaRPr lang="ru-RU" b="0" i="0" dirty="0" smtClean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, serif"/>
              </a:rPr>
              <a:t>Проектирует заводы,</a:t>
            </a:r>
            <a:endParaRPr lang="ru-RU" b="0" i="0" dirty="0" smtClean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, serif"/>
              </a:rPr>
              <a:t>Даже в космосе летает,</a:t>
            </a:r>
            <a:endParaRPr lang="ru-RU" b="0" i="0" dirty="0" smtClean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, serif"/>
              </a:rPr>
              <a:t>И даёт прогноз погоды.</a:t>
            </a:r>
            <a:endParaRPr lang="ru-RU" b="0" i="0" dirty="0" smtClean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, serif"/>
              </a:rPr>
              <a:t>Миллионы вычислений</a:t>
            </a:r>
            <a:endParaRPr lang="ru-RU" b="0" i="0" dirty="0" smtClean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, serif"/>
              </a:rPr>
              <a:t>Может сделать за минуту.</a:t>
            </a:r>
            <a:endParaRPr lang="ru-RU" b="0" i="0" dirty="0" smtClean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, serif"/>
              </a:rPr>
              <a:t>Догадайся что за гений?</a:t>
            </a:r>
            <a:endParaRPr lang="ru-RU" b="0" i="0" dirty="0" smtClean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, serif"/>
              </a:rPr>
              <a:t>Ну, конечно же…(компьютер).</a:t>
            </a:r>
            <a:endParaRPr lang="ru-RU" b="0" i="0" dirty="0" smtClean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/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</a:br>
            <a:endParaRPr lang="ru-RU" b="0" i="0" dirty="0" smtClean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, serif"/>
              </a:rPr>
              <a:t>Появляется компьютер (англ.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, serif"/>
              </a:rPr>
              <a:t>Computer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, serif"/>
              </a:rPr>
              <a:t> – считаю) – машина для приема, переработки, сохранения и выдачи информации в электронном виде.</a:t>
            </a:r>
            <a:endParaRPr lang="ru-RU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  <p:pic>
        <p:nvPicPr>
          <p:cNvPr id="3" name="Picture 2" descr="http://www.zubr-belarus.com/uploads/posts/2015-04/1430135979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274" y="1106821"/>
            <a:ext cx="4416491" cy="372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2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2223" y="622431"/>
            <a:ext cx="473215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, serif"/>
              </a:rPr>
              <a:t>Первый компьютер был изобретён ещё в 17 веке французским учёным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, serif"/>
              </a:rPr>
              <a:t>Блез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, serif"/>
              </a:rPr>
              <a:t> Паскалем.</a:t>
            </a:r>
            <a:endParaRPr lang="ru-RU" b="0" i="0" dirty="0" smtClean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– 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, serif"/>
              </a:rPr>
              <a:t>Что можно делать с помощью компьютера?</a:t>
            </a:r>
            <a:endParaRPr lang="ru-RU" b="0" i="0" dirty="0" smtClean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– 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, serif"/>
              </a:rPr>
              <a:t>Чем компьютер отличается от калькулятора?</a:t>
            </a:r>
            <a:endParaRPr lang="ru-RU" b="0" i="0" dirty="0" smtClean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– 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, serif"/>
              </a:rPr>
              <a:t>Сейчас мы вспомним, какие части есть у компьютера. (Системный блок и монитор.)</a:t>
            </a:r>
            <a:endParaRPr lang="ru-RU" b="0" i="0" dirty="0" smtClean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– 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, serif"/>
              </a:rPr>
              <a:t>Каким устройством нужно воспользоваться, чтобы ввести программу в память компьютера? (клавиатура).</a:t>
            </a:r>
            <a:endParaRPr lang="ru-RU" b="0" i="0" dirty="0" smtClean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– 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, serif"/>
              </a:rPr>
              <a:t>С помощью какого устройства мы можем легко перемещать стрелку на экране? (мышка).</a:t>
            </a:r>
            <a:endParaRPr lang="ru-RU" b="0" i="0" dirty="0" smtClean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– 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, serif"/>
              </a:rPr>
              <a:t>Какое устройство поможет нам вывести информацию на бумагу? (принтер).</a:t>
            </a:r>
            <a:endParaRPr lang="ru-RU" b="0" i="0" dirty="0" smtClean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, serif"/>
              </a:rPr>
              <a:t>Изобрели и переносные микрокомпьютеры – смартфон, ноутбук, планшет.</a:t>
            </a:r>
            <a:endParaRPr lang="ru-RU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  <p:pic>
        <p:nvPicPr>
          <p:cNvPr id="5124" name="Picture 4" descr="https://im0-tub-ru.yandex.net/i?id=07b56e39a00c6bc9b56fd1c1caf2322f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259" y="1624834"/>
            <a:ext cx="4933426" cy="328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484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ds01.infourok.ru/uploads/ex/061a/0000b5e1-4e026479/img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886" y="475200"/>
            <a:ext cx="8244507" cy="585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086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3757" y="350092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– 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, serif"/>
              </a:rPr>
              <a:t>Как люди считали сначала и что использовали?</a:t>
            </a:r>
            <a:endParaRPr lang="ru-RU" b="0" i="0" dirty="0" smtClean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– 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, serif"/>
              </a:rPr>
              <a:t>Какие счеты появились потом?</a:t>
            </a:r>
            <a:endParaRPr lang="ru-RU" b="0" i="0" dirty="0" smtClean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– 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, serif"/>
              </a:rPr>
              <a:t>Что люди используют теперь?</a:t>
            </a:r>
            <a:endParaRPr lang="ru-RU" b="0" i="0" dirty="0" smtClean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– 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, serif"/>
              </a:rPr>
              <a:t>Людям, каких профессий нужны счетные устройства?</a:t>
            </a:r>
            <a:endParaRPr lang="ru-RU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  <p:pic>
        <p:nvPicPr>
          <p:cNvPr id="7170" name="Picture 2" descr="https://ds03.infourok.ru/uploads/ex/1341/000074e8-11c20c51/2/img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8" r="38734"/>
          <a:stretch/>
        </p:blipFill>
        <p:spPr bwMode="auto">
          <a:xfrm>
            <a:off x="7232544" y="799542"/>
            <a:ext cx="3606016" cy="533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50969" y="1827420"/>
            <a:ext cx="8384583" cy="4870467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, serif"/>
              </a:rPr>
              <a:t>И в заключении я предлагаю вам отгадать загадки:</a:t>
            </a:r>
            <a:endParaRPr lang="ru-RU" b="0" i="0" dirty="0" smtClean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, serif"/>
              </a:rPr>
              <a:t>1. Что за чудо – агрегат,</a:t>
            </a:r>
            <a:endParaRPr lang="ru-RU" b="0" i="0" dirty="0" smtClean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, serif"/>
              </a:rPr>
              <a:t>Может делать все подряд –</a:t>
            </a:r>
            <a:endParaRPr lang="ru-RU" b="0" i="0" dirty="0" smtClean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, serif"/>
              </a:rPr>
              <a:t>Петь, играть, читать, считать,</a:t>
            </a:r>
            <a:endParaRPr lang="ru-RU" b="0" i="0" dirty="0" smtClean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, serif"/>
              </a:rPr>
              <a:t>Самым лучшим другом стать.</a:t>
            </a:r>
            <a:endParaRPr lang="ru-RU" b="0" i="0" dirty="0" smtClean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, serif"/>
              </a:rPr>
              <a:t>(компьютер)</a:t>
            </a:r>
            <a:endParaRPr lang="ru-RU" b="0" i="0" dirty="0" smtClean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, serif"/>
              </a:rPr>
              <a:t>2. На столе стоит сундук,</a:t>
            </a:r>
            <a:endParaRPr lang="ru-RU" b="0" i="0" dirty="0" smtClean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, serif"/>
              </a:rPr>
              <a:t>В сундуке окошко.</a:t>
            </a:r>
            <a:endParaRPr lang="ru-RU" b="0" i="0" dirty="0" smtClean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, serif"/>
              </a:rPr>
              <a:t>Можно видеть чудеса,</a:t>
            </a:r>
            <a:endParaRPr lang="ru-RU" b="0" i="0" dirty="0" smtClean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, serif"/>
              </a:rPr>
              <a:t>Если знать немножко</a:t>
            </a:r>
            <a:endParaRPr lang="ru-RU" b="0" i="0" dirty="0" smtClean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, serif"/>
              </a:rPr>
              <a:t>(монитор)</a:t>
            </a:r>
            <a:endParaRPr lang="ru-RU" b="0" i="0" dirty="0" smtClean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, serif"/>
              </a:rPr>
              <a:t>3. На доске по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, serif"/>
              </a:rPr>
              <a:t>строчечке</a:t>
            </a:r>
            <a:endParaRPr lang="ru-RU" b="0" i="0" dirty="0" smtClean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, serif"/>
              </a:rPr>
              <a:t>Разместились кнопочки.</a:t>
            </a:r>
            <a:endParaRPr lang="ru-RU" b="0" i="0" dirty="0" smtClean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, serif"/>
              </a:rPr>
              <a:t>Догадайтесь, мальчики</a:t>
            </a:r>
            <a:endParaRPr lang="ru-RU" b="0" i="0" dirty="0" smtClean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, serif"/>
              </a:rPr>
              <a:t>Как здесь тыкать пальчиком?</a:t>
            </a:r>
            <a:endParaRPr lang="ru-RU" b="0" i="0" dirty="0" smtClean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, serif"/>
              </a:rPr>
              <a:t>(клавиатура)</a:t>
            </a:r>
            <a:endParaRPr lang="ru-RU" b="0" i="0" dirty="0" smtClean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, serif"/>
              </a:rPr>
              <a:t>4. По ковру зверек бежит,</a:t>
            </a:r>
            <a:endParaRPr lang="ru-RU" b="0" i="0" dirty="0" smtClean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, serif"/>
              </a:rPr>
              <a:t>То замрет, то закружит,</a:t>
            </a:r>
            <a:endParaRPr lang="ru-RU" b="0" i="0" dirty="0" smtClean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, serif"/>
              </a:rPr>
              <a:t>Коврика не покидает,</a:t>
            </a:r>
            <a:endParaRPr lang="ru-RU" b="0" i="0" dirty="0" smtClean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, serif"/>
              </a:rPr>
              <a:t>Что за зверь, кто угадает?</a:t>
            </a:r>
            <a:endParaRPr lang="ru-RU" b="0" i="0" dirty="0" smtClean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, serif"/>
              </a:rPr>
              <a:t>(компьютерная мышь)</a:t>
            </a:r>
            <a:endParaRPr lang="ru-RU" b="0" i="0" dirty="0" smtClean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, serif"/>
              </a:rPr>
              <a:t>5. То – то радость, то – то смех,</a:t>
            </a:r>
            <a:endParaRPr lang="ru-RU" b="0" i="0" dirty="0" smtClean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, serif"/>
              </a:rPr>
              <a:t>На бумаге без огрех,</a:t>
            </a:r>
            <a:endParaRPr lang="ru-RU" b="0" i="0" dirty="0" smtClean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, serif"/>
              </a:rPr>
              <a:t>Из какой коробки лезет,</a:t>
            </a:r>
            <a:endParaRPr lang="ru-RU" b="0" i="0" dirty="0" smtClean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, serif"/>
              </a:rPr>
              <a:t>Текст на удивленье всех?</a:t>
            </a:r>
            <a:endParaRPr lang="ru-RU" b="0" i="0" dirty="0" smtClean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, serif"/>
              </a:rPr>
              <a:t>(принтер)</a:t>
            </a:r>
            <a:endParaRPr lang="ru-RU" b="0" i="0" dirty="0" smtClean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, serif"/>
              </a:rPr>
              <a:t>6. Если что – то отключить,</a:t>
            </a:r>
            <a:endParaRPr lang="ru-RU" b="0" i="0" dirty="0" smtClean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, serif"/>
              </a:rPr>
              <a:t>То компьютер замолчит,</a:t>
            </a:r>
            <a:endParaRPr lang="ru-RU" b="0" i="0" dirty="0" smtClean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, serif"/>
              </a:rPr>
              <a:t>Тугоухий, как медведь –</a:t>
            </a:r>
            <a:endParaRPr lang="ru-RU" b="0" i="0" dirty="0" smtClean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, serif"/>
              </a:rPr>
              <a:t>Ничего не сможет петь.</a:t>
            </a:r>
            <a:endParaRPr lang="ru-RU" b="0" i="0" dirty="0" smtClean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, serif"/>
              </a:rPr>
              <a:t>(колонки, акустическая система).</a:t>
            </a:r>
            <a:endParaRPr lang="ru-RU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885942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ds04.infourok.ru/uploads/ex/0e38/00079bcf-c5f89864/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873" y="490699"/>
            <a:ext cx="7859469" cy="58946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022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rok.1sept.ru/articles/630976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284" y="981747"/>
            <a:ext cx="3810000" cy="539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1892" y="697423"/>
            <a:ext cx="722221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Ребята, а вы когда-нибудь были в музее?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А </a:t>
            </a:r>
            <a:r>
              <a:rPr lang="ru-RU" dirty="0"/>
              <a:t>что вы там видели? (картины, скульптуры, и т.д.)</a:t>
            </a:r>
          </a:p>
          <a:p>
            <a:r>
              <a:rPr lang="ru-RU" dirty="0" smtClean="0"/>
              <a:t>Сегодня </a:t>
            </a:r>
            <a:r>
              <a:rPr lang="ru-RU" dirty="0"/>
              <a:t>я приглашаю вас в необычный музей. В нём вместо картин и скульптур собраны счётные устройства: машины, приборы с помощью которых люди считали раньше. Хотите узнать, как люди считали раньше?</a:t>
            </a:r>
          </a:p>
          <a:p>
            <a:r>
              <a:rPr lang="ru-RU" dirty="0" smtClean="0"/>
              <a:t>Чтобы </a:t>
            </a:r>
            <a:r>
              <a:rPr lang="ru-RU" dirty="0"/>
              <a:t>попасть в музей, надо отгадать загадку</a:t>
            </a:r>
            <a:r>
              <a:rPr lang="ru-RU" dirty="0" smtClean="0"/>
              <a:t>:</a:t>
            </a:r>
          </a:p>
          <a:p>
            <a:endParaRPr lang="ru-RU" dirty="0"/>
          </a:p>
          <a:p>
            <a:r>
              <a:rPr lang="ru-RU" dirty="0"/>
              <a:t>Машина отлично задачу решила.</a:t>
            </a:r>
          </a:p>
          <a:p>
            <a:r>
              <a:rPr lang="ru-RU" dirty="0"/>
              <a:t>Мигала, гудела, старалась, спешила.</a:t>
            </a:r>
          </a:p>
          <a:p>
            <a:r>
              <a:rPr lang="ru-RU" dirty="0"/>
              <a:t>Рисует, играет, учит меня.</a:t>
            </a:r>
          </a:p>
          <a:p>
            <a:r>
              <a:rPr lang="ru-RU" dirty="0"/>
              <a:t>Какое же имя имеет она? (машина времени)</a:t>
            </a:r>
          </a:p>
          <a:p>
            <a:endParaRPr lang="ru-RU" dirty="0" smtClean="0"/>
          </a:p>
          <a:p>
            <a:r>
              <a:rPr lang="ru-RU" dirty="0"/>
              <a:t>Садитесь удобнее, закрывайте глаза и считаем до 10. Пуск!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8401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3.bp.blogspot.com/-2s8VPGs7Kv8/Ts_FdqFHilI/AAAAAAAABF4/5lNzypt0dCs/s1600/IMGP65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45" y="1074104"/>
            <a:ext cx="7010976" cy="46447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661921" y="2254413"/>
            <a:ext cx="36673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, serif"/>
              </a:rPr>
              <a:t>Вот мы и попали в музей истории вычислительной техники.</a:t>
            </a:r>
            <a:endParaRPr lang="ru-RU" dirty="0">
              <a:solidFill>
                <a:srgbClr val="000000"/>
              </a:solidFill>
              <a:latin typeface="Open Sans"/>
            </a:endParaRPr>
          </a:p>
          <a:p>
            <a:endParaRPr lang="ru-RU" b="0" i="0" dirty="0" smtClean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, serif"/>
              </a:rPr>
              <a:t>Вспомним правила поведения в музее.</a:t>
            </a:r>
            <a:endParaRPr lang="ru-RU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080586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227" y="578018"/>
            <a:ext cx="45771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, serif"/>
              </a:rPr>
              <a:t>История счетных устройств уходит далеко в прошлое. </a:t>
            </a:r>
            <a:r>
              <a:rPr lang="ru-RU" b="0" i="0" dirty="0" smtClean="0">
                <a:effectLst/>
                <a:latin typeface="Times New Roman, serif"/>
              </a:rPr>
              <a:t>Счетные устройства использовались людьми ещё в древности для выполнения денежных расчетов (сегодня они используются во всех сферах человеческой деятельности).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, serif"/>
              </a:rPr>
              <a:t> Накопление запасов, дележ добычи, торговля – все это было связано со счетом, с вычислениями. Нужно было на чем-то считать. Для подсчетов люди стали использовать собственные пальцы.</a:t>
            </a:r>
            <a:endParaRPr lang="ru-RU" dirty="0"/>
          </a:p>
        </p:txBody>
      </p:sp>
      <p:pic>
        <p:nvPicPr>
          <p:cNvPr id="3" name="Picture 4" descr="http://fs00.infourok.ru/images/doc/106/125584/hello_html_1556c015.gif"/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380" y="578018"/>
            <a:ext cx="5058785" cy="3219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detectivebooks.ru/img/d/?src=32101943&amp;i=53&amp;ext=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468" y="3994338"/>
            <a:ext cx="9806927" cy="204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796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46902" y="939028"/>
            <a:ext cx="3864244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Пальцы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 были самым первым счетным устройством. Люди сначала использовали подушечки на пальцах, затем считали на пальцах рук. А иногда использовали и пальцы ног. У многих народов пальцы рук долго служили инструментом для счёта.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попробуем посчитать, используя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пальцевый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счёт.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Удобно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считать? Почему нет?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пальцевый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счёт оказался неудобным, потому что нельзя было посчитать до 20-30 и более.</a:t>
            </a:r>
          </a:p>
          <a:p>
            <a:endParaRPr lang="ru-RU" dirty="0"/>
          </a:p>
        </p:txBody>
      </p:sp>
      <p:pic>
        <p:nvPicPr>
          <p:cNvPr id="4098" name="Picture 2" descr="https://im0-tub-ru.yandex.net/i?id=ada62d986ba3d979443c7663c1d6258d-l&amp;n=1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90"/>
          <a:stretch/>
        </p:blipFill>
        <p:spPr bwMode="auto">
          <a:xfrm>
            <a:off x="656096" y="813108"/>
            <a:ext cx="3290806" cy="282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m0-tub-ru.yandex.net/i?id=ada62d986ba3d979443c7663c1d6258d-l&amp;n=1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4"/>
          <a:stretch/>
        </p:blipFill>
        <p:spPr bwMode="auto">
          <a:xfrm>
            <a:off x="7811146" y="939028"/>
            <a:ext cx="3310834" cy="269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i.ytimg.com/vi/q60KQuGvm-M/maxresdefaul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52"/>
          <a:stretch/>
        </p:blipFill>
        <p:spPr bwMode="auto">
          <a:xfrm>
            <a:off x="1607249" y="3961659"/>
            <a:ext cx="2122677" cy="244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i.ytimg.com/vi/q60KQuGvm-M/maxresdefaul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15"/>
          <a:stretch/>
        </p:blipFill>
        <p:spPr bwMode="auto">
          <a:xfrm>
            <a:off x="7811146" y="3909336"/>
            <a:ext cx="2185261" cy="244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53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24393" y="922544"/>
            <a:ext cx="28413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, serif"/>
              </a:rPr>
              <a:t>Следующим шагом в развитии счёта стало использование </a:t>
            </a:r>
            <a:r>
              <a:rPr lang="ru-RU" b="1" i="1" dirty="0" smtClean="0">
                <a:solidFill>
                  <a:srgbClr val="000000"/>
                </a:solidFill>
                <a:effectLst/>
                <a:latin typeface="Times New Roman, serif"/>
              </a:rPr>
              <a:t>палочек, камешков, бусин.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, serif"/>
              </a:rPr>
              <a:t> Индейцы племени Майя придумали свой способ счёта – на узелках (верёвках) – </a:t>
            </a:r>
            <a:r>
              <a:rPr lang="ru-RU" b="1" i="1" dirty="0" smtClean="0">
                <a:solidFill>
                  <a:srgbClr val="000000"/>
                </a:solidFill>
                <a:effectLst/>
                <a:latin typeface="Times New Roman, serif"/>
              </a:rPr>
              <a:t>узелковые счёты.</a:t>
            </a:r>
            <a:endParaRPr lang="ru-RU" dirty="0"/>
          </a:p>
        </p:txBody>
      </p:sp>
      <p:pic>
        <p:nvPicPr>
          <p:cNvPr id="3" name="Picture 6" descr="http://ecx.images-amazon.com/images/I/41zvjfAk4k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85" y="740143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tswerg.users.photofile.ru/photo/tswerg/115694691/xlarge/1356915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845" y="1030557"/>
            <a:ext cx="3528392" cy="26462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www.jnszkjg.com/uploadfile/jpg/2009-11/200911282043394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770" y="3676852"/>
            <a:ext cx="5090602" cy="27183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414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8718" y="583552"/>
            <a:ext cx="425170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Считать приходилось много, и возникла потребность в изобретении устройств, помогающих счету, то есть счетных устройств.</a:t>
            </a:r>
          </a:p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помощник человека в счете появился очень давно (в V в. до н. э.) в Греции и Египте, и назывался </a:t>
            </a:r>
            <a:r>
              <a:rPr lang="ru-RU" sz="20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абак.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://elektroniks.chat.ru/aba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65" y="707538"/>
            <a:ext cx="3238709" cy="198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informatic-10.at.ua/urok3/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34" y="3138097"/>
            <a:ext cx="5226189" cy="240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274906" y="2940280"/>
            <a:ext cx="50078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«Абак» – слово греческое, переводится как «счетная доска». Это была обычная доска с полосками, вдоль которых складывались камешки. Потом абак изменился, на нем появились металлические прутья с косточками. Существовала целая наука о счете при помощи этого счетного устройства. Этим счетным устройством пользовались еще очень долгое время.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49229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4732" y="568388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, serif"/>
              </a:rPr>
              <a:t>Пройдем к следующему экспонату. Вот о нем загадка:</a:t>
            </a:r>
            <a:endParaRPr lang="ru-RU" b="0" i="0" dirty="0" smtClean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/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</a:br>
            <a:endParaRPr lang="ru-RU" b="0" i="0" dirty="0" smtClean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, serif"/>
              </a:rPr>
              <a:t>По десятку на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, serif"/>
              </a:rPr>
              <a:t>шесточке</a:t>
            </a:r>
            <a:endParaRPr lang="ru-RU" b="0" i="0" dirty="0" smtClean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, serif"/>
              </a:rPr>
              <a:t>Сели умные кружочки</a:t>
            </a:r>
            <a:endParaRPr lang="ru-RU" b="0" i="0" dirty="0" smtClean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, serif"/>
              </a:rPr>
              <a:t>И считают громко вслух,</a:t>
            </a:r>
            <a:endParaRPr lang="ru-RU" b="0" i="0" dirty="0" smtClean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, serif"/>
              </a:rPr>
              <a:t>Только слышно: стук да стук. (Счёты)</a:t>
            </a:r>
            <a:endParaRPr lang="ru-RU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  <p:pic>
        <p:nvPicPr>
          <p:cNvPr id="3" name="Picture 4" descr="466489_html_meb7dcf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0736" y="507047"/>
            <a:ext cx="2687664" cy="2722714"/>
          </a:xfrm>
          <a:prstGeom prst="rect">
            <a:avLst/>
          </a:prstGeom>
          <a:noFill/>
        </p:spPr>
      </p:pic>
      <p:pic>
        <p:nvPicPr>
          <p:cNvPr id="4" name="Picture 2" descr="http://itd0.mycdn.me/image?id=869117815083&amp;t=20&amp;plc=WEB&amp;tkn=*jvnna4FFL4Dzs9eNrD2k0nTI3Y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272" y="2538372"/>
            <a:ext cx="3158460" cy="345415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35837" y="355745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, serif"/>
              </a:rPr>
              <a:t>Рассмотрите их внимательно.</a:t>
            </a:r>
            <a:r>
              <a:rPr lang="ru-RU" b="1" i="1" dirty="0" smtClean="0">
                <a:solidFill>
                  <a:srgbClr val="000000"/>
                </a:solidFill>
                <a:effectLst/>
                <a:latin typeface="Times New Roman, serif"/>
              </a:rPr>
              <a:t> Счёты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, serif"/>
              </a:rPr>
              <a:t> – это обычная рамка с перекладинами, на которые нанизаны костяшки. Каждая костяшка – цифра.</a:t>
            </a:r>
            <a:endParaRPr lang="ru-RU" b="0" i="0" dirty="0" smtClean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, serif"/>
              </a:rPr>
              <a:t>Первые счёты с «косточками» на веревочках появились в России</a:t>
            </a:r>
            <a:endParaRPr lang="ru-RU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7175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0678" y="98453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После появлялись еще счетные машины, которые постепенно усложнялись. В XIX веке петербургский инженер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Однер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создал арифмометр, который позволил считать быстрее и притом большие числа.</a:t>
            </a:r>
            <a:endParaRPr lang="ru-RU" dirty="0"/>
          </a:p>
        </p:txBody>
      </p:sp>
      <p:pic>
        <p:nvPicPr>
          <p:cNvPr id="3" name="Picture 2" descr="http://s3.timetoast.com/public/uploads/photos/4699927/mash_paskal1.jpg?13845855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241" y="984538"/>
            <a:ext cx="4318805" cy="29826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i.livescience.com/images/i/000/032/872/iFF/babbage-analytical-engine-02.jpg?13516929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337" y="2597865"/>
            <a:ext cx="5475431" cy="365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821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555</Words>
  <Application>Microsoft Office PowerPoint</Application>
  <PresentationFormat>Широкоэкранный</PresentationFormat>
  <Paragraphs>104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Open Sans</vt:lpstr>
      <vt:lpstr>Times New Roman</vt:lpstr>
      <vt:lpstr>Times New Roman, serif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9</cp:revision>
  <dcterms:created xsi:type="dcterms:W3CDTF">2021-04-06T08:18:00Z</dcterms:created>
  <dcterms:modified xsi:type="dcterms:W3CDTF">2021-04-06T11:53:33Z</dcterms:modified>
</cp:coreProperties>
</file>