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69" r:id="rId4"/>
    <p:sldId id="270" r:id="rId5"/>
    <p:sldId id="271" r:id="rId6"/>
    <p:sldId id="272" r:id="rId7"/>
    <p:sldId id="273" r:id="rId8"/>
    <p:sldId id="274" r:id="rId9"/>
    <p:sldId id="275" r:id="rId10"/>
    <p:sldId id="276" r:id="rId11"/>
    <p:sldId id="277" r:id="rId12"/>
    <p:sldId id="278" r:id="rId13"/>
    <p:sldId id="279" r:id="rId14"/>
    <p:sldId id="280" r:id="rId15"/>
    <p:sldId id="281" r:id="rId16"/>
    <p:sldId id="282" r:id="rId17"/>
    <p:sldId id="283" r:id="rId18"/>
    <p:sldId id="284" r:id="rId19"/>
    <p:sldId id="285" r:id="rId20"/>
    <p:sldId id="286" r:id="rId21"/>
    <p:sldId id="287" r:id="rId22"/>
    <p:sldId id="288" r:id="rId23"/>
    <p:sldId id="289" r:id="rId24"/>
    <p:sldId id="290" r:id="rId25"/>
    <p:sldId id="291" r:id="rId2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4" d="100"/>
          <a:sy n="84" d="100"/>
        </p:scale>
        <p:origin x="-845" y="-62"/>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87181F40-BD48-4BE6-8CDF-29D656F030E4}" type="datetimeFigureOut">
              <a:rPr lang="ru-RU" smtClean="0"/>
              <a:pPr/>
              <a:t>13.02.2021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0D5CDD2-847F-4BC6-AA94-E70A7E937390}" type="slidenum">
              <a:rPr lang="ru-RU" smtClean="0"/>
              <a:pPr/>
              <a:t>‹#›</a:t>
            </a:fld>
            <a:endParaRPr lang="ru-RU"/>
          </a:p>
        </p:txBody>
      </p:sp>
    </p:spTree>
    <p:extLst>
      <p:ext uri="{BB962C8B-B14F-4D97-AF65-F5344CB8AC3E}">
        <p14:creationId xmlns:p14="http://schemas.microsoft.com/office/powerpoint/2010/main" xmlns="" val="226030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7181F40-BD48-4BE6-8CDF-29D656F030E4}" type="datetimeFigureOut">
              <a:rPr lang="ru-RU" smtClean="0"/>
              <a:pPr/>
              <a:t>13.02.2021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0D5CDD2-847F-4BC6-AA94-E70A7E937390}" type="slidenum">
              <a:rPr lang="ru-RU" smtClean="0"/>
              <a:pPr/>
              <a:t>‹#›</a:t>
            </a:fld>
            <a:endParaRPr lang="ru-RU"/>
          </a:p>
        </p:txBody>
      </p:sp>
    </p:spTree>
    <p:extLst>
      <p:ext uri="{BB962C8B-B14F-4D97-AF65-F5344CB8AC3E}">
        <p14:creationId xmlns:p14="http://schemas.microsoft.com/office/powerpoint/2010/main" xmlns="" val="93150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7181F40-BD48-4BE6-8CDF-29D656F030E4}" type="datetimeFigureOut">
              <a:rPr lang="ru-RU" smtClean="0"/>
              <a:pPr/>
              <a:t>13.02.2021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0D5CDD2-847F-4BC6-AA94-E70A7E937390}" type="slidenum">
              <a:rPr lang="ru-RU" smtClean="0"/>
              <a:pPr/>
              <a:t>‹#›</a:t>
            </a:fld>
            <a:endParaRPr lang="ru-RU"/>
          </a:p>
        </p:txBody>
      </p:sp>
    </p:spTree>
    <p:extLst>
      <p:ext uri="{BB962C8B-B14F-4D97-AF65-F5344CB8AC3E}">
        <p14:creationId xmlns:p14="http://schemas.microsoft.com/office/powerpoint/2010/main" xmlns="" val="1048935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7181F40-BD48-4BE6-8CDF-29D656F030E4}" type="datetimeFigureOut">
              <a:rPr lang="ru-RU" smtClean="0"/>
              <a:pPr/>
              <a:t>13.02.2021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0D5CDD2-847F-4BC6-AA94-E70A7E937390}" type="slidenum">
              <a:rPr lang="ru-RU" smtClean="0"/>
              <a:pPr/>
              <a:t>‹#›</a:t>
            </a:fld>
            <a:endParaRPr lang="ru-RU"/>
          </a:p>
        </p:txBody>
      </p:sp>
    </p:spTree>
    <p:extLst>
      <p:ext uri="{BB962C8B-B14F-4D97-AF65-F5344CB8AC3E}">
        <p14:creationId xmlns:p14="http://schemas.microsoft.com/office/powerpoint/2010/main" xmlns="" val="38067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87181F40-BD48-4BE6-8CDF-29D656F030E4}" type="datetimeFigureOut">
              <a:rPr lang="ru-RU" smtClean="0"/>
              <a:pPr/>
              <a:t>13.02.2021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0D5CDD2-847F-4BC6-AA94-E70A7E937390}" type="slidenum">
              <a:rPr lang="ru-RU" smtClean="0"/>
              <a:pPr/>
              <a:t>‹#›</a:t>
            </a:fld>
            <a:endParaRPr lang="ru-RU"/>
          </a:p>
        </p:txBody>
      </p:sp>
    </p:spTree>
    <p:extLst>
      <p:ext uri="{BB962C8B-B14F-4D97-AF65-F5344CB8AC3E}">
        <p14:creationId xmlns:p14="http://schemas.microsoft.com/office/powerpoint/2010/main" xmlns="" val="4127512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7181F40-BD48-4BE6-8CDF-29D656F030E4}" type="datetimeFigureOut">
              <a:rPr lang="ru-RU" smtClean="0"/>
              <a:pPr/>
              <a:t>13.02.2021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0D5CDD2-847F-4BC6-AA94-E70A7E937390}" type="slidenum">
              <a:rPr lang="ru-RU" smtClean="0"/>
              <a:pPr/>
              <a:t>‹#›</a:t>
            </a:fld>
            <a:endParaRPr lang="ru-RU"/>
          </a:p>
        </p:txBody>
      </p:sp>
    </p:spTree>
    <p:extLst>
      <p:ext uri="{BB962C8B-B14F-4D97-AF65-F5344CB8AC3E}">
        <p14:creationId xmlns:p14="http://schemas.microsoft.com/office/powerpoint/2010/main" xmlns="" val="1201712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87181F40-BD48-4BE6-8CDF-29D656F030E4}" type="datetimeFigureOut">
              <a:rPr lang="ru-RU" smtClean="0"/>
              <a:pPr/>
              <a:t>13.02.2021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0D5CDD2-847F-4BC6-AA94-E70A7E937390}" type="slidenum">
              <a:rPr lang="ru-RU" smtClean="0"/>
              <a:pPr/>
              <a:t>‹#›</a:t>
            </a:fld>
            <a:endParaRPr lang="ru-RU"/>
          </a:p>
        </p:txBody>
      </p:sp>
    </p:spTree>
    <p:extLst>
      <p:ext uri="{BB962C8B-B14F-4D97-AF65-F5344CB8AC3E}">
        <p14:creationId xmlns:p14="http://schemas.microsoft.com/office/powerpoint/2010/main" xmlns="" val="559272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87181F40-BD48-4BE6-8CDF-29D656F030E4}" type="datetimeFigureOut">
              <a:rPr lang="ru-RU" smtClean="0"/>
              <a:pPr/>
              <a:t>13.02.2021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0D5CDD2-847F-4BC6-AA94-E70A7E937390}" type="slidenum">
              <a:rPr lang="ru-RU" smtClean="0"/>
              <a:pPr/>
              <a:t>‹#›</a:t>
            </a:fld>
            <a:endParaRPr lang="ru-RU"/>
          </a:p>
        </p:txBody>
      </p:sp>
    </p:spTree>
    <p:extLst>
      <p:ext uri="{BB962C8B-B14F-4D97-AF65-F5344CB8AC3E}">
        <p14:creationId xmlns:p14="http://schemas.microsoft.com/office/powerpoint/2010/main" xmlns="" val="66598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7181F40-BD48-4BE6-8CDF-29D656F030E4}" type="datetimeFigureOut">
              <a:rPr lang="ru-RU" smtClean="0"/>
              <a:pPr/>
              <a:t>13.02.2021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0D5CDD2-847F-4BC6-AA94-E70A7E937390}" type="slidenum">
              <a:rPr lang="ru-RU" smtClean="0"/>
              <a:pPr/>
              <a:t>‹#›</a:t>
            </a:fld>
            <a:endParaRPr lang="ru-RU"/>
          </a:p>
        </p:txBody>
      </p:sp>
    </p:spTree>
    <p:extLst>
      <p:ext uri="{BB962C8B-B14F-4D97-AF65-F5344CB8AC3E}">
        <p14:creationId xmlns:p14="http://schemas.microsoft.com/office/powerpoint/2010/main" xmlns="" val="1922799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7181F40-BD48-4BE6-8CDF-29D656F030E4}" type="datetimeFigureOut">
              <a:rPr lang="ru-RU" smtClean="0"/>
              <a:pPr/>
              <a:t>13.02.2021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0D5CDD2-847F-4BC6-AA94-E70A7E937390}" type="slidenum">
              <a:rPr lang="ru-RU" smtClean="0"/>
              <a:pPr/>
              <a:t>‹#›</a:t>
            </a:fld>
            <a:endParaRPr lang="ru-RU"/>
          </a:p>
        </p:txBody>
      </p:sp>
    </p:spTree>
    <p:extLst>
      <p:ext uri="{BB962C8B-B14F-4D97-AF65-F5344CB8AC3E}">
        <p14:creationId xmlns:p14="http://schemas.microsoft.com/office/powerpoint/2010/main" xmlns="" val="1646241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7181F40-BD48-4BE6-8CDF-29D656F030E4}" type="datetimeFigureOut">
              <a:rPr lang="ru-RU" smtClean="0"/>
              <a:pPr/>
              <a:t>13.02.2021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0D5CDD2-847F-4BC6-AA94-E70A7E937390}" type="slidenum">
              <a:rPr lang="ru-RU" smtClean="0"/>
              <a:pPr/>
              <a:t>‹#›</a:t>
            </a:fld>
            <a:endParaRPr lang="ru-RU"/>
          </a:p>
        </p:txBody>
      </p:sp>
    </p:spTree>
    <p:extLst>
      <p:ext uri="{BB962C8B-B14F-4D97-AF65-F5344CB8AC3E}">
        <p14:creationId xmlns:p14="http://schemas.microsoft.com/office/powerpoint/2010/main" xmlns="" val="1409876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181F40-BD48-4BE6-8CDF-29D656F030E4}" type="datetimeFigureOut">
              <a:rPr lang="ru-RU" smtClean="0"/>
              <a:pPr/>
              <a:t>13.02.2021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D5CDD2-847F-4BC6-AA94-E70A7E937390}" type="slidenum">
              <a:rPr lang="ru-RU" smtClean="0"/>
              <a:pPr/>
              <a:t>‹#›</a:t>
            </a:fld>
            <a:endParaRPr lang="ru-RU"/>
          </a:p>
        </p:txBody>
      </p:sp>
    </p:spTree>
    <p:extLst>
      <p:ext uri="{BB962C8B-B14F-4D97-AF65-F5344CB8AC3E}">
        <p14:creationId xmlns:p14="http://schemas.microsoft.com/office/powerpoint/2010/main" xmlns="" val="20114979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5.png"/><Relationship Id="rId7"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3.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jpeg"/><Relationship Id="rId7" Type="http://schemas.openxmlformats.org/officeDocument/2006/relationships/image" Target="../media/image45.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im0-tub-ru.yandex.net/i?id=a390650207040b38e494d6973163ebab-l&amp;ref=rim&amp;n=13&amp;w=1366&amp;h=768"/>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3" name="TextBox 12"/>
          <p:cNvSpPr txBox="1"/>
          <p:nvPr/>
        </p:nvSpPr>
        <p:spPr>
          <a:xfrm>
            <a:off x="1763688" y="1628800"/>
            <a:ext cx="6192688" cy="1384995"/>
          </a:xfrm>
          <a:prstGeom prst="rect">
            <a:avLst/>
          </a:prstGeom>
          <a:noFill/>
        </p:spPr>
        <p:txBody>
          <a:bodyPr wrap="square" rtlCol="0">
            <a:spAutoFit/>
          </a:bodyPr>
          <a:lstStyle/>
          <a:p>
            <a:pPr algn="ctr"/>
            <a:r>
              <a:rPr lang="ru-RU" sz="2800" b="1" i="1" dirty="0" smtClean="0">
                <a:latin typeface="Times New Roman" pitchFamily="18" charset="0"/>
                <a:cs typeface="Times New Roman" pitchFamily="18" charset="0"/>
              </a:rPr>
              <a:t>Занятие по ФЦКМ на тему</a:t>
            </a:r>
            <a:r>
              <a:rPr lang="ru-RU" sz="2800" b="1" i="1" dirty="0" smtClean="0">
                <a:latin typeface="Times New Roman" pitchFamily="18" charset="0"/>
                <a:cs typeface="Times New Roman" pitchFamily="18" charset="0"/>
              </a:rPr>
              <a:t>:</a:t>
            </a:r>
          </a:p>
          <a:p>
            <a:pPr algn="ctr"/>
            <a:r>
              <a:rPr lang="ru-RU" sz="2800" b="1" i="1" dirty="0" smtClean="0">
                <a:latin typeface="Times New Roman" pitchFamily="18" charset="0"/>
                <a:cs typeface="Times New Roman" pitchFamily="18" charset="0"/>
              </a:rPr>
              <a:t>«</a:t>
            </a:r>
            <a:r>
              <a:rPr lang="ru-RU" sz="2800" b="1" i="1" dirty="0" smtClean="0">
                <a:latin typeface="Times New Roman" pitchFamily="18" charset="0"/>
                <a:cs typeface="Times New Roman" pitchFamily="18" charset="0"/>
              </a:rPr>
              <a:t>Волк и лиса – </a:t>
            </a:r>
            <a:r>
              <a:rPr lang="ru-RU" sz="2800" b="1" i="1" dirty="0" smtClean="0">
                <a:latin typeface="Times New Roman" pitchFamily="18" charset="0"/>
                <a:cs typeface="Times New Roman" pitchFamily="18" charset="0"/>
              </a:rPr>
              <a:t>лесные хищники</a:t>
            </a:r>
            <a:r>
              <a:rPr lang="ru-RU" sz="2800" b="1" i="1" dirty="0" smtClean="0">
                <a:latin typeface="Times New Roman" pitchFamily="18" charset="0"/>
                <a:cs typeface="Times New Roman" pitchFamily="18" charset="0"/>
              </a:rPr>
              <a:t>»</a:t>
            </a:r>
          </a:p>
          <a:p>
            <a:pPr algn="ctr"/>
            <a:r>
              <a:rPr lang="ru-RU" sz="2800" b="1" i="1" dirty="0" smtClean="0">
                <a:latin typeface="Times New Roman" pitchFamily="18" charset="0"/>
                <a:cs typeface="Times New Roman" pitchFamily="18" charset="0"/>
              </a:rPr>
              <a:t>для детей подготовительной группы</a:t>
            </a:r>
            <a:endParaRPr lang="ru-RU" sz="2800" b="1" i="1" dirty="0">
              <a:latin typeface="Times New Roman" pitchFamily="18" charset="0"/>
              <a:cs typeface="Times New Roman" pitchFamily="18" charset="0"/>
            </a:endParaRPr>
          </a:p>
        </p:txBody>
      </p:sp>
      <p:sp>
        <p:nvSpPr>
          <p:cNvPr id="14" name="TextBox 13"/>
          <p:cNvSpPr txBox="1"/>
          <p:nvPr/>
        </p:nvSpPr>
        <p:spPr>
          <a:xfrm>
            <a:off x="5796136" y="4221088"/>
            <a:ext cx="3083986" cy="923330"/>
          </a:xfrm>
          <a:prstGeom prst="rect">
            <a:avLst/>
          </a:prstGeom>
          <a:noFill/>
        </p:spPr>
        <p:txBody>
          <a:bodyPr wrap="none" rtlCol="0">
            <a:spAutoFit/>
          </a:bodyPr>
          <a:lstStyle/>
          <a:p>
            <a:r>
              <a:rPr lang="ru-RU" dirty="0" smtClean="0">
                <a:latin typeface="Times New Roman" pitchFamily="18" charset="0"/>
                <a:cs typeface="Times New Roman" pitchFamily="18" charset="0"/>
              </a:rPr>
              <a:t>Подготовили: </a:t>
            </a:r>
            <a:r>
              <a:rPr lang="ru-RU" dirty="0" err="1" smtClean="0">
                <a:latin typeface="Times New Roman" pitchFamily="18" charset="0"/>
                <a:cs typeface="Times New Roman" pitchFamily="18" charset="0"/>
              </a:rPr>
              <a:t>Печникова</a:t>
            </a:r>
            <a:r>
              <a:rPr lang="ru-RU" dirty="0" smtClean="0">
                <a:latin typeface="Times New Roman" pitchFamily="18" charset="0"/>
                <a:cs typeface="Times New Roman" pitchFamily="18" charset="0"/>
              </a:rPr>
              <a:t> Н.Н</a:t>
            </a:r>
          </a:p>
          <a:p>
            <a:r>
              <a:rPr lang="ru-RU" dirty="0" smtClean="0">
                <a:latin typeface="Times New Roman" pitchFamily="18" charset="0"/>
                <a:cs typeface="Times New Roman" pitchFamily="18" charset="0"/>
              </a:rPr>
              <a:t>                        Селина Е. А.</a:t>
            </a:r>
          </a:p>
          <a:p>
            <a:endParaRPr lang="ru-RU" dirty="0"/>
          </a:p>
        </p:txBody>
      </p:sp>
      <p:sp>
        <p:nvSpPr>
          <p:cNvPr id="15" name="TextBox 14"/>
          <p:cNvSpPr txBox="1"/>
          <p:nvPr/>
        </p:nvSpPr>
        <p:spPr>
          <a:xfrm>
            <a:off x="3909469" y="6093296"/>
            <a:ext cx="1436163" cy="646331"/>
          </a:xfrm>
          <a:prstGeom prst="rect">
            <a:avLst/>
          </a:prstGeom>
          <a:noFill/>
        </p:spPr>
        <p:txBody>
          <a:bodyPr wrap="none" rtlCol="0">
            <a:spAutoFit/>
          </a:bodyPr>
          <a:lstStyle/>
          <a:p>
            <a:pPr algn="ctr"/>
            <a:r>
              <a:rPr lang="ru-RU" dirty="0" smtClean="0">
                <a:latin typeface="Times New Roman" pitchFamily="18" charset="0"/>
                <a:cs typeface="Times New Roman" pitchFamily="18" charset="0"/>
              </a:rPr>
              <a:t>п. Тазовский</a:t>
            </a:r>
          </a:p>
          <a:p>
            <a:pPr algn="ctr"/>
            <a:r>
              <a:rPr lang="ru-RU" dirty="0" smtClean="0">
                <a:latin typeface="Times New Roman" pitchFamily="18" charset="0"/>
                <a:cs typeface="Times New Roman" pitchFamily="18" charset="0"/>
              </a:rPr>
              <a:t>2021</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xmlns="" val="4450439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https://im0-tub-ru.yandex.net/i?id=a390650207040b38e494d6973163ebab-l&amp;ref=rim&amp;n=13&amp;w=1366&amp;h=768"/>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 name="Picture 2">
            <a:extLst>
              <a:ext uri="{FF2B5EF4-FFF2-40B4-BE49-F238E27FC236}">
                <a16:creationId xmlns:a16="http://schemas.microsoft.com/office/drawing/2014/main" xmlns="" id="{1B1AD798-2BBC-4F96-8314-3B0CA745F9E3}"/>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07704" y="188640"/>
            <a:ext cx="5904656" cy="442849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755576" y="4869160"/>
            <a:ext cx="7741368" cy="1477328"/>
          </a:xfrm>
          <a:prstGeom prst="rect">
            <a:avLst/>
          </a:prstGeom>
          <a:noFill/>
        </p:spPr>
        <p:txBody>
          <a:bodyPr wrap="square" rtlCol="0">
            <a:spAutoFit/>
          </a:bodyPr>
          <a:lstStyle/>
          <a:p>
            <a:r>
              <a:rPr lang="ru-RU" dirty="0" smtClean="0">
                <a:latin typeface="Times New Roman" panose="02020603050405020304" pitchFamily="18" charset="0"/>
                <a:ea typeface="Times New Roman" panose="02020603050405020304" pitchFamily="18" charset="0"/>
                <a:cs typeface="Times New Roman" panose="02020603050405020304" pitchFamily="18" charset="0"/>
              </a:rPr>
              <a:t>У лисы рождается обычно десять лисят, внешне они напоминают маленьких волчат, только окрас хвоста даёт им отличие. Если всё потомство переживет суровую зиму, то прекрасно будут жить до осени, пока маленькие лисята не вырастут и не покинут своих родителей. </a:t>
            </a:r>
            <a:endParaRPr lang="ru-RU" dirty="0" smtClean="0">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xmlns="" val="16870545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https://im0-tub-ru.yandex.net/i?id=a390650207040b38e494d6973163ebab-l&amp;ref=rim&amp;n=13&amp;w=1366&amp;h=768"/>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 name="Picture 4">
            <a:extLst>
              <a:ext uri="{FF2B5EF4-FFF2-40B4-BE49-F238E27FC236}">
                <a16:creationId xmlns:a16="http://schemas.microsoft.com/office/drawing/2014/main" xmlns="" id="{BD7B9B9E-EB46-419D-9FB7-58FE452DB9DB}"/>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987824" y="1124744"/>
            <a:ext cx="5575031" cy="4752528"/>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467544" y="260648"/>
            <a:ext cx="4419543" cy="646331"/>
          </a:xfrm>
          <a:prstGeom prst="rect">
            <a:avLst/>
          </a:prstGeom>
          <a:noFill/>
        </p:spPr>
        <p:txBody>
          <a:bodyPr wrap="none" rtlCol="0">
            <a:spAutoFit/>
          </a:bodyPr>
          <a:lstStyle/>
          <a:p>
            <a:r>
              <a:rPr lang="ru-RU" dirty="0" smtClean="0">
                <a:latin typeface="Times New Roman" pitchFamily="18" charset="0"/>
                <a:ea typeface="Calibri" panose="020F0502020204030204" pitchFamily="34" charset="0"/>
                <a:cs typeface="Times New Roman" pitchFamily="18" charset="0"/>
              </a:rPr>
              <a:t>А что вы знаете о волках</a:t>
            </a:r>
            <a:r>
              <a:rPr lang="ru-RU" dirty="0" smtClean="0">
                <a:latin typeface="Times New Roman" pitchFamily="18" charset="0"/>
                <a:ea typeface="Calibri" panose="020F0502020204030204" pitchFamily="34" charset="0"/>
                <a:cs typeface="Times New Roman" pitchFamily="18" charset="0"/>
              </a:rPr>
              <a:t>?</a:t>
            </a:r>
          </a:p>
          <a:p>
            <a:r>
              <a:rPr lang="ru-RU" dirty="0" smtClean="0">
                <a:latin typeface="Times New Roman" pitchFamily="18" charset="0"/>
                <a:ea typeface="Calibri" panose="020F0502020204030204" pitchFamily="34" charset="0"/>
                <a:cs typeface="Times New Roman" pitchFamily="18" charset="0"/>
              </a:rPr>
              <a:t> </a:t>
            </a:r>
            <a:r>
              <a:rPr lang="ru-RU" dirty="0" smtClean="0">
                <a:latin typeface="Times New Roman" pitchFamily="18" charset="0"/>
                <a:ea typeface="Calibri" panose="020F0502020204030204" pitchFamily="34" charset="0"/>
                <a:cs typeface="Times New Roman" pitchFamily="18" charset="0"/>
              </a:rPr>
              <a:t>На какое домашнее животное похож волк?</a:t>
            </a:r>
            <a:endParaRPr lang="ru-RU" dirty="0">
              <a:latin typeface="Times New Roman" pitchFamily="18" charset="0"/>
              <a:cs typeface="Times New Roman" pitchFamily="18" charset="0"/>
            </a:endParaRPr>
          </a:p>
        </p:txBody>
      </p:sp>
      <p:sp>
        <p:nvSpPr>
          <p:cNvPr id="5" name="TextBox 4"/>
          <p:cNvSpPr txBox="1"/>
          <p:nvPr/>
        </p:nvSpPr>
        <p:spPr>
          <a:xfrm>
            <a:off x="395536" y="1268760"/>
            <a:ext cx="2376263" cy="2862322"/>
          </a:xfrm>
          <a:prstGeom prst="rect">
            <a:avLst/>
          </a:prstGeom>
          <a:noFill/>
        </p:spPr>
        <p:txBody>
          <a:bodyPr wrap="square" rtlCol="0">
            <a:spAutoFit/>
          </a:bodyPr>
          <a:lstStyle/>
          <a:p>
            <a:r>
              <a:rPr lang="ru-RU" dirty="0" smtClean="0">
                <a:latin typeface="Times New Roman" panose="02020603050405020304" pitchFamily="18" charset="0"/>
                <a:ea typeface="Calibri" panose="020F0502020204030204" pitchFamily="34" charset="0"/>
              </a:rPr>
              <a:t>Оказывается, далекими предками собак были волки</a:t>
            </a:r>
            <a:r>
              <a:rPr lang="ru-RU" dirty="0" smtClean="0">
                <a:solidFill>
                  <a:srgbClr val="FF0000"/>
                </a:solidFill>
                <a:latin typeface="Times New Roman" panose="02020603050405020304" pitchFamily="18" charset="0"/>
                <a:ea typeface="Times New Roman" panose="02020603050405020304" pitchFamily="18" charset="0"/>
              </a:rPr>
              <a:t>.</a:t>
            </a:r>
            <a:r>
              <a:rPr lang="ru-RU" dirty="0" smtClean="0">
                <a:latin typeface="Times New Roman" panose="02020603050405020304" pitchFamily="18" charset="0"/>
                <a:ea typeface="Calibri" panose="020F0502020204030204" pitchFamily="34" charset="0"/>
              </a:rPr>
              <a:t> Человек и волк жили рядом, охотились за одними и теми же зверями. Но люди оказались сильнее, так как у них было оружие.</a:t>
            </a:r>
            <a:endParaRPr lang="ru-RU" dirty="0"/>
          </a:p>
        </p:txBody>
      </p:sp>
    </p:spTree>
    <p:extLst>
      <p:ext uri="{BB962C8B-B14F-4D97-AF65-F5344CB8AC3E}">
        <p14:creationId xmlns:p14="http://schemas.microsoft.com/office/powerpoint/2010/main" xmlns="" val="16870545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https://im0-tub-ru.yandex.net/i?id=a390650207040b38e494d6973163ebab-l&amp;ref=rim&amp;n=13&amp;w=1366&amp;h=768"/>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 name="Picture 2">
            <a:extLst>
              <a:ext uri="{FF2B5EF4-FFF2-40B4-BE49-F238E27FC236}">
                <a16:creationId xmlns:a16="http://schemas.microsoft.com/office/drawing/2014/main" xmlns="" id="{77454125-84CE-4AEA-BEA4-42387811408A}"/>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2" y="764704"/>
            <a:ext cx="4788024" cy="410445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5004048" y="548680"/>
            <a:ext cx="3888432" cy="5912901"/>
          </a:xfrm>
          <a:prstGeom prst="rect">
            <a:avLst/>
          </a:prstGeom>
          <a:noFill/>
        </p:spPr>
        <p:txBody>
          <a:bodyPr wrap="square" rtlCol="0">
            <a:spAutoFit/>
          </a:bodyPr>
          <a:lstStyle/>
          <a:p>
            <a:pPr>
              <a:lnSpc>
                <a:spcPct val="115000"/>
              </a:lnSpc>
            </a:pPr>
            <a:r>
              <a:rPr lang="ru-RU" dirty="0" smtClean="0">
                <a:solidFill>
                  <a:srgbClr val="07284A"/>
                </a:solidFill>
                <a:latin typeface="Times New Roman" panose="02020603050405020304" pitchFamily="18" charset="0"/>
                <a:ea typeface="Times New Roman" panose="02020603050405020304" pitchFamily="18" charset="0"/>
              </a:rPr>
              <a:t>А как вы думаете, почему волки воют? </a:t>
            </a:r>
            <a:endParaRPr lang="ru-RU" dirty="0" smtClean="0">
              <a:solidFill>
                <a:srgbClr val="07284A"/>
              </a:solidFill>
              <a:latin typeface="Times New Roman" panose="02020603050405020304" pitchFamily="18" charset="0"/>
              <a:ea typeface="Times New Roman" panose="02020603050405020304" pitchFamily="18" charset="0"/>
            </a:endParaRPr>
          </a:p>
          <a:p>
            <a:pPr>
              <a:lnSpc>
                <a:spcPct val="115000"/>
              </a:lnSpc>
            </a:pPr>
            <a:r>
              <a:rPr lang="ru-RU" dirty="0" smtClean="0">
                <a:solidFill>
                  <a:srgbClr val="07284A"/>
                </a:solidFill>
                <a:latin typeface="Times New Roman" panose="02020603050405020304" pitchFamily="18" charset="0"/>
                <a:ea typeface="Times New Roman" panose="02020603050405020304" pitchFamily="18" charset="0"/>
              </a:rPr>
              <a:t>В </a:t>
            </a:r>
            <a:r>
              <a:rPr lang="ru-RU" dirty="0" smtClean="0">
                <a:solidFill>
                  <a:srgbClr val="07284A"/>
                </a:solidFill>
                <a:latin typeface="Times New Roman" panose="02020603050405020304" pitchFamily="18" charset="0"/>
                <a:ea typeface="Times New Roman" panose="02020603050405020304" pitchFamily="18" charset="0"/>
              </a:rPr>
              <a:t>вое волка можно услышать фырканье и лай, рычание, щелканье зубами, скуление, тявканье. </a:t>
            </a:r>
            <a:endParaRPr lang="ru-RU" dirty="0" smtClean="0">
              <a:solidFill>
                <a:srgbClr val="07284A"/>
              </a:solidFill>
              <a:latin typeface="Times New Roman" panose="02020603050405020304" pitchFamily="18" charset="0"/>
              <a:ea typeface="Times New Roman" panose="02020603050405020304" pitchFamily="18" charset="0"/>
            </a:endParaRPr>
          </a:p>
          <a:p>
            <a:pPr>
              <a:lnSpc>
                <a:spcPct val="115000"/>
              </a:lnSpc>
            </a:pPr>
            <a:r>
              <a:rPr lang="ru-RU" dirty="0" smtClean="0">
                <a:solidFill>
                  <a:srgbClr val="07284A"/>
                </a:solidFill>
                <a:latin typeface="Times New Roman" panose="02020603050405020304" pitchFamily="18" charset="0"/>
                <a:ea typeface="Times New Roman" panose="02020603050405020304" pitchFamily="18" charset="0"/>
              </a:rPr>
              <a:t>Волчий </a:t>
            </a:r>
            <a:r>
              <a:rPr lang="ru-RU" dirty="0" smtClean="0">
                <a:solidFill>
                  <a:srgbClr val="07284A"/>
                </a:solidFill>
                <a:latin typeface="Times New Roman" panose="02020603050405020304" pitchFamily="18" charset="0"/>
                <a:ea typeface="Times New Roman" panose="02020603050405020304" pitchFamily="18" charset="0"/>
              </a:rPr>
              <a:t>вой всегда имеет определенный смысл. Он может означать угрозу, тоску, отчаяние, печаль, давать сигнал о захваченной добыче, предупреждать об опасности.</a:t>
            </a:r>
          </a:p>
          <a:p>
            <a:pPr>
              <a:lnSpc>
                <a:spcPct val="115000"/>
              </a:lnSpc>
              <a:spcAft>
                <a:spcPts val="1000"/>
              </a:spcAft>
            </a:pPr>
            <a:r>
              <a:rPr lang="ru-RU" dirty="0" smtClean="0">
                <a:solidFill>
                  <a:srgbClr val="07284A"/>
                </a:solidFill>
                <a:latin typeface="Times New Roman" panose="02020603050405020304" pitchFamily="18" charset="0"/>
                <a:ea typeface="Times New Roman" panose="02020603050405020304" pitchFamily="18" charset="0"/>
                <a:cs typeface="Times New Roman" panose="02020603050405020304" pitchFamily="18" charset="0"/>
              </a:rPr>
              <a:t>Волки воют поодиночке или целой группой</a:t>
            </a:r>
            <a:r>
              <a:rPr lang="ru-RU" i="1" dirty="0" smtClean="0">
                <a:solidFill>
                  <a:srgbClr val="07284A"/>
                </a:solidFill>
                <a:latin typeface="Times New Roman" panose="02020603050405020304" pitchFamily="18" charset="0"/>
                <a:ea typeface="Times New Roman" panose="02020603050405020304" pitchFamily="18" charset="0"/>
                <a:cs typeface="Times New Roman" panose="02020603050405020304" pitchFamily="18" charset="0"/>
              </a:rPr>
              <a:t>.</a:t>
            </a:r>
            <a:r>
              <a:rPr lang="ru-RU" dirty="0" smtClean="0">
                <a:solidFill>
                  <a:srgbClr val="07284A"/>
                </a:solidFill>
                <a:latin typeface="Times New Roman" panose="02020603050405020304" pitchFamily="18" charset="0"/>
                <a:ea typeface="Times New Roman" panose="02020603050405020304" pitchFamily="18" charset="0"/>
                <a:cs typeface="Times New Roman" panose="02020603050405020304" pitchFamily="18" charset="0"/>
              </a:rPr>
              <a:t> Подавая голос, одинокий волк информирует о местонахождении, предупреждает об опасности или о том, что данная территория занята. </a:t>
            </a:r>
            <a:endParaRPr lang="ru-RU" dirty="0" smtClean="0">
              <a:solidFill>
                <a:srgbClr val="07284A"/>
              </a:solidFill>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xmlns="" val="16870545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https://im0-tub-ru.yandex.net/i?id=a390650207040b38e494d6973163ebab-l&amp;ref=rim&amp;n=13&amp;w=1366&amp;h=768"/>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 name="Picture 2">
            <a:extLst>
              <a:ext uri="{FF2B5EF4-FFF2-40B4-BE49-F238E27FC236}">
                <a16:creationId xmlns:a16="http://schemas.microsoft.com/office/drawing/2014/main" xmlns="" id="{218B6D6A-66AB-4BA2-939F-0DCA7292F8C9}"/>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11760" y="404664"/>
            <a:ext cx="6462709" cy="5472608"/>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251520" y="1196752"/>
            <a:ext cx="2160240" cy="3416320"/>
          </a:xfrm>
          <a:prstGeom prst="rect">
            <a:avLst/>
          </a:prstGeom>
          <a:noFill/>
        </p:spPr>
        <p:txBody>
          <a:bodyPr wrap="square" rtlCol="0">
            <a:spAutoFit/>
          </a:bodyPr>
          <a:lstStyle/>
          <a:p>
            <a:r>
              <a:rPr lang="ru-RU" dirty="0" smtClean="0">
                <a:latin typeface="Times New Roman" panose="02020603050405020304" pitchFamily="18" charset="0"/>
                <a:ea typeface="Calibri" panose="020F0502020204030204" pitchFamily="34" charset="0"/>
                <a:cs typeface="Times New Roman" panose="02020603050405020304" pitchFamily="18" charset="0"/>
              </a:rPr>
              <a:t>Волки живут чаще всего парами или семьями. В одной семье может насчитываться до 40 особей. К зиме волки собираются в стаи. Так легче добыть пищу, бороться с врагами, со стужей. </a:t>
            </a:r>
            <a:endParaRPr lang="ru-RU" sz="1400" dirty="0" smtClean="0">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xmlns="" val="16870545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https://im0-tub-ru.yandex.net/i?id=a390650207040b38e494d6973163ebab-l&amp;ref=rim&amp;n=13&amp;w=1366&amp;h=768"/>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 name="Picture 2">
            <a:extLst>
              <a:ext uri="{FF2B5EF4-FFF2-40B4-BE49-F238E27FC236}">
                <a16:creationId xmlns:a16="http://schemas.microsoft.com/office/drawing/2014/main" xmlns="" id="{29805B25-3669-4CBF-8717-AF7EB4DF9D0A}"/>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l="9821" b="9524"/>
          <a:stretch>
            <a:fillRect/>
          </a:stretch>
        </p:blipFill>
        <p:spPr bwMode="auto">
          <a:xfrm>
            <a:off x="827584" y="764704"/>
            <a:ext cx="7272807" cy="410445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467544" y="332656"/>
            <a:ext cx="3618426" cy="400110"/>
          </a:xfrm>
          <a:prstGeom prst="rect">
            <a:avLst/>
          </a:prstGeom>
          <a:noFill/>
        </p:spPr>
        <p:txBody>
          <a:bodyPr wrap="none" rtlCol="0">
            <a:spAutoFit/>
          </a:bodyPr>
          <a:lstStyle/>
          <a:p>
            <a:r>
              <a:rPr lang="ru-RU" sz="2000" dirty="0" smtClean="0">
                <a:latin typeface="Times New Roman" pitchFamily="18" charset="0"/>
                <a:ea typeface="Calibri" panose="020F0502020204030204" pitchFamily="34" charset="0"/>
                <a:cs typeface="Times New Roman" pitchFamily="18" charset="0"/>
              </a:rPr>
              <a:t>Как называется жилище волка?</a:t>
            </a:r>
            <a:endParaRPr lang="ru-RU" sz="2000" dirty="0">
              <a:latin typeface="Times New Roman" pitchFamily="18" charset="0"/>
              <a:cs typeface="Times New Roman" pitchFamily="18" charset="0"/>
            </a:endParaRPr>
          </a:p>
        </p:txBody>
      </p:sp>
      <p:sp>
        <p:nvSpPr>
          <p:cNvPr id="5" name="TextBox 4"/>
          <p:cNvSpPr txBox="1"/>
          <p:nvPr/>
        </p:nvSpPr>
        <p:spPr>
          <a:xfrm>
            <a:off x="467544" y="5013176"/>
            <a:ext cx="8208912" cy="1477328"/>
          </a:xfrm>
          <a:prstGeom prst="rect">
            <a:avLst/>
          </a:prstGeom>
          <a:noFill/>
        </p:spPr>
        <p:txBody>
          <a:bodyPr wrap="square" rtlCol="0">
            <a:spAutoFit/>
          </a:bodyPr>
          <a:lstStyle/>
          <a:p>
            <a:r>
              <a:rPr lang="ru-RU" dirty="0" smtClean="0">
                <a:latin typeface="Times New Roman" panose="02020603050405020304" pitchFamily="18" charset="0"/>
                <a:ea typeface="Calibri" panose="020F0502020204030204" pitchFamily="34" charset="0"/>
                <a:cs typeface="Times New Roman" panose="02020603050405020304" pitchFamily="18" charset="0"/>
              </a:rPr>
              <a:t>Логовом волкам служат чаще всего естественные убежища: яма под корнями упавшего дерева, скрытое место среди бурелома, рытвина на склоне оврага или расщелина среди скал в горах. Нередко хищники используют готовые норы барсуков, сурков или других зверей, расширяя один из ходов. </a:t>
            </a:r>
            <a:endParaRPr lang="ru-RU" dirty="0" smtClean="0">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xmlns="" val="16870545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https://im0-tub-ru.yandex.net/i?id=a390650207040b38e494d6973163ebab-l&amp;ref=rim&amp;n=13&amp;w=1366&amp;h=768"/>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 name="Picture 4">
            <a:extLst>
              <a:ext uri="{FF2B5EF4-FFF2-40B4-BE49-F238E27FC236}">
                <a16:creationId xmlns:a16="http://schemas.microsoft.com/office/drawing/2014/main" xmlns="" id="{E9D55811-781D-4376-B88F-07377E9B49A8}"/>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03648" y="260648"/>
            <a:ext cx="6460969" cy="4845727"/>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683568" y="5157192"/>
            <a:ext cx="8136904" cy="1477328"/>
          </a:xfrm>
          <a:prstGeom prst="rect">
            <a:avLst/>
          </a:prstGeom>
          <a:noFill/>
        </p:spPr>
        <p:txBody>
          <a:bodyPr wrap="square" rtlCol="0">
            <a:spAutoFit/>
          </a:bodyPr>
          <a:lstStyle/>
          <a:p>
            <a:r>
              <a:rPr lang="ru-RU" dirty="0" smtClean="0">
                <a:latin typeface="Times New Roman" panose="02020603050405020304" pitchFamily="18" charset="0"/>
                <a:ea typeface="Calibri" panose="020F0502020204030204" pitchFamily="34" charset="0"/>
                <a:cs typeface="Times New Roman" panose="02020603050405020304" pitchFamily="18" charset="0"/>
              </a:rPr>
              <a:t>Волчата у волков рождаются весной</a:t>
            </a:r>
            <a:r>
              <a:rPr lang="ru-RU" b="1" dirty="0" smtClean="0">
                <a:latin typeface="Times New Roman" panose="02020603050405020304" pitchFamily="18" charset="0"/>
                <a:ea typeface="Calibri" panose="020F0502020204030204" pitchFamily="34" charset="0"/>
                <a:cs typeface="Times New Roman" panose="02020603050405020304" pitchFamily="18" charset="0"/>
              </a:rPr>
              <a:t>.</a:t>
            </a:r>
            <a:r>
              <a:rPr lang="ru-RU" dirty="0" smtClean="0">
                <a:latin typeface="Times New Roman" panose="02020603050405020304" pitchFamily="18" charset="0"/>
                <a:ea typeface="Calibri" panose="020F0502020204030204" pitchFamily="34" charset="0"/>
                <a:cs typeface="Times New Roman" panose="02020603050405020304" pitchFamily="18" charset="0"/>
              </a:rPr>
              <a:t> Когда рождаются волчата, мать волчица живет с ними в логове. Она их облизывает, ласкает, чистит. Пока детеныши не откроют глаза, за ними ухаживает мать, а когда они подрастут, с ними нянчатся другие волки. Они их кормят, играют.</a:t>
            </a:r>
            <a:endParaRPr lang="ru-RU" sz="1400" dirty="0" smtClean="0">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xmlns="" val="16870545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https://im0-tub-ru.yandex.net/i?id=a390650207040b38e494d6973163ebab-l&amp;ref=rim&amp;n=13&amp;w=1366&amp;h=768"/>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3131840" y="404664"/>
            <a:ext cx="3537443" cy="677108"/>
          </a:xfrm>
          <a:prstGeom prst="rect">
            <a:avLst/>
          </a:prstGeom>
          <a:noFill/>
        </p:spPr>
        <p:txBody>
          <a:bodyPr wrap="none" rtlCol="0">
            <a:spAutoFit/>
          </a:bodyPr>
          <a:lstStyle/>
          <a:p>
            <a:r>
              <a:rPr lang="ru-RU" sz="2000" b="1" dirty="0" smtClean="0">
                <a:latin typeface="Times New Roman" panose="02020603050405020304" pitchFamily="18" charset="0"/>
                <a:ea typeface="Calibri" panose="020F0502020204030204" pitchFamily="34" charset="0"/>
                <a:cs typeface="Times New Roman" panose="02020603050405020304" pitchFamily="18" charset="0"/>
              </a:rPr>
              <a:t>Игра «Сосчитай животных» </a:t>
            </a:r>
            <a:endParaRPr lang="ru-RU" sz="2000" b="1" dirty="0" smtClean="0">
              <a:latin typeface="Times New Roman" panose="02020603050405020304" pitchFamily="18" charset="0"/>
              <a:cs typeface="Times New Roman" panose="02020603050405020304" pitchFamily="18" charset="0"/>
            </a:endParaRPr>
          </a:p>
          <a:p>
            <a:endParaRPr lang="ru-RU" dirty="0"/>
          </a:p>
        </p:txBody>
      </p:sp>
      <p:pic>
        <p:nvPicPr>
          <p:cNvPr id="4" name="Picture 18" descr="https://avatars.mds.yandex.net/get-pdb/872807/6d97bf3d-9bd9-4bdf-be77-fe097e4c863b/s1200?webp=false"/>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27584" y="1124744"/>
            <a:ext cx="1472627" cy="1371658"/>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18" descr="https://avatars.mds.yandex.net/get-pdb/872807/6d97bf3d-9bd9-4bdf-be77-fe097e4c863b/s1200?webp=false"/>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555776" y="4437112"/>
            <a:ext cx="1472627" cy="1371658"/>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18" descr="https://avatars.mds.yandex.net/get-pdb/872807/6d97bf3d-9bd9-4bdf-be77-fe097e4c863b/s1200?webp=false"/>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076056" y="1268760"/>
            <a:ext cx="1472627" cy="1371658"/>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Рисунок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572000" y="4437112"/>
            <a:ext cx="1374697" cy="1419011"/>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059832" y="1052736"/>
            <a:ext cx="1374697" cy="1419011"/>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11560" y="4509120"/>
            <a:ext cx="1374697" cy="1419011"/>
          </a:xfrm>
          <a:prstGeom prst="rect">
            <a:avLst/>
          </a:prstGeom>
        </p:spPr>
      </p:pic>
      <p:pic>
        <p:nvPicPr>
          <p:cNvPr id="10" name="Picture 20" descr="http://4.bp.blogspot.com/-GUN9Zf-8nRE/T0VmJ8ebb-I/AAAAAAAAJvY/3CZIJCTDj4Y/s1600/coelhos+png+pascoa+%25284%2529.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39552" y="2780928"/>
            <a:ext cx="1198699" cy="1293270"/>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20" descr="http://4.bp.blogspot.com/-GUN9Zf-8nRE/T0VmJ8ebb-I/AAAAAAAAJvY/3CZIJCTDj4Y/s1600/coelhos+png+pascoa+%25284%2529.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948264" y="1268760"/>
            <a:ext cx="1198699" cy="1293270"/>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Рисунок 1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411760" y="2780928"/>
            <a:ext cx="1374697" cy="1419011"/>
          </a:xfrm>
          <a:prstGeom prst="rect">
            <a:avLst/>
          </a:prstGeom>
        </p:spPr>
      </p:pic>
      <p:pic>
        <p:nvPicPr>
          <p:cNvPr id="13" name="Picture 20" descr="http://4.bp.blogspot.com/-GUN9Zf-8nRE/T0VmJ8ebb-I/AAAAAAAAJvY/3CZIJCTDj4Y/s1600/coelhos+png+pascoa+%25284%2529.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283968" y="2780928"/>
            <a:ext cx="1198699" cy="1293270"/>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18" descr="https://avatars.mds.yandex.net/get-pdb/872807/6d97bf3d-9bd9-4bdf-be77-fe097e4c863b/s1200?webp=false"/>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6372200" y="4509120"/>
            <a:ext cx="1472627" cy="1371658"/>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Рисунок 1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868144" y="2924944"/>
            <a:ext cx="1374697" cy="1419011"/>
          </a:xfrm>
          <a:prstGeom prst="rect">
            <a:avLst/>
          </a:prstGeom>
        </p:spPr>
      </p:pic>
      <p:pic>
        <p:nvPicPr>
          <p:cNvPr id="16" name="Picture 20" descr="http://4.bp.blogspot.com/-GUN9Zf-8nRE/T0VmJ8ebb-I/AAAAAAAAJvY/3CZIJCTDj4Y/s1600/coelhos+png+pascoa+%25284%2529.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452320" y="2996952"/>
            <a:ext cx="1198699" cy="129327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870545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https://im0-tub-ru.yandex.net/i?id=a390650207040b38e494d6973163ebab-l&amp;ref=rim&amp;n=13&amp;w=1366&amp;h=768"/>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3563888" y="404664"/>
            <a:ext cx="2387000" cy="677108"/>
          </a:xfrm>
          <a:prstGeom prst="rect">
            <a:avLst/>
          </a:prstGeom>
          <a:noFill/>
        </p:spPr>
        <p:txBody>
          <a:bodyPr wrap="none" rtlCol="0">
            <a:spAutoFit/>
          </a:bodyPr>
          <a:lstStyle/>
          <a:p>
            <a:r>
              <a:rPr lang="ru-RU" sz="2000" b="1" dirty="0" smtClean="0">
                <a:latin typeface="Times New Roman" panose="02020603050405020304" pitchFamily="18" charset="0"/>
                <a:ea typeface="Calibri" panose="020F0502020204030204" pitchFamily="34" charset="0"/>
                <a:cs typeface="Times New Roman" panose="02020603050405020304" pitchFamily="18" charset="0"/>
              </a:rPr>
              <a:t>Игра «Чья голова»</a:t>
            </a:r>
          </a:p>
          <a:p>
            <a:endParaRPr lang="ru-RU" dirty="0"/>
          </a:p>
        </p:txBody>
      </p:sp>
      <p:pic>
        <p:nvPicPr>
          <p:cNvPr id="4" name="Рисунок 3"/>
          <p:cNvPicPr>
            <a:picLocks noChangeAspect="1"/>
          </p:cNvPicPr>
          <p:nvPr/>
        </p:nvPicPr>
        <p:blipFill>
          <a:blip r:embed="rId3" cstate="print">
            <a:clrChange>
              <a:clrFrom>
                <a:srgbClr val="FBF9FA"/>
              </a:clrFrom>
              <a:clrTo>
                <a:srgbClr val="FBF9FA">
                  <a:alpha val="0"/>
                </a:srgbClr>
              </a:clrTo>
            </a:clrChange>
            <a:extLst>
              <a:ext uri="{28A0092B-C50C-407E-A947-70E740481C1C}">
                <a14:useLocalDpi xmlns:a14="http://schemas.microsoft.com/office/drawing/2010/main" xmlns="" val="0"/>
              </a:ext>
            </a:extLst>
          </a:blip>
          <a:stretch>
            <a:fillRect/>
          </a:stretch>
        </p:blipFill>
        <p:spPr>
          <a:xfrm>
            <a:off x="611561" y="404664"/>
            <a:ext cx="2160240" cy="2795271"/>
          </a:xfrm>
          <a:prstGeom prst="rect">
            <a:avLst/>
          </a:prstGeom>
        </p:spPr>
      </p:pic>
      <p:pic>
        <p:nvPicPr>
          <p:cNvPr id="5" name="Рисунок 4"/>
          <p:cNvPicPr>
            <a:picLocks noChangeAspect="1"/>
          </p:cNvPicPr>
          <p:nvPr/>
        </p:nvPicPr>
        <p:blipFill>
          <a:blip r:embed="rId4" cstate="print">
            <a:clrChange>
              <a:clrFrom>
                <a:srgbClr val="FFFDF7"/>
              </a:clrFrom>
              <a:clrTo>
                <a:srgbClr val="FFFDF7">
                  <a:alpha val="0"/>
                </a:srgbClr>
              </a:clrTo>
            </a:clrChange>
            <a:extLst>
              <a:ext uri="{28A0092B-C50C-407E-A947-70E740481C1C}">
                <a14:useLocalDpi xmlns:a14="http://schemas.microsoft.com/office/drawing/2010/main" xmlns="" val="0"/>
              </a:ext>
            </a:extLst>
          </a:blip>
          <a:stretch>
            <a:fillRect/>
          </a:stretch>
        </p:blipFill>
        <p:spPr>
          <a:xfrm>
            <a:off x="3419872" y="3212976"/>
            <a:ext cx="2420143" cy="2621821"/>
          </a:xfrm>
          <a:prstGeom prst="rect">
            <a:avLst/>
          </a:prstGeom>
        </p:spPr>
      </p:pic>
      <p:pic>
        <p:nvPicPr>
          <p:cNvPr id="6" name="Рисунок 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3779912" y="836712"/>
            <a:ext cx="1783308" cy="1940427"/>
          </a:xfrm>
          <a:prstGeom prst="rect">
            <a:avLst/>
          </a:prstGeom>
        </p:spPr>
      </p:pic>
      <p:pic>
        <p:nvPicPr>
          <p:cNvPr id="7" name="Рисунок 6"/>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251520" y="3717032"/>
            <a:ext cx="2691384" cy="1880616"/>
          </a:xfrm>
          <a:prstGeom prst="rect">
            <a:avLst/>
          </a:prstGeom>
        </p:spPr>
      </p:pic>
      <p:pic>
        <p:nvPicPr>
          <p:cNvPr id="8" name="Рисунок 7"/>
          <p:cNvPicPr>
            <a:picLocks noChangeAspect="1"/>
          </p:cNvPicPr>
          <p:nvPr/>
        </p:nvPicPr>
        <p:blipFill>
          <a:blip r:embed="rId7" cstate="print">
            <a:clrChange>
              <a:clrFrom>
                <a:srgbClr val="F6F6F6"/>
              </a:clrFrom>
              <a:clrTo>
                <a:srgbClr val="F6F6F6">
                  <a:alpha val="0"/>
                </a:srgbClr>
              </a:clrTo>
            </a:clrChange>
            <a:extLst>
              <a:ext uri="{28A0092B-C50C-407E-A947-70E740481C1C}">
                <a14:useLocalDpi xmlns:a14="http://schemas.microsoft.com/office/drawing/2010/main" xmlns="" val="0"/>
              </a:ext>
            </a:extLst>
          </a:blip>
          <a:stretch>
            <a:fillRect/>
          </a:stretch>
        </p:blipFill>
        <p:spPr>
          <a:xfrm>
            <a:off x="6084168" y="404664"/>
            <a:ext cx="2668817" cy="2537132"/>
          </a:xfrm>
          <a:prstGeom prst="rect">
            <a:avLst/>
          </a:prstGeom>
        </p:spPr>
      </p:pic>
      <p:pic>
        <p:nvPicPr>
          <p:cNvPr id="9" name="Рисунок 8"/>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6012160" y="3068960"/>
            <a:ext cx="2209524" cy="2761905"/>
          </a:xfrm>
          <a:prstGeom prst="rect">
            <a:avLst/>
          </a:prstGeom>
        </p:spPr>
      </p:pic>
      <p:sp>
        <p:nvSpPr>
          <p:cNvPr id="10" name="TextBox 9"/>
          <p:cNvSpPr txBox="1"/>
          <p:nvPr/>
        </p:nvSpPr>
        <p:spPr>
          <a:xfrm>
            <a:off x="2123728" y="2924944"/>
            <a:ext cx="779381" cy="369332"/>
          </a:xfrm>
          <a:prstGeom prst="rect">
            <a:avLst/>
          </a:prstGeom>
          <a:noFill/>
        </p:spPr>
        <p:txBody>
          <a:bodyPr wrap="none" rtlCol="0">
            <a:spAutoFit/>
          </a:bodyPr>
          <a:lstStyle/>
          <a:p>
            <a:r>
              <a:rPr lang="ru-RU" dirty="0" smtClean="0">
                <a:latin typeface="Times New Roman" pitchFamily="18" charset="0"/>
                <a:cs typeface="Times New Roman" pitchFamily="18" charset="0"/>
              </a:rPr>
              <a:t>Лисья</a:t>
            </a:r>
            <a:endParaRPr lang="ru-RU" dirty="0">
              <a:latin typeface="Times New Roman" pitchFamily="18" charset="0"/>
              <a:cs typeface="Times New Roman" pitchFamily="18" charset="0"/>
            </a:endParaRPr>
          </a:p>
        </p:txBody>
      </p:sp>
      <p:sp>
        <p:nvSpPr>
          <p:cNvPr id="11" name="TextBox 10"/>
          <p:cNvSpPr txBox="1"/>
          <p:nvPr/>
        </p:nvSpPr>
        <p:spPr>
          <a:xfrm>
            <a:off x="4355976" y="2852936"/>
            <a:ext cx="893386" cy="369332"/>
          </a:xfrm>
          <a:prstGeom prst="rect">
            <a:avLst/>
          </a:prstGeom>
          <a:noFill/>
        </p:spPr>
        <p:txBody>
          <a:bodyPr wrap="none" rtlCol="0">
            <a:spAutoFit/>
          </a:bodyPr>
          <a:lstStyle/>
          <a:p>
            <a:r>
              <a:rPr lang="ru-RU" dirty="0" smtClean="0">
                <a:latin typeface="Times New Roman" pitchFamily="18" charset="0"/>
                <a:cs typeface="Times New Roman" pitchFamily="18" charset="0"/>
              </a:rPr>
              <a:t>Волчья</a:t>
            </a:r>
            <a:endParaRPr lang="ru-RU" dirty="0">
              <a:latin typeface="Times New Roman" pitchFamily="18" charset="0"/>
              <a:cs typeface="Times New Roman" pitchFamily="18" charset="0"/>
            </a:endParaRPr>
          </a:p>
        </p:txBody>
      </p:sp>
      <p:sp>
        <p:nvSpPr>
          <p:cNvPr id="12" name="TextBox 11"/>
          <p:cNvSpPr txBox="1"/>
          <p:nvPr/>
        </p:nvSpPr>
        <p:spPr>
          <a:xfrm>
            <a:off x="7668344" y="2924944"/>
            <a:ext cx="840295" cy="369332"/>
          </a:xfrm>
          <a:prstGeom prst="rect">
            <a:avLst/>
          </a:prstGeom>
          <a:noFill/>
        </p:spPr>
        <p:txBody>
          <a:bodyPr wrap="none" rtlCol="0">
            <a:spAutoFit/>
          </a:bodyPr>
          <a:lstStyle/>
          <a:p>
            <a:r>
              <a:rPr lang="ru-RU" dirty="0" smtClean="0">
                <a:latin typeface="Times New Roman" pitchFamily="18" charset="0"/>
                <a:cs typeface="Times New Roman" pitchFamily="18" charset="0"/>
              </a:rPr>
              <a:t>Заячья</a:t>
            </a:r>
            <a:endParaRPr lang="ru-RU" dirty="0">
              <a:latin typeface="Times New Roman" pitchFamily="18" charset="0"/>
              <a:cs typeface="Times New Roman" pitchFamily="18" charset="0"/>
            </a:endParaRPr>
          </a:p>
        </p:txBody>
      </p:sp>
      <p:sp>
        <p:nvSpPr>
          <p:cNvPr id="13" name="TextBox 12"/>
          <p:cNvSpPr txBox="1"/>
          <p:nvPr/>
        </p:nvSpPr>
        <p:spPr>
          <a:xfrm>
            <a:off x="683568" y="5805264"/>
            <a:ext cx="1221681" cy="369332"/>
          </a:xfrm>
          <a:prstGeom prst="rect">
            <a:avLst/>
          </a:prstGeom>
          <a:noFill/>
        </p:spPr>
        <p:txBody>
          <a:bodyPr wrap="none" rtlCol="0">
            <a:spAutoFit/>
          </a:bodyPr>
          <a:lstStyle/>
          <a:p>
            <a:r>
              <a:rPr lang="ru-RU" dirty="0" smtClean="0">
                <a:latin typeface="Times New Roman" pitchFamily="18" charset="0"/>
                <a:cs typeface="Times New Roman" pitchFamily="18" charset="0"/>
              </a:rPr>
              <a:t>Медвежья</a:t>
            </a:r>
            <a:endParaRPr lang="ru-RU" dirty="0">
              <a:latin typeface="Times New Roman" pitchFamily="18" charset="0"/>
              <a:cs typeface="Times New Roman" pitchFamily="18" charset="0"/>
            </a:endParaRPr>
          </a:p>
        </p:txBody>
      </p:sp>
      <p:sp>
        <p:nvSpPr>
          <p:cNvPr id="14" name="TextBox 13"/>
          <p:cNvSpPr txBox="1"/>
          <p:nvPr/>
        </p:nvSpPr>
        <p:spPr>
          <a:xfrm>
            <a:off x="3779912" y="5949280"/>
            <a:ext cx="1013419" cy="369332"/>
          </a:xfrm>
          <a:prstGeom prst="rect">
            <a:avLst/>
          </a:prstGeom>
          <a:noFill/>
        </p:spPr>
        <p:txBody>
          <a:bodyPr wrap="none" rtlCol="0">
            <a:spAutoFit/>
          </a:bodyPr>
          <a:lstStyle/>
          <a:p>
            <a:r>
              <a:rPr lang="ru-RU" dirty="0" smtClean="0">
                <a:latin typeface="Times New Roman" pitchFamily="18" charset="0"/>
                <a:cs typeface="Times New Roman" pitchFamily="18" charset="0"/>
              </a:rPr>
              <a:t>Лосиная</a:t>
            </a:r>
            <a:endParaRPr lang="ru-RU" dirty="0">
              <a:latin typeface="Times New Roman" pitchFamily="18" charset="0"/>
              <a:cs typeface="Times New Roman" pitchFamily="18" charset="0"/>
            </a:endParaRPr>
          </a:p>
        </p:txBody>
      </p:sp>
      <p:sp>
        <p:nvSpPr>
          <p:cNvPr id="15" name="TextBox 14"/>
          <p:cNvSpPr txBox="1"/>
          <p:nvPr/>
        </p:nvSpPr>
        <p:spPr>
          <a:xfrm>
            <a:off x="6876256" y="5949280"/>
            <a:ext cx="988732" cy="369332"/>
          </a:xfrm>
          <a:prstGeom prst="rect">
            <a:avLst/>
          </a:prstGeom>
          <a:noFill/>
        </p:spPr>
        <p:txBody>
          <a:bodyPr wrap="none" rtlCol="0">
            <a:spAutoFit/>
          </a:bodyPr>
          <a:lstStyle/>
          <a:p>
            <a:r>
              <a:rPr lang="ru-RU" dirty="0" smtClean="0">
                <a:latin typeface="Times New Roman" pitchFamily="18" charset="0"/>
                <a:cs typeface="Times New Roman" pitchFamily="18" charset="0"/>
              </a:rPr>
              <a:t>Беличья</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xmlns="" val="168705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wipe(down)">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Effect transition="in" filter="wipe(down)">
                                      <p:cBhvr>
                                        <p:cTn id="32" dur="500"/>
                                        <p:tgtEl>
                                          <p:spTgt spid="1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xEl>
                                              <p:pRg st="0" end="0"/>
                                            </p:txEl>
                                          </p:spTgt>
                                        </p:tgtEl>
                                        <p:attrNameLst>
                                          <p:attrName>style.visibility</p:attrName>
                                        </p:attrNameLst>
                                      </p:cBhvr>
                                      <p:to>
                                        <p:strVal val="visible"/>
                                      </p:to>
                                    </p:set>
                                    <p:animEffect transition="in" filter="wipe(down)">
                                      <p:cBhvr>
                                        <p:cTn id="42" dur="500"/>
                                        <p:tgtEl>
                                          <p:spTgt spid="1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down)">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4">
                                            <p:txEl>
                                              <p:pRg st="0" end="0"/>
                                            </p:txEl>
                                          </p:spTgt>
                                        </p:tgtEl>
                                        <p:attrNameLst>
                                          <p:attrName>style.visibility</p:attrName>
                                        </p:attrNameLst>
                                      </p:cBhvr>
                                      <p:to>
                                        <p:strVal val="visible"/>
                                      </p:to>
                                    </p:set>
                                    <p:animEffect transition="in" filter="wipe(down)">
                                      <p:cBhvr>
                                        <p:cTn id="52" dur="500"/>
                                        <p:tgtEl>
                                          <p:spTgt spid="1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down)">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5">
                                            <p:txEl>
                                              <p:pRg st="0" end="0"/>
                                            </p:txEl>
                                          </p:spTgt>
                                        </p:tgtEl>
                                        <p:attrNameLst>
                                          <p:attrName>style.visibility</p:attrName>
                                        </p:attrNameLst>
                                      </p:cBhvr>
                                      <p:to>
                                        <p:strVal val="visible"/>
                                      </p:to>
                                    </p:set>
                                    <p:animEffect transition="in" filter="wipe(down)">
                                      <p:cBhvr>
                                        <p:cTn id="6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P spid="11" grpId="0" build="allAtOnce"/>
      <p:bldP spid="12" grpId="0" build="allAtOnce"/>
      <p:bldP spid="13" grpId="0" build="allAtOnce"/>
      <p:bldP spid="14" grpId="0" build="allAtOnce"/>
      <p:bldP spid="15" grpId="0"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https://im0-tub-ru.yandex.net/i?id=a390650207040b38e494d6973163ebab-l&amp;ref=rim&amp;n=13&amp;w=1366&amp;h=768"/>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2771800" y="332656"/>
            <a:ext cx="3400098" cy="677108"/>
          </a:xfrm>
          <a:prstGeom prst="rect">
            <a:avLst/>
          </a:prstGeom>
          <a:noFill/>
        </p:spPr>
        <p:txBody>
          <a:bodyPr wrap="none" rtlCol="0">
            <a:spAutoFit/>
          </a:bodyPr>
          <a:lstStyle/>
          <a:p>
            <a:r>
              <a:rPr lang="ru-RU" sz="2000" b="1" dirty="0" smtClean="0">
                <a:latin typeface="Times New Roman" panose="02020603050405020304" pitchFamily="18" charset="0"/>
                <a:ea typeface="Calibri" panose="020F0502020204030204" pitchFamily="34" charset="0"/>
                <a:cs typeface="Times New Roman" panose="02020603050405020304" pitchFamily="18" charset="0"/>
              </a:rPr>
              <a:t>Игра «Четвертый лишний»</a:t>
            </a:r>
          </a:p>
          <a:p>
            <a:endParaRPr lang="ru-RU" dirty="0"/>
          </a:p>
        </p:txBody>
      </p:sp>
      <p:pic>
        <p:nvPicPr>
          <p:cNvPr id="4" name="Picture 2" descr="https://i.pinimg.com/236x/06/e6/13/06e613725e35e3510a4fb038ce3660f5.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15616" y="476672"/>
            <a:ext cx="2448272" cy="3205576"/>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Рисунок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076056" y="620688"/>
            <a:ext cx="3312368" cy="3419144"/>
          </a:xfrm>
          <a:prstGeom prst="rect">
            <a:avLst/>
          </a:prstGeom>
        </p:spPr>
      </p:pic>
      <p:pic>
        <p:nvPicPr>
          <p:cNvPr id="6" name="Picture 20" descr="http://4.bp.blogspot.com/-GUN9Zf-8nRE/T0VmJ8ebb-I/AAAAAAAAJvY/3CZIJCTDj4Y/s1600/coelhos+png+pascoa+%25284%2529.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547664" y="3573016"/>
            <a:ext cx="2748136" cy="2964949"/>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8" descr="https://f1.upet.com/l_1eigixe0Ki_K.jpg"/>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xmlns="" val="0"/>
              </a:ext>
            </a:extLst>
          </a:blip>
          <a:srcRect/>
          <a:stretch>
            <a:fillRect/>
          </a:stretch>
        </p:blipFill>
        <p:spPr bwMode="auto">
          <a:xfrm>
            <a:off x="5004048" y="4365104"/>
            <a:ext cx="3384376" cy="221368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8705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nodeType="clickEffect">
                                  <p:stCondLst>
                                    <p:cond delay="0"/>
                                  </p:stCondLst>
                                  <p:childTnLst>
                                    <p:animEffect transition="out" filter="wheel(1)">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https://im0-tub-ru.yandex.net/i?id=a390650207040b38e494d6973163ebab-l&amp;ref=rim&amp;n=13&amp;w=1366&amp;h=768"/>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2627784" y="260648"/>
            <a:ext cx="3888432" cy="405367"/>
          </a:xfrm>
          <a:prstGeom prst="rect">
            <a:avLst/>
          </a:prstGeom>
          <a:noFill/>
        </p:spPr>
        <p:txBody>
          <a:bodyPr wrap="square" rtlCol="0">
            <a:spAutoFit/>
          </a:bodyPr>
          <a:lstStyle/>
          <a:p>
            <a:pPr>
              <a:lnSpc>
                <a:spcPct val="107000"/>
              </a:lnSpc>
              <a:spcAft>
                <a:spcPts val="800"/>
              </a:spcAft>
            </a:pPr>
            <a:r>
              <a:rPr lang="ru-RU" b="1"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2000" b="1" dirty="0" smtClean="0">
                <a:latin typeface="Times New Roman" panose="02020603050405020304" pitchFamily="18" charset="0"/>
                <a:ea typeface="Calibri" panose="020F0502020204030204" pitchFamily="34" charset="0"/>
                <a:cs typeface="Times New Roman" panose="02020603050405020304" pitchFamily="18" charset="0"/>
              </a:rPr>
              <a:t>Игра </a:t>
            </a:r>
            <a:r>
              <a:rPr lang="ru-RU" sz="2000" b="1" dirty="0" smtClean="0">
                <a:latin typeface="Times New Roman" panose="02020603050405020304" pitchFamily="18" charset="0"/>
                <a:ea typeface="Calibri" panose="020F0502020204030204" pitchFamily="34" charset="0"/>
                <a:cs typeface="Times New Roman" panose="02020603050405020304" pitchFamily="18" charset="0"/>
              </a:rPr>
              <a:t>«</a:t>
            </a:r>
            <a:r>
              <a:rPr lang="ru-RU" sz="2000" b="1" dirty="0" smtClean="0">
                <a:latin typeface="Times New Roman" panose="02020603050405020304" pitchFamily="18" charset="0"/>
                <a:ea typeface="Calibri" panose="020F0502020204030204" pitchFamily="34" charset="0"/>
                <a:cs typeface="Times New Roman" panose="02020603050405020304" pitchFamily="18" charset="0"/>
              </a:rPr>
              <a:t>Четвертый лишний»</a:t>
            </a:r>
            <a:endParaRPr lang="ru-RU" sz="2000" dirty="0"/>
          </a:p>
        </p:txBody>
      </p:sp>
      <p:pic>
        <p:nvPicPr>
          <p:cNvPr id="4" name="Picture 12" descr="https://i.postimg.cc/CMqFmTy8/Mahser34png_hayvan_resimleri_Forumelele_16.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20072" y="2852936"/>
            <a:ext cx="3365292" cy="3183566"/>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descr="https://i.pinimg.com/236x/06/e6/13/06e613725e35e3510a4fb038ce3660f5.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835696" y="692696"/>
            <a:ext cx="2253498" cy="2950555"/>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8" descr="https://ya-webdesign.com/images/wolf-png-image-3.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427984" y="620688"/>
            <a:ext cx="4038485" cy="3129827"/>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4" descr="https://pbs.twimg.com/media/DYVovj8WkAEzAdU.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331640" y="3501008"/>
            <a:ext cx="3672408" cy="278797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8705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2000"/>
                                        <p:tgtEl>
                                          <p:spTgt spid="4"/>
                                        </p:tgtEl>
                                      </p:cBhvr>
                                    </p:animEffect>
                                    <p:anim calcmode="lin" valueType="num">
                                      <p:cBhvr>
                                        <p:cTn id="7" dur="2000"/>
                                        <p:tgtEl>
                                          <p:spTgt spid="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4"/>
                                        </p:tgtEl>
                                        <p:attrNameLst>
                                          <p:attrName>ppt_h</p:attrName>
                                        </p:attrNameLst>
                                      </p:cBhvr>
                                      <p:tavLst>
                                        <p:tav tm="0">
                                          <p:val>
                                            <p:strVal val="ppt_h"/>
                                          </p:val>
                                        </p:tav>
                                        <p:tav tm="100000">
                                          <p:val>
                                            <p:strVal val="ppt_h"/>
                                          </p:val>
                                        </p:tav>
                                      </p:tavLst>
                                    </p:anim>
                                    <p:set>
                                      <p:cBhvr>
                                        <p:cTn id="9"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https://im0-tub-ru.yandex.net/i?id=a390650207040b38e494d6973163ebab-l&amp;ref=rim&amp;n=13&amp;w=1366&amp;h=768"/>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0" name="TextBox 9"/>
          <p:cNvSpPr txBox="1"/>
          <p:nvPr/>
        </p:nvSpPr>
        <p:spPr>
          <a:xfrm>
            <a:off x="1331640" y="332656"/>
            <a:ext cx="6587060" cy="954107"/>
          </a:xfrm>
          <a:prstGeom prst="rect">
            <a:avLst/>
          </a:prstGeom>
          <a:noFill/>
        </p:spPr>
        <p:txBody>
          <a:bodyPr wrap="none" rtlCol="0">
            <a:spAutoFit/>
          </a:bodyPr>
          <a:lstStyle/>
          <a:p>
            <a:r>
              <a:rPr lang="ru-RU" sz="2800" b="1" dirty="0" smtClean="0">
                <a:latin typeface="Times New Roman" pitchFamily="18" charset="0"/>
                <a:cs typeface="Times New Roman" pitchFamily="18" charset="0"/>
              </a:rPr>
              <a:t>Отгадав загадку, вы узнаете с какими </a:t>
            </a:r>
          </a:p>
          <a:p>
            <a:r>
              <a:rPr lang="ru-RU" sz="2800" b="1" dirty="0" smtClean="0">
                <a:latin typeface="Times New Roman" pitchFamily="18" charset="0"/>
                <a:cs typeface="Times New Roman" pitchFamily="18" charset="0"/>
              </a:rPr>
              <a:t>животными мы сегодня познакомимся</a:t>
            </a:r>
            <a:endParaRPr lang="ru-RU" sz="2800" b="1" dirty="0">
              <a:latin typeface="Times New Roman" pitchFamily="18" charset="0"/>
              <a:cs typeface="Times New Roman" pitchFamily="18" charset="0"/>
            </a:endParaRPr>
          </a:p>
        </p:txBody>
      </p:sp>
      <p:sp>
        <p:nvSpPr>
          <p:cNvPr id="11" name="TextBox 10"/>
          <p:cNvSpPr txBox="1"/>
          <p:nvPr/>
        </p:nvSpPr>
        <p:spPr>
          <a:xfrm>
            <a:off x="611560" y="1412776"/>
            <a:ext cx="3678443" cy="1569660"/>
          </a:xfrm>
          <a:prstGeom prst="rect">
            <a:avLst/>
          </a:prstGeom>
          <a:noFill/>
        </p:spPr>
        <p:txBody>
          <a:bodyPr wrap="none" rtlCol="0">
            <a:spAutoFit/>
          </a:bodyPr>
          <a:lstStyle/>
          <a:p>
            <a:r>
              <a:rPr lang="ru-RU" sz="2400" b="1" i="1" dirty="0" smtClean="0">
                <a:latin typeface="Times New Roman" pitchFamily="18" charset="0"/>
                <a:cs typeface="Times New Roman" pitchFamily="18" charset="0"/>
              </a:rPr>
              <a:t>Хитрая плутовка,</a:t>
            </a:r>
          </a:p>
          <a:p>
            <a:r>
              <a:rPr lang="ru-RU" sz="2400" b="1" i="1" dirty="0" smtClean="0">
                <a:latin typeface="Times New Roman" pitchFamily="18" charset="0"/>
                <a:cs typeface="Times New Roman" pitchFamily="18" charset="0"/>
              </a:rPr>
              <a:t>Рыжая головка,</a:t>
            </a:r>
          </a:p>
          <a:p>
            <a:r>
              <a:rPr lang="ru-RU" sz="2400" b="1" i="1" dirty="0" smtClean="0">
                <a:latin typeface="Times New Roman" pitchFamily="18" charset="0"/>
                <a:cs typeface="Times New Roman" pitchFamily="18" charset="0"/>
              </a:rPr>
              <a:t>Хвост пушистый – краса</a:t>
            </a:r>
          </a:p>
          <a:p>
            <a:r>
              <a:rPr lang="ru-RU" sz="2400" b="1" i="1" dirty="0" smtClean="0">
                <a:latin typeface="Times New Roman" pitchFamily="18" charset="0"/>
                <a:cs typeface="Times New Roman" pitchFamily="18" charset="0"/>
              </a:rPr>
              <a:t>Это хитрая …</a:t>
            </a:r>
            <a:endParaRPr lang="ru-RU" sz="2400" b="1" i="1" dirty="0">
              <a:latin typeface="Times New Roman" pitchFamily="18" charset="0"/>
              <a:cs typeface="Times New Roman" pitchFamily="18" charset="0"/>
            </a:endParaRPr>
          </a:p>
        </p:txBody>
      </p:sp>
      <p:sp>
        <p:nvSpPr>
          <p:cNvPr id="12" name="TextBox 11"/>
          <p:cNvSpPr txBox="1"/>
          <p:nvPr/>
        </p:nvSpPr>
        <p:spPr>
          <a:xfrm>
            <a:off x="2915816" y="2564904"/>
            <a:ext cx="829138" cy="461665"/>
          </a:xfrm>
          <a:prstGeom prst="rect">
            <a:avLst/>
          </a:prstGeom>
          <a:noFill/>
        </p:spPr>
        <p:txBody>
          <a:bodyPr wrap="none" rtlCol="0">
            <a:spAutoFit/>
          </a:bodyPr>
          <a:lstStyle/>
          <a:p>
            <a:r>
              <a:rPr lang="ru-RU" sz="2400" i="1" dirty="0" smtClean="0">
                <a:latin typeface="Times New Roman" pitchFamily="18" charset="0"/>
                <a:cs typeface="Times New Roman" pitchFamily="18" charset="0"/>
              </a:rPr>
              <a:t>Лиса</a:t>
            </a:r>
            <a:endParaRPr lang="ru-RU" sz="2400" i="1" dirty="0">
              <a:latin typeface="Times New Roman" pitchFamily="18" charset="0"/>
              <a:cs typeface="Times New Roman" pitchFamily="18" charset="0"/>
            </a:endParaRPr>
          </a:p>
        </p:txBody>
      </p:sp>
      <p:pic>
        <p:nvPicPr>
          <p:cNvPr id="13" name="Picture 2">
            <a:extLst>
              <a:ext uri="{FF2B5EF4-FFF2-40B4-BE49-F238E27FC236}">
                <a16:creationId xmlns:a16="http://schemas.microsoft.com/office/drawing/2014/main" xmlns="" id="{57C4853A-A330-4626-BFEF-4CCCF9CBC046}"/>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76056" y="1340768"/>
            <a:ext cx="2463057" cy="2527018"/>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13"/>
          <p:cNvSpPr txBox="1"/>
          <p:nvPr/>
        </p:nvSpPr>
        <p:spPr>
          <a:xfrm>
            <a:off x="4644008" y="4149080"/>
            <a:ext cx="4238917" cy="1569660"/>
          </a:xfrm>
          <a:prstGeom prst="rect">
            <a:avLst/>
          </a:prstGeom>
          <a:noFill/>
        </p:spPr>
        <p:txBody>
          <a:bodyPr wrap="none" rtlCol="0">
            <a:spAutoFit/>
          </a:bodyPr>
          <a:lstStyle/>
          <a:p>
            <a:r>
              <a:rPr lang="ru-RU" sz="2400" b="1" i="1" dirty="0" smtClean="0">
                <a:latin typeface="Times New Roman" pitchFamily="18" charset="0"/>
                <a:cs typeface="Times New Roman" pitchFamily="18" charset="0"/>
              </a:rPr>
              <a:t>Он в лесу дремучем рос,</a:t>
            </a:r>
          </a:p>
          <a:p>
            <a:r>
              <a:rPr lang="ru-RU" sz="2400" b="1" i="1" dirty="0" smtClean="0">
                <a:latin typeface="Times New Roman" pitchFamily="18" charset="0"/>
                <a:cs typeface="Times New Roman" pitchFamily="18" charset="0"/>
              </a:rPr>
              <a:t>Серой шерстью весь оброс.</a:t>
            </a:r>
          </a:p>
          <a:p>
            <a:r>
              <a:rPr lang="ru-RU" sz="2400" b="1" i="1" dirty="0" smtClean="0">
                <a:latin typeface="Times New Roman" pitchFamily="18" charset="0"/>
                <a:cs typeface="Times New Roman" pitchFamily="18" charset="0"/>
              </a:rPr>
              <a:t>В зайцах вкусных знает толк</a:t>
            </a:r>
          </a:p>
          <a:p>
            <a:r>
              <a:rPr lang="ru-RU" sz="2400" b="1" i="1" dirty="0" smtClean="0">
                <a:latin typeface="Times New Roman" pitchFamily="18" charset="0"/>
                <a:cs typeface="Times New Roman" pitchFamily="18" charset="0"/>
              </a:rPr>
              <a:t>Злой, голодный, серый …</a:t>
            </a:r>
            <a:endParaRPr lang="ru-RU" sz="2400" b="1" i="1" dirty="0">
              <a:latin typeface="Times New Roman" pitchFamily="18" charset="0"/>
              <a:cs typeface="Times New Roman" pitchFamily="18" charset="0"/>
            </a:endParaRPr>
          </a:p>
        </p:txBody>
      </p:sp>
      <p:sp>
        <p:nvSpPr>
          <p:cNvPr id="15" name="TextBox 14"/>
          <p:cNvSpPr txBox="1"/>
          <p:nvPr/>
        </p:nvSpPr>
        <p:spPr>
          <a:xfrm>
            <a:off x="8028384" y="5229200"/>
            <a:ext cx="797334" cy="461665"/>
          </a:xfrm>
          <a:prstGeom prst="rect">
            <a:avLst/>
          </a:prstGeom>
          <a:noFill/>
        </p:spPr>
        <p:txBody>
          <a:bodyPr wrap="none" rtlCol="0">
            <a:spAutoFit/>
          </a:bodyPr>
          <a:lstStyle/>
          <a:p>
            <a:r>
              <a:rPr lang="ru-RU" sz="2400" i="1" dirty="0" smtClean="0">
                <a:latin typeface="Times New Roman" pitchFamily="18" charset="0"/>
                <a:cs typeface="Times New Roman" pitchFamily="18" charset="0"/>
              </a:rPr>
              <a:t>Волк</a:t>
            </a:r>
            <a:endParaRPr lang="ru-RU" sz="2400" i="1" dirty="0">
              <a:latin typeface="Times New Roman" pitchFamily="18" charset="0"/>
              <a:cs typeface="Times New Roman" pitchFamily="18" charset="0"/>
            </a:endParaRPr>
          </a:p>
        </p:txBody>
      </p:sp>
      <p:pic>
        <p:nvPicPr>
          <p:cNvPr id="16" name="Picture 2">
            <a:extLst>
              <a:ext uri="{FF2B5EF4-FFF2-40B4-BE49-F238E27FC236}">
                <a16:creationId xmlns:a16="http://schemas.microsoft.com/office/drawing/2014/main" xmlns="" id="{1DAD510F-1D6B-4389-8C48-58AEB1FD3689}"/>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9512" y="3789040"/>
            <a:ext cx="4175787" cy="234888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8705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wipe(down)">
                                      <p:cBhvr>
                                        <p:cTn id="10" dur="500"/>
                                        <p:tgtEl>
                                          <p:spTgt spid="11">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wipe(down)">
                                      <p:cBhvr>
                                        <p:cTn id="13" dur="500"/>
                                        <p:tgtEl>
                                          <p:spTgt spid="11">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xEl>
                                              <p:pRg st="3" end="3"/>
                                            </p:txEl>
                                          </p:spTgt>
                                        </p:tgtEl>
                                        <p:attrNameLst>
                                          <p:attrName>style.visibility</p:attrName>
                                        </p:attrNameLst>
                                      </p:cBhvr>
                                      <p:to>
                                        <p:strVal val="visible"/>
                                      </p:to>
                                    </p:set>
                                    <p:animEffect transition="in" filter="wipe(down)">
                                      <p:cBhvr>
                                        <p:cTn id="16" dur="500"/>
                                        <p:tgtEl>
                                          <p:spTgt spid="11">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wipe(down)">
                                      <p:cBhvr>
                                        <p:cTn id="21" dur="500"/>
                                        <p:tgtEl>
                                          <p:spTgt spid="1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animEffect transition="in" filter="wipe(down)">
                                      <p:cBhvr>
                                        <p:cTn id="31" dur="500"/>
                                        <p:tgtEl>
                                          <p:spTgt spid="14">
                                            <p:txEl>
                                              <p:pRg st="0" end="0"/>
                                            </p:txEl>
                                          </p:spTgt>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4">
                                            <p:txEl>
                                              <p:pRg st="1" end="1"/>
                                            </p:txEl>
                                          </p:spTgt>
                                        </p:tgtEl>
                                        <p:attrNameLst>
                                          <p:attrName>style.visibility</p:attrName>
                                        </p:attrNameLst>
                                      </p:cBhvr>
                                      <p:to>
                                        <p:strVal val="visible"/>
                                      </p:to>
                                    </p:set>
                                    <p:animEffect transition="in" filter="wipe(down)">
                                      <p:cBhvr>
                                        <p:cTn id="34" dur="500"/>
                                        <p:tgtEl>
                                          <p:spTgt spid="14">
                                            <p:txEl>
                                              <p:pRg st="1" end="1"/>
                                            </p:txEl>
                                          </p:spTgt>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4">
                                            <p:txEl>
                                              <p:pRg st="2" end="2"/>
                                            </p:txEl>
                                          </p:spTgt>
                                        </p:tgtEl>
                                        <p:attrNameLst>
                                          <p:attrName>style.visibility</p:attrName>
                                        </p:attrNameLst>
                                      </p:cBhvr>
                                      <p:to>
                                        <p:strVal val="visible"/>
                                      </p:to>
                                    </p:set>
                                    <p:animEffect transition="in" filter="wipe(down)">
                                      <p:cBhvr>
                                        <p:cTn id="37" dur="500"/>
                                        <p:tgtEl>
                                          <p:spTgt spid="14">
                                            <p:txEl>
                                              <p:pRg st="2" end="2"/>
                                            </p:txEl>
                                          </p:spTgt>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4">
                                            <p:txEl>
                                              <p:pRg st="3" end="3"/>
                                            </p:txEl>
                                          </p:spTgt>
                                        </p:tgtEl>
                                        <p:attrNameLst>
                                          <p:attrName>style.visibility</p:attrName>
                                        </p:attrNameLst>
                                      </p:cBhvr>
                                      <p:to>
                                        <p:strVal val="visible"/>
                                      </p:to>
                                    </p:set>
                                    <p:animEffect transition="in" filter="wipe(down)">
                                      <p:cBhvr>
                                        <p:cTn id="40" dur="500"/>
                                        <p:tgtEl>
                                          <p:spTgt spid="14">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5">
                                            <p:txEl>
                                              <p:pRg st="0" end="0"/>
                                            </p:txEl>
                                          </p:spTgt>
                                        </p:tgtEl>
                                        <p:attrNameLst>
                                          <p:attrName>style.visibility</p:attrName>
                                        </p:attrNameLst>
                                      </p:cBhvr>
                                      <p:to>
                                        <p:strVal val="visible"/>
                                      </p:to>
                                    </p:set>
                                    <p:animEffect transition="in" filter="wipe(down)">
                                      <p:cBhvr>
                                        <p:cTn id="45" dur="500"/>
                                        <p:tgtEl>
                                          <p:spTgt spid="15">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down)">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p:bldP spid="12" grpId="0" build="allAtOnce"/>
      <p:bldP spid="14" grpId="0" build="allAtOnce"/>
      <p:bldP spid="15"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https://im0-tub-ru.yandex.net/i?id=a390650207040b38e494d6973163ebab-l&amp;ref=rim&amp;n=13&amp;w=1366&amp;h=768"/>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2771800" y="260648"/>
            <a:ext cx="3167983" cy="677108"/>
          </a:xfrm>
          <a:prstGeom prst="rect">
            <a:avLst/>
          </a:prstGeom>
          <a:noFill/>
        </p:spPr>
        <p:txBody>
          <a:bodyPr wrap="none" rtlCol="0">
            <a:spAutoFit/>
          </a:bodyPr>
          <a:lstStyle/>
          <a:p>
            <a:r>
              <a:rPr lang="ru-RU" sz="2000" b="1" dirty="0" smtClean="0">
                <a:latin typeface="Times New Roman" panose="02020603050405020304" pitchFamily="18" charset="0"/>
                <a:ea typeface="Calibri" panose="020F0502020204030204" pitchFamily="34" charset="0"/>
                <a:cs typeface="Times New Roman" panose="02020603050405020304" pitchFamily="18" charset="0"/>
              </a:rPr>
              <a:t>Игра «Назови детеныша»</a:t>
            </a:r>
          </a:p>
          <a:p>
            <a:endParaRPr lang="ru-RU" dirty="0"/>
          </a:p>
        </p:txBody>
      </p:sp>
      <p:pic>
        <p:nvPicPr>
          <p:cNvPr id="4" name="Picture 4" descr="https://pbs.twimg.com/media/DYVovj8WkAEzAdU.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340768"/>
            <a:ext cx="3850332" cy="2923044"/>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http://ekladata.com/ewJHYvRC7WrR7mvqNe-smKLpBWs.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3568" y="3645024"/>
            <a:ext cx="1828261" cy="2314728"/>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8" descr="https://ya-webdesign.com/images/wolf-png-image-3.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555776" y="1628800"/>
            <a:ext cx="5040560" cy="3400199"/>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descr="https://i.ytimg.com/vi/x0ibeb6SCsg/maxresdefault.jpg"/>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xmlns="" val="0"/>
              </a:ext>
            </a:extLst>
          </a:blip>
          <a:srcRect/>
          <a:stretch>
            <a:fillRect/>
          </a:stretch>
        </p:blipFill>
        <p:spPr bwMode="auto">
          <a:xfrm>
            <a:off x="3707904" y="4437112"/>
            <a:ext cx="2913358" cy="163876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https://i.pinimg.com/236x/06/e6/13/06e613725e35e3510a4fb038ce3660f5.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6395601" y="548680"/>
            <a:ext cx="2748399" cy="3894221"/>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Рисунок 8"/>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6516216" y="4149080"/>
            <a:ext cx="2248917" cy="2204864"/>
          </a:xfrm>
          <a:prstGeom prst="rect">
            <a:avLst/>
          </a:prstGeom>
        </p:spPr>
      </p:pic>
      <p:sp>
        <p:nvSpPr>
          <p:cNvPr id="10" name="TextBox 9"/>
          <p:cNvSpPr txBox="1"/>
          <p:nvPr/>
        </p:nvSpPr>
        <p:spPr>
          <a:xfrm>
            <a:off x="827584" y="6165304"/>
            <a:ext cx="1474891" cy="369332"/>
          </a:xfrm>
          <a:prstGeom prst="rect">
            <a:avLst/>
          </a:prstGeom>
          <a:noFill/>
        </p:spPr>
        <p:txBody>
          <a:bodyPr wrap="none" rtlCol="0">
            <a:spAutoFit/>
          </a:bodyPr>
          <a:lstStyle/>
          <a:p>
            <a:r>
              <a:rPr lang="ru-RU" dirty="0" smtClean="0">
                <a:latin typeface="Times New Roman" pitchFamily="18" charset="0"/>
                <a:cs typeface="Times New Roman" pitchFamily="18" charset="0"/>
              </a:rPr>
              <a:t>Медвежонок</a:t>
            </a:r>
            <a:endParaRPr lang="ru-RU" dirty="0">
              <a:latin typeface="Times New Roman" pitchFamily="18" charset="0"/>
              <a:cs typeface="Times New Roman" pitchFamily="18" charset="0"/>
            </a:endParaRPr>
          </a:p>
        </p:txBody>
      </p:sp>
      <p:sp>
        <p:nvSpPr>
          <p:cNvPr id="11" name="TextBox 10"/>
          <p:cNvSpPr txBox="1"/>
          <p:nvPr/>
        </p:nvSpPr>
        <p:spPr>
          <a:xfrm>
            <a:off x="4211960" y="6165304"/>
            <a:ext cx="1148263" cy="369332"/>
          </a:xfrm>
          <a:prstGeom prst="rect">
            <a:avLst/>
          </a:prstGeom>
          <a:noFill/>
        </p:spPr>
        <p:txBody>
          <a:bodyPr wrap="none" rtlCol="0">
            <a:spAutoFit/>
          </a:bodyPr>
          <a:lstStyle/>
          <a:p>
            <a:r>
              <a:rPr lang="ru-RU" dirty="0" smtClean="0">
                <a:latin typeface="Times New Roman" pitchFamily="18" charset="0"/>
                <a:cs typeface="Times New Roman" pitchFamily="18" charset="0"/>
              </a:rPr>
              <a:t>Волчонок</a:t>
            </a:r>
            <a:endParaRPr lang="ru-RU" dirty="0">
              <a:latin typeface="Times New Roman" pitchFamily="18" charset="0"/>
              <a:cs typeface="Times New Roman" pitchFamily="18" charset="0"/>
            </a:endParaRPr>
          </a:p>
        </p:txBody>
      </p:sp>
      <p:sp>
        <p:nvSpPr>
          <p:cNvPr id="12" name="TextBox 11"/>
          <p:cNvSpPr txBox="1"/>
          <p:nvPr/>
        </p:nvSpPr>
        <p:spPr>
          <a:xfrm>
            <a:off x="7164288" y="6309320"/>
            <a:ext cx="1016625" cy="369332"/>
          </a:xfrm>
          <a:prstGeom prst="rect">
            <a:avLst/>
          </a:prstGeom>
          <a:noFill/>
        </p:spPr>
        <p:txBody>
          <a:bodyPr wrap="none" rtlCol="0">
            <a:spAutoFit/>
          </a:bodyPr>
          <a:lstStyle/>
          <a:p>
            <a:r>
              <a:rPr lang="ru-RU" dirty="0" smtClean="0">
                <a:latin typeface="Times New Roman" pitchFamily="18" charset="0"/>
                <a:cs typeface="Times New Roman" pitchFamily="18" charset="0"/>
              </a:rPr>
              <a:t>Лисёнок</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xmlns="" val="168705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wipe(down)">
                                      <p:cBhvr>
                                        <p:cTn id="32" dur="500"/>
                                        <p:tgtEl>
                                          <p:spTgt spid="1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animEffect transition="in" filter="wipe(down)">
                                      <p:cBhvr>
                                        <p:cTn id="4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P spid="11" grpId="0" build="allAtOnce"/>
      <p:bldP spid="12"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https://im0-tub-ru.yandex.net/i?id=a390650207040b38e494d6973163ebab-l&amp;ref=rim&amp;n=13&amp;w=1366&amp;h=768"/>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3275856" y="260648"/>
            <a:ext cx="3167983" cy="677108"/>
          </a:xfrm>
          <a:prstGeom prst="rect">
            <a:avLst/>
          </a:prstGeom>
          <a:noFill/>
        </p:spPr>
        <p:txBody>
          <a:bodyPr wrap="none" rtlCol="0">
            <a:spAutoFit/>
          </a:bodyPr>
          <a:lstStyle/>
          <a:p>
            <a:r>
              <a:rPr lang="ru-RU" sz="2000" b="1" dirty="0" smtClean="0">
                <a:latin typeface="Times New Roman" panose="02020603050405020304" pitchFamily="18" charset="0"/>
                <a:ea typeface="Calibri" panose="020F0502020204030204" pitchFamily="34" charset="0"/>
                <a:cs typeface="Times New Roman" panose="02020603050405020304" pitchFamily="18" charset="0"/>
              </a:rPr>
              <a:t>Игра «Назови детеныша»</a:t>
            </a:r>
          </a:p>
          <a:p>
            <a:endParaRPr lang="ru-RU" dirty="0"/>
          </a:p>
        </p:txBody>
      </p:sp>
      <p:pic>
        <p:nvPicPr>
          <p:cNvPr id="4" name="Picture 10" descr="https://st2.depositphotos.com/1594920/8531/i/950/depositphotos_85315102-stock-photo-mother-red-squirrel-and-babies.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39552" y="548680"/>
            <a:ext cx="3168352" cy="3312368"/>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6" descr="https://avatars.mds.yandex.net/get-pdb/750514/2e33adbf-705e-4286-bce5-0cd41d92e53c/s1200"/>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987824" y="1988840"/>
            <a:ext cx="2950031" cy="3096344"/>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4" descr="https://avatars.mds.yandex.net/get-pdb/401063/104c02f4-7ab1-48e4-ba0b-833196b7506a/s1200?webp=false"/>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flipH="1">
            <a:off x="5774025" y="836712"/>
            <a:ext cx="3110745" cy="2736304"/>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755576" y="4509120"/>
            <a:ext cx="1229183" cy="369332"/>
          </a:xfrm>
          <a:prstGeom prst="rect">
            <a:avLst/>
          </a:prstGeom>
          <a:noFill/>
        </p:spPr>
        <p:txBody>
          <a:bodyPr wrap="none" rtlCol="0">
            <a:spAutoFit/>
          </a:bodyPr>
          <a:lstStyle/>
          <a:p>
            <a:r>
              <a:rPr lang="ru-RU" dirty="0" smtClean="0">
                <a:latin typeface="Times New Roman" pitchFamily="18" charset="0"/>
                <a:cs typeface="Times New Roman" pitchFamily="18" charset="0"/>
              </a:rPr>
              <a:t>Бельчонок</a:t>
            </a:r>
            <a:endParaRPr lang="ru-RU" dirty="0">
              <a:latin typeface="Times New Roman" pitchFamily="18" charset="0"/>
              <a:cs typeface="Times New Roman" pitchFamily="18" charset="0"/>
            </a:endParaRPr>
          </a:p>
        </p:txBody>
      </p:sp>
      <p:sp>
        <p:nvSpPr>
          <p:cNvPr id="10" name="TextBox 9"/>
          <p:cNvSpPr txBox="1"/>
          <p:nvPr/>
        </p:nvSpPr>
        <p:spPr>
          <a:xfrm>
            <a:off x="3995936" y="5373216"/>
            <a:ext cx="1112805" cy="369332"/>
          </a:xfrm>
          <a:prstGeom prst="rect">
            <a:avLst/>
          </a:prstGeom>
          <a:noFill/>
        </p:spPr>
        <p:txBody>
          <a:bodyPr wrap="none" rtlCol="0">
            <a:spAutoFit/>
          </a:bodyPr>
          <a:lstStyle/>
          <a:p>
            <a:r>
              <a:rPr lang="ru-RU" dirty="0" smtClean="0">
                <a:latin typeface="Times New Roman" pitchFamily="18" charset="0"/>
                <a:cs typeface="Times New Roman" pitchFamily="18" charset="0"/>
              </a:rPr>
              <a:t>Зайчонок</a:t>
            </a:r>
            <a:endParaRPr lang="ru-RU" dirty="0">
              <a:latin typeface="Times New Roman" pitchFamily="18" charset="0"/>
              <a:cs typeface="Times New Roman" pitchFamily="18" charset="0"/>
            </a:endParaRPr>
          </a:p>
        </p:txBody>
      </p:sp>
      <p:sp>
        <p:nvSpPr>
          <p:cNvPr id="11" name="TextBox 10"/>
          <p:cNvSpPr txBox="1"/>
          <p:nvPr/>
        </p:nvSpPr>
        <p:spPr>
          <a:xfrm>
            <a:off x="6804248" y="4509120"/>
            <a:ext cx="945131" cy="369332"/>
          </a:xfrm>
          <a:prstGeom prst="rect">
            <a:avLst/>
          </a:prstGeom>
          <a:noFill/>
        </p:spPr>
        <p:txBody>
          <a:bodyPr wrap="none" rtlCol="0">
            <a:spAutoFit/>
          </a:bodyPr>
          <a:lstStyle/>
          <a:p>
            <a:r>
              <a:rPr lang="ru-RU" dirty="0" smtClean="0">
                <a:latin typeface="Times New Roman" pitchFamily="18" charset="0"/>
                <a:cs typeface="Times New Roman" pitchFamily="18" charset="0"/>
              </a:rPr>
              <a:t>Ежонок</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xmlns="" val="168705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down)">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wipe(down)">
                                      <p:cBhvr>
                                        <p:cTn id="3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P spid="10" grpId="0" build="allAtOnce"/>
      <p:bldP spid="11" grpId="0"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https://im0-tub-ru.yandex.net/i?id=a390650207040b38e494d6973163ebab-l&amp;ref=rim&amp;n=13&amp;w=1366&amp;h=768"/>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3491880" y="332656"/>
            <a:ext cx="2774990" cy="677108"/>
          </a:xfrm>
          <a:prstGeom prst="rect">
            <a:avLst/>
          </a:prstGeom>
          <a:noFill/>
        </p:spPr>
        <p:txBody>
          <a:bodyPr wrap="none" rtlCol="0">
            <a:spAutoFit/>
          </a:bodyPr>
          <a:lstStyle/>
          <a:p>
            <a:r>
              <a:rPr lang="ru-RU" sz="2000" b="1" dirty="0" smtClean="0">
                <a:latin typeface="Times New Roman" panose="02020603050405020304" pitchFamily="18" charset="0"/>
                <a:ea typeface="Calibri" panose="020F0502020204030204" pitchFamily="34" charset="0"/>
                <a:cs typeface="Times New Roman" panose="02020603050405020304" pitchFamily="18" charset="0"/>
              </a:rPr>
              <a:t>Игра «Кто, где живет»</a:t>
            </a:r>
          </a:p>
          <a:p>
            <a:endParaRPr lang="ru-RU" dirty="0"/>
          </a:p>
        </p:txBody>
      </p:sp>
      <p:pic>
        <p:nvPicPr>
          <p:cNvPr id="4" name="Picture 8" descr="http://prohunt.kz.images.1c-bitrix-cdn.ru/upload/iblock/5e0/5e050dafd745f16ee0ae58ce0d676d14.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1344" y="1162299"/>
            <a:ext cx="3012504" cy="2194727"/>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8" descr="https://ya-webdesign.com/images/wolf-png-image-3.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9512" y="3645024"/>
            <a:ext cx="3274268" cy="2537559"/>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10" descr="http://402km.ru/images/photoalbum/album_64/berloga3.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347864" y="1052736"/>
            <a:ext cx="2744761" cy="2216228"/>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4" descr="https://pbs.twimg.com/media/DYVovj8WkAEzAdU.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275856" y="3717032"/>
            <a:ext cx="2952328" cy="224131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12" descr="http://nsknews.info/upload/iblock/6dc/6dcd193de39efc51f4fc566ef35ee754.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300192" y="1196752"/>
            <a:ext cx="2520280" cy="216024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14" descr="https://www.pngarts.com/files/4/Squirrel-Transparent-Image.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372200" y="3789040"/>
            <a:ext cx="2169721" cy="231224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8705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https://im0-tub-ru.yandex.net/i?id=a390650207040b38e494d6973163ebab-l&amp;ref=rim&amp;n=13&amp;w=1366&amp;h=768"/>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 name="Picture 2">
            <a:extLst>
              <a:ext uri="{FF2B5EF4-FFF2-40B4-BE49-F238E27FC236}">
                <a16:creationId xmlns:a16="http://schemas.microsoft.com/office/drawing/2014/main" xmlns="" id="{98BEA8A6-5BB4-4D3C-8090-2149DDFAF4BE}"/>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870545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https://im0-tub-ru.yandex.net/i?id=a390650207040b38e494d6973163ebab-l&amp;ref=rim&amp;n=13&amp;w=1366&amp;h=768"/>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 name="Picture 2">
            <a:extLst>
              <a:ext uri="{FF2B5EF4-FFF2-40B4-BE49-F238E27FC236}">
                <a16:creationId xmlns:a16="http://schemas.microsoft.com/office/drawing/2014/main" xmlns="" id="{7EEF6663-57FB-4802-BBF2-5A29D49F4A05}"/>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 y="0"/>
            <a:ext cx="9143999" cy="6858000"/>
          </a:xfrm>
          <a:prstGeom prst="rect">
            <a:avLst/>
          </a:prstGeom>
          <a:extLst>
            <a:ext uri="{909E8E84-426E-40DD-AFC4-6F175D3DCCD1}">
              <a14:hiddenFill xmlns:a14="http://schemas.microsoft.com/office/drawing/2010/main" xmlns="">
                <a:solidFill>
                  <a:srgbClr val="FFFFFF"/>
                </a:solidFill>
              </a14:hiddenFill>
            </a:ext>
          </a:extLst>
        </p:spPr>
      </p:pic>
      <p:sp>
        <p:nvSpPr>
          <p:cNvPr id="4" name="Прямоугольник 3"/>
          <p:cNvSpPr/>
          <p:nvPr/>
        </p:nvSpPr>
        <p:spPr>
          <a:xfrm>
            <a:off x="7380312" y="4797152"/>
            <a:ext cx="1368152" cy="1728192"/>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solidFill>
                  <a:schemeClr val="tx1"/>
                </a:solidFill>
                <a:latin typeface="Times New Roman" pitchFamily="18" charset="0"/>
                <a:cs typeface="Times New Roman" pitchFamily="18" charset="0"/>
              </a:rPr>
              <a:t>Где живет?</a:t>
            </a:r>
            <a:endParaRPr lang="ru-RU" sz="2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6870545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https://im0-tub-ru.yandex.net/i?id=a390650207040b38e494d6973163ebab-l&amp;ref=rim&amp;n=13&amp;w=1366&amp;h=768"/>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61794" name="Picture 2" descr="https://ne-kurim.ru/forum/attachments/2019-08-05-07-12-33-jpg.971354/"/>
          <p:cNvPicPr>
            <a:picLocks noChangeAspect="1" noChangeArrowheads="1"/>
          </p:cNvPicPr>
          <p:nvPr/>
        </p:nvPicPr>
        <p:blipFill>
          <a:blip r:embed="rId3" cstate="print"/>
          <a:srcRect/>
          <a:stretch>
            <a:fillRect/>
          </a:stretch>
        </p:blipFill>
        <p:spPr bwMode="auto">
          <a:xfrm>
            <a:off x="0" y="-1"/>
            <a:ext cx="9144000" cy="6858001"/>
          </a:xfrm>
          <a:prstGeom prst="rect">
            <a:avLst/>
          </a:prstGeom>
          <a:noFill/>
        </p:spPr>
      </p:pic>
    </p:spTree>
    <p:extLst>
      <p:ext uri="{BB962C8B-B14F-4D97-AF65-F5344CB8AC3E}">
        <p14:creationId xmlns:p14="http://schemas.microsoft.com/office/powerpoint/2010/main" xmlns="" val="16870545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https://im0-tub-ru.yandex.net/i?id=a390650207040b38e494d6973163ebab-l&amp;ref=rim&amp;n=13&amp;w=1366&amp;h=768"/>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 name="Picture 2">
            <a:extLst>
              <a:ext uri="{FF2B5EF4-FFF2-40B4-BE49-F238E27FC236}">
                <a16:creationId xmlns:a16="http://schemas.microsoft.com/office/drawing/2014/main" xmlns="" id="{8B758C78-76AC-42C2-B858-5015505B54DF}"/>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7544" y="836712"/>
            <a:ext cx="4678534" cy="4845486"/>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5220072" y="1268760"/>
            <a:ext cx="3168352" cy="3366563"/>
          </a:xfrm>
          <a:prstGeom prst="rect">
            <a:avLst/>
          </a:prstGeom>
          <a:noFill/>
        </p:spPr>
        <p:txBody>
          <a:bodyPr wrap="square" rtlCol="0">
            <a:spAutoFit/>
          </a:bodyPr>
          <a:lstStyle/>
          <a:p>
            <a:pPr algn="just">
              <a:lnSpc>
                <a:spcPct val="150000"/>
              </a:lnSpc>
            </a:pPr>
            <a:r>
              <a:rPr lang="ru-RU" dirty="0" smtClean="0">
                <a:latin typeface="Times New Roman" pitchFamily="18" charset="0"/>
                <a:ea typeface="Calibri" panose="020F0502020204030204" pitchFamily="34" charset="0"/>
                <a:cs typeface="Times New Roman" pitchFamily="18" charset="0"/>
              </a:rPr>
              <a:t>В наших лесах живёт красная, или обыкновенная лиса, про неё мы и поговорим. У обыкновенной лисы длинная мордочка (это помогает ей удерживать добычу в зубах), острые ушки, изящные лапки, густая и красивая шубка. </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xmlns="" val="16870545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https://im0-tub-ru.yandex.net/i?id=a390650207040b38e494d6973163ebab-l&amp;ref=rim&amp;n=13&amp;w=1366&amp;h=768"/>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 name="Picture 2">
            <a:extLst>
              <a:ext uri="{FF2B5EF4-FFF2-40B4-BE49-F238E27FC236}">
                <a16:creationId xmlns:a16="http://schemas.microsoft.com/office/drawing/2014/main" xmlns="" id="{57C4853A-A330-4626-BFEF-4CCCF9CBC046}"/>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2" y="404664"/>
            <a:ext cx="4392488" cy="5616624"/>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5220072" y="404664"/>
            <a:ext cx="3528391" cy="2862322"/>
          </a:xfrm>
          <a:prstGeom prst="rect">
            <a:avLst/>
          </a:prstGeom>
          <a:noFill/>
        </p:spPr>
        <p:txBody>
          <a:bodyPr wrap="square" rtlCol="0">
            <a:spAutoFit/>
          </a:bodyPr>
          <a:lstStyle/>
          <a:p>
            <a:r>
              <a:rPr lang="ru-RU" dirty="0" smtClean="0">
                <a:latin typeface="Times New Roman" pitchFamily="18" charset="0"/>
                <a:ea typeface="Calibri" panose="020F0502020204030204" pitchFamily="34" charset="0"/>
                <a:cs typeface="Times New Roman" pitchFamily="18" charset="0"/>
              </a:rPr>
              <a:t>Но главная гордость лисы – длинный, пушистый, с белым кончиком хвост. По хвосту можно судить, в каком лисичка настроении: у сильного, бодрого зверя хвост гордо поднят вверх, у больного и </a:t>
            </a:r>
            <a:r>
              <a:rPr lang="ru-RU" dirty="0" smtClean="0">
                <a:latin typeface="Times New Roman" pitchFamily="18" charset="0"/>
                <a:ea typeface="Calibri" panose="020F0502020204030204" pitchFamily="34" charset="0"/>
                <a:cs typeface="Times New Roman" pitchFamily="18" charset="0"/>
              </a:rPr>
              <a:t>усталого - опущен </a:t>
            </a:r>
            <a:r>
              <a:rPr lang="ru-RU" dirty="0" smtClean="0">
                <a:latin typeface="Times New Roman" pitchFamily="18" charset="0"/>
                <a:ea typeface="Calibri" panose="020F0502020204030204" pitchFamily="34" charset="0"/>
                <a:cs typeface="Times New Roman" pitchFamily="18" charset="0"/>
              </a:rPr>
              <a:t>вниз, путается между лап, цепляется за корни и ветки, мешает бежать</a:t>
            </a:r>
            <a:endParaRPr lang="ru-RU" dirty="0">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xmlns="" id="{08962DE9-EA1C-40D1-A7F7-64F6A93BF4F2}"/>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60033" y="3284985"/>
            <a:ext cx="4104456" cy="280831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870545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https://im0-tub-ru.yandex.net/i?id=a390650207040b38e494d6973163ebab-l&amp;ref=rim&amp;n=13&amp;w=1366&amp;h=768"/>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4" name="Picture 2">
            <a:extLst>
              <a:ext uri="{FF2B5EF4-FFF2-40B4-BE49-F238E27FC236}">
                <a16:creationId xmlns:a16="http://schemas.microsoft.com/office/drawing/2014/main" xmlns="" id="{E9B9375F-3FBB-4B7A-AE52-4CAEB7ED93A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169368"/>
            <a:ext cx="8069676" cy="5688632"/>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395536" y="548680"/>
            <a:ext cx="3897927" cy="1643527"/>
          </a:xfrm>
          <a:prstGeom prst="rect">
            <a:avLst/>
          </a:prstGeom>
          <a:noFill/>
        </p:spPr>
        <p:txBody>
          <a:bodyPr wrap="none" rtlCol="0">
            <a:spAutoFit/>
          </a:bodyPr>
          <a:lstStyle/>
          <a:p>
            <a:pPr algn="just">
              <a:lnSpc>
                <a:spcPct val="115000"/>
              </a:lnSpc>
            </a:pPr>
            <a:r>
              <a:rPr lang="ru-RU" dirty="0" smtClean="0">
                <a:latin typeface="Times New Roman" panose="02020603050405020304" pitchFamily="18" charset="0"/>
                <a:ea typeface="Times New Roman" panose="02020603050405020304" pitchFamily="18" charset="0"/>
              </a:rPr>
              <a:t>- Какое сейчас время года? </a:t>
            </a:r>
          </a:p>
          <a:p>
            <a:pPr marL="285750" indent="-285750" algn="just">
              <a:lnSpc>
                <a:spcPct val="115000"/>
              </a:lnSpc>
            </a:pPr>
            <a:r>
              <a:rPr lang="ru-RU" dirty="0" smtClean="0">
                <a:latin typeface="Times New Roman" panose="02020603050405020304" pitchFamily="18" charset="0"/>
                <a:ea typeface="Times New Roman" panose="02020603050405020304" pitchFamily="18" charset="0"/>
              </a:rPr>
              <a:t>- Как </a:t>
            </a:r>
            <a:r>
              <a:rPr lang="ru-RU" dirty="0" smtClean="0">
                <a:latin typeface="Times New Roman" panose="02020603050405020304" pitchFamily="18" charset="0"/>
                <a:ea typeface="Times New Roman" panose="02020603050405020304" pitchFamily="18" charset="0"/>
              </a:rPr>
              <a:t>же живется лисе зимой? </a:t>
            </a:r>
          </a:p>
          <a:p>
            <a:pPr marL="285750" indent="-285750" algn="just">
              <a:lnSpc>
                <a:spcPct val="115000"/>
              </a:lnSpc>
            </a:pPr>
            <a:r>
              <a:rPr lang="ru-RU" dirty="0" smtClean="0">
                <a:latin typeface="Times New Roman" panose="02020603050405020304" pitchFamily="18" charset="0"/>
                <a:ea typeface="Times New Roman" panose="02020603050405020304" pitchFamily="18" charset="0"/>
              </a:rPr>
              <a:t>- Почему </a:t>
            </a:r>
            <a:r>
              <a:rPr lang="ru-RU" dirty="0" smtClean="0">
                <a:latin typeface="Times New Roman" panose="02020603050405020304" pitchFamily="18" charset="0"/>
                <a:ea typeface="Times New Roman" panose="02020603050405020304" pitchFamily="18" charset="0"/>
              </a:rPr>
              <a:t>ей трудно в это время года</a:t>
            </a:r>
            <a:r>
              <a:rPr lang="ru-RU" dirty="0" smtClean="0">
                <a:latin typeface="Times New Roman" panose="02020603050405020304" pitchFamily="18" charset="0"/>
                <a:ea typeface="Times New Roman" panose="02020603050405020304" pitchFamily="18" charset="0"/>
                <a:cs typeface="Times New Roman" panose="02020603050405020304" pitchFamily="18" charset="0"/>
              </a:rPr>
              <a:t>? </a:t>
            </a:r>
            <a:endParaRPr lang="ru-RU"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lnSpc>
                <a:spcPct val="115000"/>
              </a:lnSpc>
            </a:pPr>
            <a:r>
              <a:rPr lang="ru-RU" dirty="0" smtClean="0">
                <a:latin typeface="Times New Roman" panose="02020603050405020304" pitchFamily="18" charset="0"/>
                <a:cs typeface="Times New Roman" panose="02020603050405020304" pitchFamily="18" charset="0"/>
              </a:rPr>
              <a:t>- А </a:t>
            </a:r>
            <a:r>
              <a:rPr lang="ru-RU" dirty="0" smtClean="0">
                <a:latin typeface="Times New Roman" panose="02020603050405020304" pitchFamily="18" charset="0"/>
                <a:cs typeface="Times New Roman" panose="02020603050405020304" pitchFamily="18" charset="0"/>
              </a:rPr>
              <a:t>чем питается лиса? </a:t>
            </a:r>
            <a:endParaRPr lang="ru-RU" dirty="0" smtClean="0">
              <a:latin typeface="Times New Roman" panose="02020603050405020304" pitchFamily="18" charset="0"/>
              <a:ea typeface="Times New Roman" panose="02020603050405020304" pitchFamily="18" charset="0"/>
              <a:cs typeface="Times New Roman" panose="02020603050405020304" pitchFamily="18" charset="0"/>
            </a:endParaRPr>
          </a:p>
          <a:p>
            <a:endParaRPr lang="ru-RU" dirty="0"/>
          </a:p>
        </p:txBody>
      </p:sp>
      <p:sp>
        <p:nvSpPr>
          <p:cNvPr id="6" name="TextBox 5"/>
          <p:cNvSpPr txBox="1"/>
          <p:nvPr/>
        </p:nvSpPr>
        <p:spPr>
          <a:xfrm>
            <a:off x="3635896" y="188640"/>
            <a:ext cx="2875595" cy="461665"/>
          </a:xfrm>
          <a:prstGeom prst="rect">
            <a:avLst/>
          </a:prstGeom>
          <a:noFill/>
        </p:spPr>
        <p:txBody>
          <a:bodyPr wrap="none" rtlCol="0">
            <a:spAutoFit/>
          </a:bodyPr>
          <a:lstStyle/>
          <a:p>
            <a:r>
              <a:rPr lang="ru-RU" sz="2400" b="1" dirty="0" smtClean="0">
                <a:latin typeface="Times New Roman" pitchFamily="18" charset="0"/>
                <a:cs typeface="Times New Roman" pitchFamily="18" charset="0"/>
              </a:rPr>
              <a:t>Ответь на вопросы</a:t>
            </a:r>
            <a:endParaRPr lang="ru-RU" sz="2400" b="1" dirty="0">
              <a:latin typeface="Times New Roman" pitchFamily="18" charset="0"/>
              <a:cs typeface="Times New Roman" pitchFamily="18" charset="0"/>
            </a:endParaRPr>
          </a:p>
        </p:txBody>
      </p:sp>
    </p:spTree>
    <p:extLst>
      <p:ext uri="{BB962C8B-B14F-4D97-AF65-F5344CB8AC3E}">
        <p14:creationId xmlns:p14="http://schemas.microsoft.com/office/powerpoint/2010/main" xmlns="" val="16870545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https://im0-tub-ru.yandex.net/i?id=a390650207040b38e494d6973163ebab-l&amp;ref=rim&amp;n=13&amp;w=1366&amp;h=768"/>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 name="Picture 2">
            <a:extLst>
              <a:ext uri="{FF2B5EF4-FFF2-40B4-BE49-F238E27FC236}">
                <a16:creationId xmlns:a16="http://schemas.microsoft.com/office/drawing/2014/main" xmlns="" id="{039BF037-59DC-4574-AD72-A9D1040EC891}"/>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7461"/>
          <a:stretch/>
        </p:blipFill>
        <p:spPr bwMode="auto">
          <a:xfrm>
            <a:off x="539552" y="692696"/>
            <a:ext cx="4611660" cy="471494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Прямоугольник 3"/>
          <p:cNvSpPr/>
          <p:nvPr/>
        </p:nvSpPr>
        <p:spPr>
          <a:xfrm>
            <a:off x="5508104" y="1484784"/>
            <a:ext cx="2915816" cy="2951064"/>
          </a:xfrm>
          <a:prstGeom prst="rect">
            <a:avLst/>
          </a:prstGeom>
        </p:spPr>
        <p:txBody>
          <a:bodyPr wrap="square">
            <a:spAutoFit/>
          </a:bodyPr>
          <a:lstStyle/>
          <a:p>
            <a:pPr>
              <a:lnSpc>
                <a:spcPct val="150000"/>
              </a:lnSpc>
            </a:pPr>
            <a:r>
              <a:rPr lang="ru-RU" dirty="0" smtClean="0">
                <a:latin typeface="Times New Roman" panose="02020603050405020304" pitchFamily="18" charset="0"/>
                <a:ea typeface="Times New Roman" panose="02020603050405020304" pitchFamily="18" charset="0"/>
              </a:rPr>
              <a:t>Мышевидными грызунами, мелкими птицами, зайцами, крупными насекомыми, различными плодами, ягодами. Лиса запасов не делает, голодно бывает ей порой. </a:t>
            </a:r>
            <a:endParaRPr lang="ru-RU"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16870545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https://im0-tub-ru.yandex.net/i?id=a390650207040b38e494d6973163ebab-l&amp;ref=rim&amp;n=13&amp;w=1366&amp;h=768"/>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l="4115" r="6990" b="17691"/>
          <a:stretch>
            <a:fillRect/>
          </a:stretch>
        </p:blipFill>
        <p:spPr bwMode="auto">
          <a:xfrm>
            <a:off x="1403648" y="188640"/>
            <a:ext cx="6408712" cy="44644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395536" y="4826675"/>
            <a:ext cx="8748464" cy="2031325"/>
          </a:xfrm>
          <a:prstGeom prst="rect">
            <a:avLst/>
          </a:prstGeom>
          <a:noFill/>
        </p:spPr>
        <p:txBody>
          <a:bodyPr wrap="square" rtlCol="0">
            <a:spAutoFit/>
          </a:bodyPr>
          <a:lstStyle/>
          <a:p>
            <a:r>
              <a:rPr lang="ru-RU" dirty="0" smtClean="0">
                <a:latin typeface="Times New Roman" pitchFamily="18" charset="0"/>
                <a:ea typeface="Calibri" panose="020F0502020204030204" pitchFamily="34" charset="0"/>
                <a:cs typeface="Times New Roman" pitchFamily="18" charset="0"/>
              </a:rPr>
              <a:t>Зимой насекомых, ягод нет</a:t>
            </a:r>
            <a:r>
              <a:rPr lang="ru-RU" b="1" dirty="0" smtClean="0">
                <a:latin typeface="Times New Roman" pitchFamily="18" charset="0"/>
                <a:ea typeface="Calibri" panose="020F0502020204030204" pitchFamily="34" charset="0"/>
                <a:cs typeface="Times New Roman" pitchFamily="18" charset="0"/>
              </a:rPr>
              <a:t>, </a:t>
            </a:r>
            <a:r>
              <a:rPr lang="ru-RU" dirty="0" smtClean="0">
                <a:latin typeface="Times New Roman" pitchFamily="18" charset="0"/>
                <a:ea typeface="Calibri" panose="020F0502020204030204" pitchFamily="34" charset="0"/>
                <a:cs typeface="Times New Roman" pitchFamily="18" charset="0"/>
              </a:rPr>
              <a:t>остаются только мелкие животные. Зайцы умеют запутывать следы, мелкие птицы улетели на юг, а те, кто остался зимовать с нами, перебрались ближе к людям, мыши спрятались глубоко под снегом. Как же лиса их добывает? Лиса обнюхивает снег, ищет мышиные норки. У нее очень острый нюх, даже сквозь толщу снега она слышит запах мышей. И тогда начинается охота. Когда лиса так охотиться на мышей, говорят – лиса </a:t>
            </a:r>
            <a:r>
              <a:rPr lang="ru-RU" b="1" dirty="0" smtClean="0">
                <a:latin typeface="Times New Roman" pitchFamily="18" charset="0"/>
                <a:ea typeface="Calibri" panose="020F0502020204030204" pitchFamily="34" charset="0"/>
                <a:cs typeface="Times New Roman" pitchFamily="18" charset="0"/>
              </a:rPr>
              <a:t>мышкует</a:t>
            </a:r>
            <a:r>
              <a:rPr lang="ru-RU" dirty="0" smtClean="0">
                <a:latin typeface="Times New Roman" pitchFamily="18" charset="0"/>
                <a:ea typeface="Calibri" panose="020F0502020204030204" pitchFamily="34" charset="0"/>
                <a:cs typeface="Times New Roman" pitchFamily="18" charset="0"/>
              </a:rPr>
              <a:t>. </a:t>
            </a:r>
            <a:endParaRPr lang="ru-RU" dirty="0" smtClean="0">
              <a:latin typeface="Times New Roman" pitchFamily="18" charset="0"/>
              <a:cs typeface="Times New Roman" pitchFamily="18" charset="0"/>
            </a:endParaRPr>
          </a:p>
          <a:p>
            <a:endParaRPr lang="ru-RU" dirty="0"/>
          </a:p>
        </p:txBody>
      </p:sp>
    </p:spTree>
    <p:extLst>
      <p:ext uri="{BB962C8B-B14F-4D97-AF65-F5344CB8AC3E}">
        <p14:creationId xmlns:p14="http://schemas.microsoft.com/office/powerpoint/2010/main" xmlns="" val="16870545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https://im0-tub-ru.yandex.net/i?id=a390650207040b38e494d6973163ebab-l&amp;ref=rim&amp;n=13&amp;w=1366&amp;h=768"/>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 name="Рисунок 2">
            <a:extLst>
              <a:ext uri="{FF2B5EF4-FFF2-40B4-BE49-F238E27FC236}">
                <a16:creationId xmlns:a16="http://schemas.microsoft.com/office/drawing/2014/main" xmlns="" id="{B9768780-8AC6-4E2A-98D4-E0243AE5DC92}"/>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23528" y="260648"/>
            <a:ext cx="8496944" cy="6336704"/>
          </a:xfrm>
          <a:prstGeom prst="rect">
            <a:avLst/>
          </a:prstGeom>
        </p:spPr>
      </p:pic>
    </p:spTree>
    <p:extLst>
      <p:ext uri="{BB962C8B-B14F-4D97-AF65-F5344CB8AC3E}">
        <p14:creationId xmlns:p14="http://schemas.microsoft.com/office/powerpoint/2010/main" xmlns="" val="16870545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https://im0-tub-ru.yandex.net/i?id=a390650207040b38e494d6973163ebab-l&amp;ref=rim&amp;n=13&amp;w=1366&amp;h=768"/>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 name="Picture 2">
            <a:extLst>
              <a:ext uri="{FF2B5EF4-FFF2-40B4-BE49-F238E27FC236}">
                <a16:creationId xmlns:a16="http://schemas.microsoft.com/office/drawing/2014/main" xmlns="" id="{C7F7FEA7-0EE9-46FB-AC0A-3130166D39EB}"/>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7544" y="908720"/>
            <a:ext cx="4608512" cy="3720124"/>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3059832" y="332656"/>
            <a:ext cx="3924216" cy="677108"/>
          </a:xfrm>
          <a:prstGeom prst="rect">
            <a:avLst/>
          </a:prstGeom>
          <a:noFill/>
        </p:spPr>
        <p:txBody>
          <a:bodyPr wrap="none" rtlCol="0">
            <a:spAutoFit/>
          </a:bodyPr>
          <a:lstStyle/>
          <a:p>
            <a:r>
              <a:rPr lang="ru-RU" sz="2000" b="1" dirty="0" smtClean="0">
                <a:solidFill>
                  <a:srgbClr val="07284A"/>
                </a:solidFill>
                <a:latin typeface="Times New Roman" panose="02020603050405020304" pitchFamily="18" charset="0"/>
                <a:ea typeface="Times New Roman" panose="02020603050405020304" pitchFamily="18" charset="0"/>
              </a:rPr>
              <a:t>Как называется жилище лисы?</a:t>
            </a:r>
            <a:r>
              <a:rPr lang="ru-RU" sz="2000" b="1" dirty="0" smtClean="0">
                <a:latin typeface="Calibri" panose="020F0502020204030204" pitchFamily="34" charset="0"/>
                <a:ea typeface="Calibri" panose="020F0502020204030204" pitchFamily="34" charset="0"/>
                <a:cs typeface="Times New Roman" panose="02020603050405020304" pitchFamily="18" charset="0"/>
              </a:rPr>
              <a:t> </a:t>
            </a:r>
          </a:p>
          <a:p>
            <a:endParaRPr lang="ru-RU" dirty="0"/>
          </a:p>
        </p:txBody>
      </p:sp>
      <p:sp>
        <p:nvSpPr>
          <p:cNvPr id="5" name="TextBox 4"/>
          <p:cNvSpPr txBox="1"/>
          <p:nvPr/>
        </p:nvSpPr>
        <p:spPr>
          <a:xfrm>
            <a:off x="251520" y="1700808"/>
            <a:ext cx="1980728" cy="2862322"/>
          </a:xfrm>
          <a:prstGeom prst="rect">
            <a:avLst/>
          </a:prstGeom>
          <a:noFill/>
        </p:spPr>
        <p:txBody>
          <a:bodyPr wrap="square" rtlCol="0">
            <a:spAutoFit/>
          </a:bodyPr>
          <a:lstStyle/>
          <a:p>
            <a:r>
              <a:rPr lang="ru-RU" dirty="0" smtClean="0">
                <a:latin typeface="Times New Roman" pitchFamily="18" charset="0"/>
                <a:ea typeface="Calibri" panose="020F0502020204030204" pitchFamily="34" charset="0"/>
                <a:cs typeface="Times New Roman" pitchFamily="18" charset="0"/>
              </a:rPr>
              <a:t>Живёт лиса обычно в норе</a:t>
            </a:r>
            <a:r>
              <a:rPr lang="ru-RU" b="1" dirty="0" smtClean="0">
                <a:latin typeface="Times New Roman" pitchFamily="18" charset="0"/>
                <a:ea typeface="Calibri" panose="020F0502020204030204" pitchFamily="34" charset="0"/>
                <a:cs typeface="Times New Roman" pitchFamily="18" charset="0"/>
              </a:rPr>
              <a:t>,</a:t>
            </a:r>
            <a:r>
              <a:rPr lang="ru-RU" dirty="0" smtClean="0">
                <a:latin typeface="Times New Roman" pitchFamily="18" charset="0"/>
                <a:ea typeface="Calibri" panose="020F0502020204030204" pitchFamily="34" charset="0"/>
                <a:cs typeface="Times New Roman" pitchFamily="18" charset="0"/>
              </a:rPr>
              <a:t> так как у неё маленькие лапки с острыми коготками, достаточно быстро может сделать себе жильё.</a:t>
            </a:r>
            <a:endParaRPr lang="ru-RU" dirty="0">
              <a:latin typeface="Times New Roman" pitchFamily="18" charset="0"/>
              <a:cs typeface="Times New Roman" pitchFamily="18" charset="0"/>
            </a:endParaRPr>
          </a:p>
        </p:txBody>
      </p:sp>
      <p:sp>
        <p:nvSpPr>
          <p:cNvPr id="6" name="TextBox 5"/>
          <p:cNvSpPr txBox="1"/>
          <p:nvPr/>
        </p:nvSpPr>
        <p:spPr>
          <a:xfrm>
            <a:off x="683568" y="4941168"/>
            <a:ext cx="7992888" cy="1754326"/>
          </a:xfrm>
          <a:prstGeom prst="rect">
            <a:avLst/>
          </a:prstGeom>
          <a:noFill/>
        </p:spPr>
        <p:txBody>
          <a:bodyPr wrap="square" rtlCol="0">
            <a:spAutoFit/>
          </a:bodyPr>
          <a:lstStyle/>
          <a:p>
            <a:pPr algn="just"/>
            <a:r>
              <a:rPr lang="ru-RU" dirty="0" smtClean="0">
                <a:solidFill>
                  <a:srgbClr val="07284A"/>
                </a:solidFill>
                <a:latin typeface="Times New Roman" panose="02020603050405020304" pitchFamily="18" charset="0"/>
                <a:ea typeface="Times New Roman" panose="02020603050405020304" pitchFamily="18" charset="0"/>
              </a:rPr>
              <a:t>Если рассматривать жильё лисы, то можно увидеть целый дом, который состоит из нескольких входов и выходов. </a:t>
            </a:r>
            <a:endParaRPr lang="ru-RU" sz="1600" dirty="0" smtClean="0">
              <a:solidFill>
                <a:srgbClr val="07284A"/>
              </a:solidFill>
              <a:latin typeface="Times New Roman" panose="02020603050405020304" pitchFamily="18" charset="0"/>
              <a:ea typeface="Times New Roman" panose="02020603050405020304" pitchFamily="18" charset="0"/>
            </a:endParaRPr>
          </a:p>
          <a:p>
            <a:r>
              <a:rPr lang="ru-RU" dirty="0" smtClean="0">
                <a:latin typeface="Times New Roman" panose="02020603050405020304" pitchFamily="18" charset="0"/>
                <a:ea typeface="Times New Roman" panose="02020603050405020304" pitchFamily="18" charset="0"/>
              </a:rPr>
              <a:t>Начинают его строить весной или летом, чтобы к зиме уже было, где жить. К зиме остаётся открытым только один вход, остальные заткнуты мхом с лета. </a:t>
            </a:r>
            <a:r>
              <a:rPr lang="ru-RU" dirty="0" smtClean="0">
                <a:latin typeface="Times New Roman" panose="02020603050405020304" pitchFamily="18" charset="0"/>
                <a:ea typeface="Times New Roman" panose="02020603050405020304" pitchFamily="18" charset="0"/>
                <a:cs typeface="Times New Roman" panose="02020603050405020304" pitchFamily="18" charset="0"/>
              </a:rPr>
              <a:t>Так тепло самой лисе и маленьким лисятам.</a:t>
            </a:r>
            <a:endParaRPr lang="ru-RU" sz="1400" dirty="0" smtClean="0">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pic>
        <p:nvPicPr>
          <p:cNvPr id="7" name="Picture 2">
            <a:extLst>
              <a:ext uri="{FF2B5EF4-FFF2-40B4-BE49-F238E27FC236}">
                <a16:creationId xmlns:a16="http://schemas.microsoft.com/office/drawing/2014/main" xmlns="" id="{A5324B46-6F6D-4A2F-B317-41C1FC463C2C}"/>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3457" t="5047" r="3074" b="21091"/>
          <a:stretch/>
        </p:blipFill>
        <p:spPr bwMode="auto">
          <a:xfrm>
            <a:off x="4499992" y="908720"/>
            <a:ext cx="4248472" cy="374441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87054572"/>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202</TotalTime>
  <Words>777</Words>
  <Application>Microsoft Office PowerPoint</Application>
  <PresentationFormat>Экран (4:3)</PresentationFormat>
  <Paragraphs>64</Paragraphs>
  <Slides>25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25</vt:i4>
      </vt:variant>
    </vt:vector>
  </HeadingPairs>
  <TitlesOfParts>
    <vt:vector size="26"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Волк и лиса – лесные хищники</dc:title>
  <dc:creator>Александр</dc:creator>
  <cp:lastModifiedBy>User</cp:lastModifiedBy>
  <cp:revision>22</cp:revision>
  <dcterms:created xsi:type="dcterms:W3CDTF">2021-01-27T16:06:44Z</dcterms:created>
  <dcterms:modified xsi:type="dcterms:W3CDTF">2021-02-13T17:01:36Z</dcterms:modified>
</cp:coreProperties>
</file>