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802"/>
    <a:srgbClr val="FD51D0"/>
    <a:srgbClr val="CBCBCB"/>
    <a:srgbClr val="FE9CE4"/>
    <a:srgbClr val="909090"/>
    <a:srgbClr val="75009A"/>
    <a:srgbClr val="B889DB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0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EB669-7398-4B15-BAAF-4A96442E561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9E712-9C97-455D-9D52-BFE2D1B0D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9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9E712-9C97-455D-9D52-BFE2D1B0D9D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9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9E712-9C97-455D-9D52-BFE2D1B0D9D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6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490E14-7273-445C-83F6-F74B0638F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2344694-07C1-4E52-8F68-1603AE255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493AA0-B439-4DFD-9A94-82A757B6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EDAA4A-5953-4283-A379-0C928C01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D4D597-DA45-4E42-BC8C-B2FEF63D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7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180689-4CD7-4996-B60A-CF5E040A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946541A-9648-495A-B492-5B042D37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EDDD80-0395-45FD-BD09-AF0D41DF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0D3226-8665-435D-9221-AA547111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6A0B6C-EDF5-47BC-87AC-87206FEF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93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2C7CDB7-252A-484A-A125-57DFADC5A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4E9739A-EF54-4A76-8807-8465C8253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3C0D00-0885-4297-A362-529C402B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3DA6F3-561B-4BA5-8DBA-400C7410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8613D2-8D50-4CFE-BE29-5540CDFB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4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B24FBE-20FF-42B4-9770-6625C939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2E3C97-36F5-45B3-AEF6-B6A679CEE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3177EE-2515-4B50-9C4B-B88952D5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841914-60E0-45F0-B6CB-0E158842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5447A9-D1F6-41E6-B078-93E3FB8C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35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282630-FD3B-484F-9AD2-81329689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6566A85-CA00-4165-AF1E-545A0809E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BD4E63-305D-4755-B4A6-8003F2F2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A72EFF-30DF-4285-8099-91363311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6A560D-4649-4793-9795-58A5BD7A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2ECBC4-70BD-428B-8A40-C92DBC5A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EE5361-2C1F-44D2-ABF1-B50358A6B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5A45190-05B3-461A-A79D-D9FA8C768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B37D9D-8B8A-41C4-9F15-B1CB5A98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7578FE-9AA9-4596-9D28-1C03C910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E36817-A4FE-45F0-9A3A-819FC9ED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53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30CEA1-6BA2-495F-A29F-94F2BB05F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DC5FD9-5FC0-4D84-A564-43059D310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54F2D23-9E6E-4927-96A5-A65EB22E2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FEB8135-25F1-40E1-A6A3-5D82DCFC3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4DB905C-2A49-4E96-B641-96133DB01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304700-E2A0-4436-B608-9EAFCE71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57D7DF5-642E-45C4-A4E7-DDB80263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5FA308F-D6F2-4408-B393-BDF436E4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6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EF992D-CD8E-4521-91C7-865FD0F94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9AE16CE-737F-4A1E-948E-C2553B13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3C5C6A3-CDDB-4660-9B0A-B59E2F10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9F0FD6C-C7DE-41CD-AEE2-952800BD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1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E8E2608-57CD-4C49-AE80-2EF28972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EE57FA3-E104-4C4A-A611-2C963DD41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ADF6CBA-EB74-485C-A9F1-596C3FE3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8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74632D-BE9A-4255-84B9-C3C2F7D9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7915FE-BDA7-4713-A3AD-9C4078F14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C5394B5-F5AF-4C23-8EFC-A9808FC06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64CBD8-B4BC-4203-B24D-348D84863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E1DCC6-03C2-44D7-A343-C752E5F56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7E66B07-53FB-460F-AEF6-B08A59DB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0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C0BA28-C64B-4870-B999-9511729A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59D97ED-B8F3-4BF0-93E7-A3C975584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E82D3DF-54C2-488B-A46C-466EC4310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FE886C2-3E07-4267-9B91-35DC7AA6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A5D914A-27CA-40BE-9139-1E026068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86522D1-838A-42BF-A708-33B972B7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4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D5F0BD-CB43-40C6-974C-069B5C180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D82EFD-7303-404B-8398-CCC806545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4448F4-82E3-4AD0-BFE5-86FDB3A34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82049C-EE47-4492-B29D-6DD599BB7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9A435F-F6E0-4CB4-841D-CF9C56FE1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8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hyperlink" Target="https://vk.com/logo_web" TargetMode="External"/><Relationship Id="rId4" Type="http://schemas.microsoft.com/office/2007/relationships/hdphoto" Target="../media/hdphoto3.wdp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slide" Target="slide5.xml"/><Relationship Id="rId4" Type="http://schemas.microsoft.com/office/2007/relationships/hdphoto" Target="../media/hdphoto3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CC04F4-80C6-45D4-B1B1-96FF2D844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CF685B5-CDD3-492F-A8CF-E322C7612F85}"/>
              </a:ext>
            </a:extLst>
          </p:cNvPr>
          <p:cNvSpPr/>
          <p:nvPr/>
        </p:nvSpPr>
        <p:spPr>
          <a:xfrm>
            <a:off x="2432482" y="2007108"/>
            <a:ext cx="7327036" cy="284378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91D0954-1E9F-4FCC-9A04-0ABEB4432DDD}"/>
              </a:ext>
            </a:extLst>
          </p:cNvPr>
          <p:cNvSpPr txBox="1"/>
          <p:nvPr/>
        </p:nvSpPr>
        <p:spPr>
          <a:xfrm>
            <a:off x="2507226" y="2197893"/>
            <a:ext cx="7177548" cy="246221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МЕМОРИ</a:t>
            </a:r>
          </a:p>
          <a:p>
            <a:pPr algn="ctr"/>
            <a:r>
              <a:rPr lang="ru-RU" sz="4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Автоматизация звука </a:t>
            </a:r>
            <a:r>
              <a:rPr lang="en-US" sz="4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[</a:t>
            </a:r>
            <a:r>
              <a:rPr lang="ru-RU" sz="4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Ж</a:t>
            </a:r>
            <a:r>
              <a:rPr lang="en-US" sz="4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]</a:t>
            </a:r>
            <a:endParaRPr lang="ru-RU" sz="4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416A5DC-B7A0-4D86-A6F3-82143174F75F}"/>
              </a:ext>
            </a:extLst>
          </p:cNvPr>
          <p:cNvGrpSpPr/>
          <p:nvPr/>
        </p:nvGrpSpPr>
        <p:grpSpPr>
          <a:xfrm>
            <a:off x="10643372" y="6211307"/>
            <a:ext cx="1414233" cy="579170"/>
            <a:chOff x="10661904" y="5462709"/>
            <a:chExt cx="1414233" cy="579170"/>
          </a:xfrm>
        </p:grpSpPr>
        <p:pic>
          <p:nvPicPr>
            <p:cNvPr id="2" name="Рисунок 1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6D8F8129-C6A9-4431-AED9-013F300F6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1904" y="5462709"/>
              <a:ext cx="1414233" cy="579170"/>
            </a:xfrm>
            <a:prstGeom prst="rect">
              <a:avLst/>
            </a:prstGeom>
          </p:spPr>
        </p:pic>
        <p:sp>
          <p:nvSpPr>
            <p:cNvPr id="3" name="TextBox 2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5E881236-D239-446B-ABB3-9BFAD2722415}"/>
                </a:ext>
              </a:extLst>
            </p:cNvPr>
            <p:cNvSpPr txBox="1"/>
            <p:nvPr/>
          </p:nvSpPr>
          <p:spPr>
            <a:xfrm>
              <a:off x="10746168" y="5583017"/>
              <a:ext cx="11703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ПРАВИЛА</a:t>
              </a:r>
              <a:endParaRPr lang="ru-RU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048000" y="778272"/>
            <a:ext cx="6096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 </a:t>
            </a:r>
            <a:endParaRPr lang="ru-RU" sz="1200" i="1" dirty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ДЕТСКИЙ САД «ОЛЕНЕНОК»,  ЯНАО, п. ТАЗОВСКИЙ</a:t>
            </a:r>
            <a:endParaRPr lang="ru-RU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09454" y="4731177"/>
            <a:ext cx="6096000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cs typeface="Times New Roman"/>
              </a:rPr>
              <a:t>Составила презентацию</a:t>
            </a:r>
            <a:endParaRPr kumimoji="0" lang="ru-RU" sz="600" b="1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cs typeface="Times New Roman"/>
              </a:rPr>
              <a:t>Шереметьева Елена Борисовна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cs typeface="Times New Roman"/>
              </a:rPr>
              <a:t>учитель -логопед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cs typeface="Times New Roman"/>
              </a:rPr>
              <a:t>МБДОУ д/с «Олененок»,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cs typeface="Times New Roman"/>
              </a:rPr>
              <a:t>п.Тазовский,2022г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cs typeface="Times New Roman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60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6FAD574-364C-45F1-87E2-D692F8110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CF685B5-CDD3-492F-A8CF-E322C7612F85}"/>
              </a:ext>
            </a:extLst>
          </p:cNvPr>
          <p:cNvSpPr/>
          <p:nvPr/>
        </p:nvSpPr>
        <p:spPr>
          <a:xfrm>
            <a:off x="2566505" y="286090"/>
            <a:ext cx="7058990" cy="155185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91D0954-1E9F-4FCC-9A04-0ABEB4432DDD}"/>
              </a:ext>
            </a:extLst>
          </p:cNvPr>
          <p:cNvSpPr txBox="1"/>
          <p:nvPr/>
        </p:nvSpPr>
        <p:spPr>
          <a:xfrm>
            <a:off x="2507226" y="430136"/>
            <a:ext cx="7177548" cy="110799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Правила игры</a:t>
            </a:r>
            <a:endParaRPr lang="ru-RU" sz="4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Стрелка: вправо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AB65DB47-24B7-4549-8A82-AF940ABA39D4}"/>
              </a:ext>
            </a:extLst>
          </p:cNvPr>
          <p:cNvSpPr/>
          <p:nvPr/>
        </p:nvSpPr>
        <p:spPr>
          <a:xfrm>
            <a:off x="11397013" y="6212821"/>
            <a:ext cx="679124" cy="576144"/>
          </a:xfrm>
          <a:prstGeom prst="rightArrow">
            <a:avLst>
              <a:gd name="adj1" fmla="val 36774"/>
              <a:gd name="adj2" fmla="val 76452"/>
            </a:avLst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9D422BB9-8CFC-4587-B4C0-825E44A83662}"/>
              </a:ext>
            </a:extLst>
          </p:cNvPr>
          <p:cNvSpPr/>
          <p:nvPr/>
        </p:nvSpPr>
        <p:spPr>
          <a:xfrm>
            <a:off x="1985912" y="2268080"/>
            <a:ext cx="8220173" cy="430383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F41EC1-EE2A-4171-9561-22A38B32F518}"/>
              </a:ext>
            </a:extLst>
          </p:cNvPr>
          <p:cNvSpPr txBox="1"/>
          <p:nvPr/>
        </p:nvSpPr>
        <p:spPr>
          <a:xfrm>
            <a:off x="2265815" y="2578595"/>
            <a:ext cx="76603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В мультимедийной дидактической игре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Мемори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»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представлены 2 уровня сложности (6 и 8 карточек).</a:t>
            </a:r>
          </a:p>
          <a:p>
            <a:pPr algn="just"/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Рассматриваем вместе с ребенком карточки, называя каждый изображенный предмет.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При нажатии на       происходит переворачивание всех карточек одновременно. 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Задача ребенка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– найти по парам все картинки, называя цвета карточек, которые переворачивает педагог (или ребенок при помощи дистанционного управления).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Для облегчения задачи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предлагаем запомнить расположение конкретных картинок (только жуки; только жуки и жабы).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447FF5-D1AA-4123-9B14-173B0A612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6092" y="3988236"/>
            <a:ext cx="524767" cy="3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4021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13407AD-6C72-4CB4-BDD3-E1337559A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85"/>
            <a:ext cx="12192000" cy="685799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AC781667-6B54-402C-9BA5-DC528DD7537E}"/>
              </a:ext>
            </a:extLst>
          </p:cNvPr>
          <p:cNvSpPr/>
          <p:nvPr/>
        </p:nvSpPr>
        <p:spPr>
          <a:xfrm rot="5400000">
            <a:off x="1810444" y="976724"/>
            <a:ext cx="2920753" cy="20015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44EFBAD8-295A-4CDE-839C-CCED1CC2C570}"/>
              </a:ext>
            </a:extLst>
          </p:cNvPr>
          <p:cNvSpPr/>
          <p:nvPr/>
        </p:nvSpPr>
        <p:spPr>
          <a:xfrm rot="5400000">
            <a:off x="4544345" y="970381"/>
            <a:ext cx="2920753" cy="19964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158B9185-879C-4406-8A62-D4B95DD1ABC2}"/>
              </a:ext>
            </a:extLst>
          </p:cNvPr>
          <p:cNvSpPr/>
          <p:nvPr/>
        </p:nvSpPr>
        <p:spPr>
          <a:xfrm rot="5400000">
            <a:off x="7277997" y="968495"/>
            <a:ext cx="2920753" cy="19964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E7DC1EA6-3249-4E08-A5FA-25DB1609015B}"/>
              </a:ext>
            </a:extLst>
          </p:cNvPr>
          <p:cNvSpPr/>
          <p:nvPr/>
        </p:nvSpPr>
        <p:spPr>
          <a:xfrm rot="5400000">
            <a:off x="7275449" y="4142703"/>
            <a:ext cx="2920753" cy="200158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629805DA-01B1-4FBB-9EDE-6BD570C04DF5}"/>
              </a:ext>
            </a:extLst>
          </p:cNvPr>
          <p:cNvSpPr/>
          <p:nvPr/>
        </p:nvSpPr>
        <p:spPr>
          <a:xfrm rot="5400000">
            <a:off x="1769747" y="4167556"/>
            <a:ext cx="2920753" cy="195187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B05FC374-A0B1-4DFD-985F-05FE0EBF8928}"/>
              </a:ext>
            </a:extLst>
          </p:cNvPr>
          <p:cNvSpPr/>
          <p:nvPr/>
        </p:nvSpPr>
        <p:spPr>
          <a:xfrm rot="5400000">
            <a:off x="4541571" y="4158911"/>
            <a:ext cx="2920753" cy="1969176"/>
          </a:xfrm>
          <a:prstGeom prst="roundRect">
            <a:avLst/>
          </a:prstGeom>
          <a:solidFill>
            <a:srgbClr val="7030A0"/>
          </a:solidFill>
          <a:ln>
            <a:solidFill>
              <a:srgbClr val="75009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62AAB025-B67D-4D1F-8C14-5CDABB8EB47C}"/>
              </a:ext>
            </a:extLst>
          </p:cNvPr>
          <p:cNvSpPr/>
          <p:nvPr/>
        </p:nvSpPr>
        <p:spPr>
          <a:xfrm rot="5400000">
            <a:off x="1810444" y="976721"/>
            <a:ext cx="2920753" cy="20015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9178023E-B1D2-475B-8AB2-3774E050CCDF}"/>
              </a:ext>
            </a:extLst>
          </p:cNvPr>
          <p:cNvSpPr/>
          <p:nvPr/>
        </p:nvSpPr>
        <p:spPr>
          <a:xfrm rot="5400000">
            <a:off x="4545019" y="970622"/>
            <a:ext cx="2920753" cy="20015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2FDF9056-618D-4B4F-BD32-F7CA51A05C55}"/>
              </a:ext>
            </a:extLst>
          </p:cNvPr>
          <p:cNvSpPr/>
          <p:nvPr/>
        </p:nvSpPr>
        <p:spPr>
          <a:xfrm rot="5400000">
            <a:off x="7281302" y="970058"/>
            <a:ext cx="2916982" cy="19971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2AD6BF4D-04F5-4B23-B1B0-A5F48B95D795}"/>
              </a:ext>
            </a:extLst>
          </p:cNvPr>
          <p:cNvSpPr/>
          <p:nvPr/>
        </p:nvSpPr>
        <p:spPr>
          <a:xfrm rot="5400000">
            <a:off x="1756397" y="4158902"/>
            <a:ext cx="2920753" cy="1969178"/>
          </a:xfrm>
          <a:prstGeom prst="roundRect">
            <a:avLst/>
          </a:prstGeom>
          <a:solidFill>
            <a:srgbClr val="FF7D7D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97C057C6-F564-492B-9F02-74A14D563E89}"/>
              </a:ext>
            </a:extLst>
          </p:cNvPr>
          <p:cNvSpPr/>
          <p:nvPr/>
        </p:nvSpPr>
        <p:spPr>
          <a:xfrm rot="5400000">
            <a:off x="4541411" y="4167551"/>
            <a:ext cx="2920753" cy="1951872"/>
          </a:xfrm>
          <a:prstGeom prst="roundRect">
            <a:avLst/>
          </a:prstGeom>
          <a:solidFill>
            <a:srgbClr val="B889DB"/>
          </a:solidFill>
          <a:ln>
            <a:solidFill>
              <a:srgbClr val="75009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D9F4E4B3-891C-4660-8E82-1A67742FA0FC}"/>
              </a:ext>
            </a:extLst>
          </p:cNvPr>
          <p:cNvSpPr/>
          <p:nvPr/>
        </p:nvSpPr>
        <p:spPr>
          <a:xfrm rot="5400000">
            <a:off x="7270235" y="4147908"/>
            <a:ext cx="2920753" cy="199115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186B52-04AD-44B4-AC92-E0E2FCA3D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9642" y="962902"/>
            <a:ext cx="2670963" cy="213327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5AA6B54-3C62-4DDD-A9D9-A90E3ACDBB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0636" y="962902"/>
            <a:ext cx="1927088" cy="1927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1D4EFEA-B40F-4059-B7DF-3FCE3EC63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9125" y="1119341"/>
            <a:ext cx="2102972" cy="1822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5ACCED1-514E-4104-9F23-FF651BCD9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6820" y="4215264"/>
            <a:ext cx="2139906" cy="18545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806572-B144-46D7-9013-904533C1E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6305" y="4111747"/>
            <a:ext cx="2670964" cy="2133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634F1D0-08EC-4FE2-9674-9139A5FFA4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0047" y="4194232"/>
            <a:ext cx="1896651" cy="18966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Стрелка: вправо 6">
            <a:hlinkClick r:id="rId9" action="ppaction://hlinksldjump"/>
            <a:extLst>
              <a:ext uri="{FF2B5EF4-FFF2-40B4-BE49-F238E27FC236}">
                <a16:creationId xmlns:a16="http://schemas.microsoft.com/office/drawing/2014/main" xmlns="" id="{6229B2DD-0041-46F3-93EC-EA690DA5AF8F}"/>
              </a:ext>
            </a:extLst>
          </p:cNvPr>
          <p:cNvSpPr/>
          <p:nvPr/>
        </p:nvSpPr>
        <p:spPr>
          <a:xfrm>
            <a:off x="11397013" y="6212821"/>
            <a:ext cx="679124" cy="576144"/>
          </a:xfrm>
          <a:prstGeom prst="rightArrow">
            <a:avLst>
              <a:gd name="adj1" fmla="val 36774"/>
              <a:gd name="adj2" fmla="val 76452"/>
            </a:avLst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01E50AF-0B45-4645-BCDA-81BBC5D32CFB}"/>
              </a:ext>
            </a:extLst>
          </p:cNvPr>
          <p:cNvGrpSpPr/>
          <p:nvPr/>
        </p:nvGrpSpPr>
        <p:grpSpPr>
          <a:xfrm>
            <a:off x="10237453" y="3112807"/>
            <a:ext cx="841307" cy="848725"/>
            <a:chOff x="10835648" y="3035555"/>
            <a:chExt cx="841307" cy="848725"/>
          </a:xfrm>
        </p:grpSpPr>
        <p:sp>
          <p:nvSpPr>
            <p:cNvPr id="3" name="Стрелка: изогнутая вверх 2">
              <a:extLst>
                <a:ext uri="{FF2B5EF4-FFF2-40B4-BE49-F238E27FC236}">
                  <a16:creationId xmlns:a16="http://schemas.microsoft.com/office/drawing/2014/main" xmlns="" id="{83A26415-89F9-4E88-B41E-3CDBFA90DDA6}"/>
                </a:ext>
              </a:extLst>
            </p:cNvPr>
            <p:cNvSpPr/>
            <p:nvPr/>
          </p:nvSpPr>
          <p:spPr>
            <a:xfrm>
              <a:off x="10896126" y="3481944"/>
              <a:ext cx="780829" cy="402336"/>
            </a:xfrm>
            <a:prstGeom prst="curved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Стрелка: изогнутая вверх 28">
              <a:extLst>
                <a:ext uri="{FF2B5EF4-FFF2-40B4-BE49-F238E27FC236}">
                  <a16:creationId xmlns:a16="http://schemas.microsoft.com/office/drawing/2014/main" xmlns="" id="{FDAD37E5-6B90-4541-AF1F-93A399DC90A1}"/>
                </a:ext>
              </a:extLst>
            </p:cNvPr>
            <p:cNvSpPr/>
            <p:nvPr/>
          </p:nvSpPr>
          <p:spPr>
            <a:xfrm rot="10800000">
              <a:off x="10835648" y="3035555"/>
              <a:ext cx="780829" cy="402336"/>
            </a:xfrm>
            <a:prstGeom prst="curved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" name="Рисунок 29">
            <a:hlinkClick r:id="rId10"/>
            <a:extLst>
              <a:ext uri="{FF2B5EF4-FFF2-40B4-BE49-F238E27FC236}">
                <a16:creationId xmlns:a16="http://schemas.microsoft.com/office/drawing/2014/main" xmlns="" id="{FFFC886D-9883-4CCE-98C9-195B82002B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7" y="6299343"/>
            <a:ext cx="1000125" cy="91802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0A99109F-35F8-4E8E-BC3B-0617343B9F33}"/>
              </a:ext>
            </a:extLst>
          </p:cNvPr>
          <p:cNvGrpSpPr/>
          <p:nvPr/>
        </p:nvGrpSpPr>
        <p:grpSpPr>
          <a:xfrm>
            <a:off x="77137" y="111932"/>
            <a:ext cx="1129604" cy="450127"/>
            <a:chOff x="77137" y="111932"/>
            <a:chExt cx="1129604" cy="450127"/>
          </a:xfrm>
        </p:grpSpPr>
        <p:sp>
          <p:nvSpPr>
            <p:cNvPr id="10" name="Стрелка: пятиугольник 9">
              <a:extLst>
                <a:ext uri="{FF2B5EF4-FFF2-40B4-BE49-F238E27FC236}">
                  <a16:creationId xmlns:a16="http://schemas.microsoft.com/office/drawing/2014/main" xmlns="" id="{1C5C6020-6420-4E1F-8CC2-2763C5C7C916}"/>
                </a:ext>
              </a:extLst>
            </p:cNvPr>
            <p:cNvSpPr/>
            <p:nvPr/>
          </p:nvSpPr>
          <p:spPr>
            <a:xfrm rot="5400000">
              <a:off x="418995" y="-144718"/>
              <a:ext cx="445889" cy="967666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4F143AF-C31B-40D0-B3AE-28FF5547ABD7}"/>
                </a:ext>
              </a:extLst>
            </p:cNvPr>
            <p:cNvSpPr txBox="1"/>
            <p:nvPr/>
          </p:nvSpPr>
          <p:spPr>
            <a:xfrm>
              <a:off x="77137" y="111932"/>
              <a:ext cx="11296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СЛОВА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1BE2F9A0-E33D-456C-8A22-CD688D601934}"/>
              </a:ext>
            </a:extLst>
          </p:cNvPr>
          <p:cNvGrpSpPr/>
          <p:nvPr/>
        </p:nvGrpSpPr>
        <p:grpSpPr>
          <a:xfrm>
            <a:off x="71006" y="677465"/>
            <a:ext cx="1201944" cy="1160214"/>
            <a:chOff x="71006" y="677465"/>
            <a:chExt cx="1201944" cy="1160214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xmlns="" id="{41DEDB12-125F-4FF9-8A9B-08EDD47B249E}"/>
                </a:ext>
              </a:extLst>
            </p:cNvPr>
            <p:cNvSpPr/>
            <p:nvPr/>
          </p:nvSpPr>
          <p:spPr>
            <a:xfrm>
              <a:off x="71006" y="677465"/>
              <a:ext cx="1201944" cy="1160214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F810423-B5D6-4955-ACFD-7BC3E69D99B3}"/>
                </a:ext>
              </a:extLst>
            </p:cNvPr>
            <p:cNvSpPr txBox="1"/>
            <p:nvPr/>
          </p:nvSpPr>
          <p:spPr>
            <a:xfrm>
              <a:off x="79323" y="770208"/>
              <a:ext cx="11479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ЖУК</a:t>
              </a:r>
            </a:p>
            <a:p>
              <a:pPr algn="ctr"/>
              <a:r>
                <a:rPr lang="ru-RU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ЖЕЛУДЬ</a:t>
              </a:r>
            </a:p>
            <a:p>
              <a:pPr algn="ctr"/>
              <a:r>
                <a:rPr lang="ru-RU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ЖЕЛЕ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1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1" animBg="1"/>
      <p:bldP spid="11" grpId="1" animBg="1"/>
      <p:bldP spid="13" grpId="1" animBg="1"/>
      <p:bldP spid="15" grpId="1" animBg="1"/>
      <p:bldP spid="16" grpId="1" animBg="1"/>
      <p:bldP spid="17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4" grpId="2" animBg="1"/>
      <p:bldP spid="24" grpId="3" animBg="1"/>
      <p:bldP spid="24" grpId="4" animBg="1"/>
      <p:bldP spid="25" grpId="0" animBg="1"/>
      <p:bldP spid="25" grpId="1" animBg="1"/>
      <p:bldP spid="25" grpId="2" animBg="1"/>
      <p:bldP spid="25" grpId="3" animBg="1"/>
      <p:bldP spid="25" grpId="4" animBg="1"/>
      <p:bldP spid="26" grpId="0" animBg="1"/>
      <p:bldP spid="26" grpId="1" animBg="1"/>
      <p:bldP spid="26" grpId="2" animBg="1"/>
      <p:bldP spid="26" grpId="3" animBg="1"/>
      <p:bldP spid="26" grpId="4" animBg="1"/>
      <p:bldP spid="27" grpId="0" animBg="1"/>
      <p:bldP spid="27" grpId="1" animBg="1"/>
      <p:bldP spid="27" grpId="2" animBg="1"/>
      <p:bldP spid="27" grpId="3" animBg="1"/>
      <p:bldP spid="27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96354B4-F6B5-4FB9-B34A-A04C22FE2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AC781667-6B54-402C-9BA5-DC528DD7537E}"/>
              </a:ext>
            </a:extLst>
          </p:cNvPr>
          <p:cNvSpPr/>
          <p:nvPr/>
        </p:nvSpPr>
        <p:spPr>
          <a:xfrm rot="5400000">
            <a:off x="690457" y="4091157"/>
            <a:ext cx="2920753" cy="197416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44EFBAD8-295A-4CDE-839C-CCED1CC2C570}"/>
              </a:ext>
            </a:extLst>
          </p:cNvPr>
          <p:cNvSpPr/>
          <p:nvPr/>
        </p:nvSpPr>
        <p:spPr>
          <a:xfrm rot="5400000">
            <a:off x="677428" y="972932"/>
            <a:ext cx="2920753" cy="196917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158B9185-879C-4406-8A62-D4B95DD1ABC2}"/>
              </a:ext>
            </a:extLst>
          </p:cNvPr>
          <p:cNvSpPr/>
          <p:nvPr/>
        </p:nvSpPr>
        <p:spPr>
          <a:xfrm rot="5400000">
            <a:off x="6024658" y="972935"/>
            <a:ext cx="2920753" cy="19691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E7DC1EA6-3249-4E08-A5FA-25DB1609015B}"/>
              </a:ext>
            </a:extLst>
          </p:cNvPr>
          <p:cNvSpPr/>
          <p:nvPr/>
        </p:nvSpPr>
        <p:spPr>
          <a:xfrm rot="5400000">
            <a:off x="8685587" y="984037"/>
            <a:ext cx="2920753" cy="19691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629805DA-01B1-4FBB-9EDE-6BD570C04DF5}"/>
              </a:ext>
            </a:extLst>
          </p:cNvPr>
          <p:cNvSpPr/>
          <p:nvPr/>
        </p:nvSpPr>
        <p:spPr>
          <a:xfrm rot="5400000">
            <a:off x="8683472" y="4116946"/>
            <a:ext cx="2905987" cy="195187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B05FC374-A0B1-4DFD-985F-05FE0EBF8928}"/>
              </a:ext>
            </a:extLst>
          </p:cNvPr>
          <p:cNvSpPr/>
          <p:nvPr/>
        </p:nvSpPr>
        <p:spPr>
          <a:xfrm rot="5400000">
            <a:off x="3361772" y="4092835"/>
            <a:ext cx="2920753" cy="1999914"/>
          </a:xfrm>
          <a:prstGeom prst="roundRect">
            <a:avLst/>
          </a:prstGeom>
          <a:solidFill>
            <a:srgbClr val="7030A0"/>
          </a:solidFill>
          <a:ln>
            <a:solidFill>
              <a:srgbClr val="75009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071A370-2204-4128-A368-E4FCF5D78502}"/>
              </a:ext>
            </a:extLst>
          </p:cNvPr>
          <p:cNvGrpSpPr/>
          <p:nvPr/>
        </p:nvGrpSpPr>
        <p:grpSpPr>
          <a:xfrm>
            <a:off x="729476" y="3619831"/>
            <a:ext cx="2811985" cy="2920753"/>
            <a:chOff x="642757" y="3581683"/>
            <a:chExt cx="2851054" cy="2920753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xmlns="" id="{62AAB025-B67D-4D1F-8C14-5CDABB8EB47C}"/>
                </a:ext>
              </a:extLst>
            </p:cNvPr>
            <p:cNvSpPr/>
            <p:nvPr/>
          </p:nvSpPr>
          <p:spPr>
            <a:xfrm rot="5400000">
              <a:off x="620014" y="4041266"/>
              <a:ext cx="2920753" cy="200158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52186B52-04AD-44B4-AC92-E0E2FCA3D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2757" y="3963331"/>
              <a:ext cx="2851054" cy="229786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2FDF9056-618D-4B4F-BD32-F7CA51A05C55}"/>
              </a:ext>
            </a:extLst>
          </p:cNvPr>
          <p:cNvSpPr/>
          <p:nvPr/>
        </p:nvSpPr>
        <p:spPr>
          <a:xfrm rot="5400000">
            <a:off x="6029461" y="976253"/>
            <a:ext cx="2909620" cy="19691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5AA6B54-3C62-4DDD-A9D9-A90E3ACDBB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5261" y="1113015"/>
            <a:ext cx="2092814" cy="18137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815FAE53-F8D0-41FA-A60D-BEE6823058DD}"/>
              </a:ext>
            </a:extLst>
          </p:cNvPr>
          <p:cNvGrpSpPr/>
          <p:nvPr/>
        </p:nvGrpSpPr>
        <p:grpSpPr>
          <a:xfrm>
            <a:off x="8692226" y="3639887"/>
            <a:ext cx="3015624" cy="2920753"/>
            <a:chOff x="9683216" y="3776189"/>
            <a:chExt cx="3110163" cy="2853248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xmlns="" id="{2AD6BF4D-04F5-4B23-B1B0-A5F48B95D795}"/>
                </a:ext>
              </a:extLst>
            </p:cNvPr>
            <p:cNvSpPr/>
            <p:nvPr/>
          </p:nvSpPr>
          <p:spPr>
            <a:xfrm rot="5400000">
              <a:off x="9743739" y="4202019"/>
              <a:ext cx="2853248" cy="2001587"/>
            </a:xfrm>
            <a:prstGeom prst="roundRect">
              <a:avLst/>
            </a:prstGeom>
            <a:solidFill>
              <a:srgbClr val="FF7D7D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CF806572-B144-46D7-9013-904533C1E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83216" y="4118408"/>
              <a:ext cx="3110163" cy="203014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56DF7FCE-34F2-4A20-835F-76727727E7BC}"/>
              </a:ext>
            </a:extLst>
          </p:cNvPr>
          <p:cNvGrpSpPr/>
          <p:nvPr/>
        </p:nvGrpSpPr>
        <p:grpSpPr>
          <a:xfrm>
            <a:off x="3820445" y="3633209"/>
            <a:ext cx="1996229" cy="2920753"/>
            <a:chOff x="3592004" y="3741938"/>
            <a:chExt cx="2001587" cy="2920753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xmlns="" id="{97C057C6-F564-492B-9F02-74A14D563E89}"/>
                </a:ext>
              </a:extLst>
            </p:cNvPr>
            <p:cNvSpPr/>
            <p:nvPr/>
          </p:nvSpPr>
          <p:spPr>
            <a:xfrm rot="5400000">
              <a:off x="3132421" y="4201521"/>
              <a:ext cx="2920753" cy="2001587"/>
            </a:xfrm>
            <a:prstGeom prst="roundRect">
              <a:avLst/>
            </a:prstGeom>
            <a:solidFill>
              <a:srgbClr val="B889DB"/>
            </a:solidFill>
            <a:ln>
              <a:solidFill>
                <a:srgbClr val="75009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0634F1D0-08EC-4FE2-9674-9139A5FFA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6491" y="4165325"/>
              <a:ext cx="1936379" cy="190709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74BD3E47-7ADE-41CD-A051-58878EE907AC}"/>
              </a:ext>
            </a:extLst>
          </p:cNvPr>
          <p:cNvSpPr/>
          <p:nvPr/>
        </p:nvSpPr>
        <p:spPr>
          <a:xfrm rot="5400000">
            <a:off x="3386903" y="954476"/>
            <a:ext cx="2920753" cy="2001587"/>
          </a:xfrm>
          <a:prstGeom prst="roundRect">
            <a:avLst/>
          </a:prstGeom>
          <a:solidFill>
            <a:srgbClr val="90909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8220218B-48CD-4F00-BAD1-ACEED9C39162}"/>
              </a:ext>
            </a:extLst>
          </p:cNvPr>
          <p:cNvSpPr/>
          <p:nvPr/>
        </p:nvSpPr>
        <p:spPr>
          <a:xfrm rot="5400000">
            <a:off x="6017224" y="4101534"/>
            <a:ext cx="2920753" cy="1982513"/>
          </a:xfrm>
          <a:prstGeom prst="roundRect">
            <a:avLst/>
          </a:prstGeom>
          <a:solidFill>
            <a:srgbClr val="FD51D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D3DE8E1A-4D2F-40E0-9CAF-82F62FE97537}"/>
              </a:ext>
            </a:extLst>
          </p:cNvPr>
          <p:cNvSpPr/>
          <p:nvPr/>
        </p:nvSpPr>
        <p:spPr>
          <a:xfrm rot="5400000">
            <a:off x="3386902" y="954476"/>
            <a:ext cx="2920753" cy="2001587"/>
          </a:xfrm>
          <a:prstGeom prst="roundRect">
            <a:avLst/>
          </a:prstGeom>
          <a:solidFill>
            <a:srgbClr val="CBCBCB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3FED36D-802A-4A59-8F98-6DB1B50BF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8227" y="868921"/>
            <a:ext cx="2884197" cy="2324575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9178023E-B1D2-475B-8AB2-3774E050CCDF}"/>
              </a:ext>
            </a:extLst>
          </p:cNvPr>
          <p:cNvSpPr/>
          <p:nvPr/>
        </p:nvSpPr>
        <p:spPr>
          <a:xfrm rot="5400000">
            <a:off x="674014" y="980231"/>
            <a:ext cx="2920752" cy="196917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1D4EFEA-B40F-4059-B7DF-3FCE3EC63B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750" y="1122348"/>
            <a:ext cx="2071277" cy="17951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AA716ECC-33CF-47D6-B838-15544DE91F63}"/>
              </a:ext>
            </a:extLst>
          </p:cNvPr>
          <p:cNvSpPr/>
          <p:nvPr/>
        </p:nvSpPr>
        <p:spPr>
          <a:xfrm rot="5400000">
            <a:off x="6017937" y="4108293"/>
            <a:ext cx="2905987" cy="1969176"/>
          </a:xfrm>
          <a:prstGeom prst="roundRect">
            <a:avLst/>
          </a:prstGeom>
          <a:solidFill>
            <a:srgbClr val="FE9CE4"/>
          </a:solidFill>
          <a:ln>
            <a:solidFill>
              <a:srgbClr val="FD51D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5ACCED1-514E-4104-9F23-FF651BCD93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4891" y="4007647"/>
            <a:ext cx="2933555" cy="20164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0C0F6340-DE1D-4141-85EF-E18D8FAB2372}"/>
              </a:ext>
            </a:extLst>
          </p:cNvPr>
          <p:cNvGrpSpPr/>
          <p:nvPr/>
        </p:nvGrpSpPr>
        <p:grpSpPr>
          <a:xfrm>
            <a:off x="9160532" y="504439"/>
            <a:ext cx="1969173" cy="2920754"/>
            <a:chOff x="8356032" y="609478"/>
            <a:chExt cx="2001587" cy="2909839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D9F4E4B3-891C-4660-8E82-1A67742FA0FC}"/>
                </a:ext>
              </a:extLst>
            </p:cNvPr>
            <p:cNvSpPr/>
            <p:nvPr/>
          </p:nvSpPr>
          <p:spPr>
            <a:xfrm rot="5400000">
              <a:off x="7901906" y="1063604"/>
              <a:ext cx="2909839" cy="200158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1718E4E4-8C59-4908-BFE9-E46185A6D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18129" y="1173883"/>
              <a:ext cx="1877392" cy="184698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3B7147A9-FD70-4B5C-A058-880764906FE8}"/>
              </a:ext>
            </a:extLst>
          </p:cNvPr>
          <p:cNvGrpSpPr/>
          <p:nvPr/>
        </p:nvGrpSpPr>
        <p:grpSpPr>
          <a:xfrm>
            <a:off x="11278499" y="3193497"/>
            <a:ext cx="841307" cy="848725"/>
            <a:chOff x="10835648" y="3035555"/>
            <a:chExt cx="841307" cy="848725"/>
          </a:xfrm>
        </p:grpSpPr>
        <p:sp>
          <p:nvSpPr>
            <p:cNvPr id="36" name="Стрелка: изогнутая вверх 35">
              <a:extLst>
                <a:ext uri="{FF2B5EF4-FFF2-40B4-BE49-F238E27FC236}">
                  <a16:creationId xmlns:a16="http://schemas.microsoft.com/office/drawing/2014/main" xmlns="" id="{88F6F504-12C1-4A20-9E81-39AF500B9699}"/>
                </a:ext>
              </a:extLst>
            </p:cNvPr>
            <p:cNvSpPr/>
            <p:nvPr/>
          </p:nvSpPr>
          <p:spPr>
            <a:xfrm>
              <a:off x="10896126" y="3481944"/>
              <a:ext cx="780829" cy="402336"/>
            </a:xfrm>
            <a:prstGeom prst="curved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Стрелка: изогнутая вверх 38">
              <a:extLst>
                <a:ext uri="{FF2B5EF4-FFF2-40B4-BE49-F238E27FC236}">
                  <a16:creationId xmlns:a16="http://schemas.microsoft.com/office/drawing/2014/main" xmlns="" id="{D755F769-931B-4615-B070-BEA4D6BB622A}"/>
                </a:ext>
              </a:extLst>
            </p:cNvPr>
            <p:cNvSpPr/>
            <p:nvPr/>
          </p:nvSpPr>
          <p:spPr>
            <a:xfrm rot="10800000">
              <a:off x="10835648" y="3035555"/>
              <a:ext cx="780829" cy="402336"/>
            </a:xfrm>
            <a:prstGeom prst="curved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1" name="Стрелка: вправо 4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9F237814-3729-4550-A36E-720F0368CF18}"/>
              </a:ext>
            </a:extLst>
          </p:cNvPr>
          <p:cNvSpPr/>
          <p:nvPr/>
        </p:nvSpPr>
        <p:spPr>
          <a:xfrm>
            <a:off x="11408913" y="6187066"/>
            <a:ext cx="679124" cy="576144"/>
          </a:xfrm>
          <a:prstGeom prst="rightArrow">
            <a:avLst>
              <a:gd name="adj1" fmla="val 36774"/>
              <a:gd name="adj2" fmla="val 76452"/>
            </a:avLst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5511FC1-C0D1-4A8B-88F1-DF0CAF9FDF0A}"/>
              </a:ext>
            </a:extLst>
          </p:cNvPr>
          <p:cNvGrpSpPr/>
          <p:nvPr/>
        </p:nvGrpSpPr>
        <p:grpSpPr>
          <a:xfrm>
            <a:off x="77137" y="111932"/>
            <a:ext cx="1129604" cy="450127"/>
            <a:chOff x="77137" y="111932"/>
            <a:chExt cx="1129604" cy="450127"/>
          </a:xfrm>
        </p:grpSpPr>
        <p:sp>
          <p:nvSpPr>
            <p:cNvPr id="43" name="Стрелка: пятиугольник 42">
              <a:extLst>
                <a:ext uri="{FF2B5EF4-FFF2-40B4-BE49-F238E27FC236}">
                  <a16:creationId xmlns:a16="http://schemas.microsoft.com/office/drawing/2014/main" xmlns="" id="{60F19736-0D6F-4F2B-80FE-765BBB2C37AE}"/>
                </a:ext>
              </a:extLst>
            </p:cNvPr>
            <p:cNvSpPr/>
            <p:nvPr/>
          </p:nvSpPr>
          <p:spPr>
            <a:xfrm rot="5400000">
              <a:off x="418995" y="-144718"/>
              <a:ext cx="445889" cy="967666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33C7DB1-5A6B-4E67-92D0-ADD141B4C11C}"/>
                </a:ext>
              </a:extLst>
            </p:cNvPr>
            <p:cNvSpPr txBox="1"/>
            <p:nvPr/>
          </p:nvSpPr>
          <p:spPr>
            <a:xfrm>
              <a:off x="77137" y="111932"/>
              <a:ext cx="11296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СЛОВА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769AA42B-79FE-427B-ADB8-F64F451988F4}"/>
              </a:ext>
            </a:extLst>
          </p:cNvPr>
          <p:cNvGrpSpPr/>
          <p:nvPr/>
        </p:nvGrpSpPr>
        <p:grpSpPr>
          <a:xfrm>
            <a:off x="71006" y="677464"/>
            <a:ext cx="1201944" cy="1515319"/>
            <a:chOff x="71006" y="677465"/>
            <a:chExt cx="1201944" cy="1160214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xmlns="" id="{A367C885-045A-4B4D-B001-9418D9020F2D}"/>
                </a:ext>
              </a:extLst>
            </p:cNvPr>
            <p:cNvSpPr/>
            <p:nvPr/>
          </p:nvSpPr>
          <p:spPr>
            <a:xfrm>
              <a:off x="71006" y="677465"/>
              <a:ext cx="1201944" cy="1160214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30B917F-9D71-4A3C-962A-852900931A44}"/>
                </a:ext>
              </a:extLst>
            </p:cNvPr>
            <p:cNvSpPr txBox="1"/>
            <p:nvPr/>
          </p:nvSpPr>
          <p:spPr>
            <a:xfrm>
              <a:off x="79323" y="770208"/>
              <a:ext cx="11479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ЖУК</a:t>
              </a:r>
            </a:p>
            <a:p>
              <a:pPr algn="ctr"/>
              <a:r>
                <a:rPr lang="ru-RU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ЖЕЛУДЬ</a:t>
              </a:r>
            </a:p>
            <a:p>
              <a:pPr algn="ctr"/>
              <a:r>
                <a:rPr lang="ru-RU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ЖЕЛЕ</a:t>
              </a:r>
            </a:p>
            <a:p>
              <a:pPr algn="ctr"/>
              <a:r>
                <a:rPr lang="ru-RU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ЖАБА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6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5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31" grpId="0" animBg="1"/>
      <p:bldP spid="32" grpId="0" animBg="1"/>
      <p:bldP spid="34" grpId="0" animBg="1"/>
      <p:bldP spid="34" grpId="1" animBg="1"/>
      <p:bldP spid="34" grpId="2" animBg="1"/>
      <p:bldP spid="34" grpId="3" animBg="1"/>
      <p:bldP spid="34" grpId="4" animBg="1"/>
      <p:bldP spid="23" grpId="0" animBg="1"/>
      <p:bldP spid="23" grpId="1" animBg="1"/>
      <p:bldP spid="23" grpId="2" animBg="1"/>
      <p:bldP spid="23" grpId="3" animBg="1"/>
      <p:bldP spid="23" grpId="4" animBg="1"/>
      <p:bldP spid="33" grpId="0" animBg="1"/>
      <p:bldP spid="33" grpId="1" animBg="1"/>
      <p:bldP spid="33" grpId="2" animBg="1"/>
      <p:bldP spid="33" grpId="3" animBg="1"/>
      <p:bldP spid="33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ADC28D4-4076-4D25-BEBF-45286916A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CF685B5-CDD3-492F-A8CF-E322C7612F85}"/>
              </a:ext>
            </a:extLst>
          </p:cNvPr>
          <p:cNvSpPr/>
          <p:nvPr/>
        </p:nvSpPr>
        <p:spPr>
          <a:xfrm>
            <a:off x="2432482" y="2627054"/>
            <a:ext cx="7327036" cy="16038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91D0954-1E9F-4FCC-9A04-0ABEB4432DDD}"/>
              </a:ext>
            </a:extLst>
          </p:cNvPr>
          <p:cNvSpPr txBox="1"/>
          <p:nvPr/>
        </p:nvSpPr>
        <p:spPr>
          <a:xfrm>
            <a:off x="2507226" y="2875002"/>
            <a:ext cx="71775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М</a:t>
            </a:r>
            <a:r>
              <a:rPr lang="ru-RU" sz="66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О</a:t>
            </a:r>
            <a:r>
              <a:rPr lang="ru-RU" sz="6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Л</a:t>
            </a:r>
            <a:r>
              <a:rPr lang="ru-RU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О</a:t>
            </a:r>
            <a:r>
              <a:rPr lang="ru-RU" sz="6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Д</a:t>
            </a:r>
            <a:r>
              <a:rPr lang="ru-RU" sz="6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Е</a:t>
            </a:r>
            <a:r>
              <a:rPr lang="ru-RU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Ц</a:t>
            </a:r>
            <a:r>
              <a:rPr lang="ru-RU" sz="6600" b="1" dirty="0">
                <a:solidFill>
                  <a:srgbClr val="FD51D0"/>
                </a:solidFill>
                <a:latin typeface="Century Gothic" panose="020B0502020202020204" pitchFamily="34" charset="0"/>
              </a:rPr>
              <a:t>!</a:t>
            </a:r>
            <a:endParaRPr lang="ru-RU" sz="4400" b="1" dirty="0">
              <a:solidFill>
                <a:srgbClr val="FD51D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Стрелка: вправо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AB65DB47-24B7-4549-8A82-AF940ABA39D4}"/>
              </a:ext>
            </a:extLst>
          </p:cNvPr>
          <p:cNvSpPr/>
          <p:nvPr/>
        </p:nvSpPr>
        <p:spPr>
          <a:xfrm>
            <a:off x="11397013" y="6212821"/>
            <a:ext cx="679124" cy="576144"/>
          </a:xfrm>
          <a:prstGeom prst="rightArrow">
            <a:avLst>
              <a:gd name="adj1" fmla="val 36774"/>
              <a:gd name="adj2" fmla="val 76452"/>
            </a:avLst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B84E3BC-D287-4B46-8A57-4861347DF3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4090" r="1135" b="5609"/>
          <a:stretch/>
        </p:blipFill>
        <p:spPr>
          <a:xfrm rot="20205186">
            <a:off x="1245079" y="1199109"/>
            <a:ext cx="4431835" cy="209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7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130</Words>
  <Application>Microsoft Office PowerPoint</Application>
  <PresentationFormat>Произвольный</PresentationFormat>
  <Paragraphs>29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Крылова</dc:creator>
  <cp:lastModifiedBy>Админ</cp:lastModifiedBy>
  <cp:revision>17</cp:revision>
  <dcterms:created xsi:type="dcterms:W3CDTF">2021-11-19T13:23:45Z</dcterms:created>
  <dcterms:modified xsi:type="dcterms:W3CDTF">2022-02-08T05:20:28Z</dcterms:modified>
</cp:coreProperties>
</file>