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6" r:id="rId4"/>
    <p:sldId id="261" r:id="rId5"/>
    <p:sldId id="264" r:id="rId6"/>
    <p:sldId id="262" r:id="rId7"/>
    <p:sldId id="263" r:id="rId8"/>
    <p:sldId id="258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C4FF4-6EE1-4A76-9B8F-B2F594D6C874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7A747-1B53-4B3F-B8D2-D8AB0E128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BD201-5F9C-4593-BEFD-74C971F0B552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2E6F0-797A-404D-B2F0-96032D2C1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A3035-02C7-4538-A480-C6887B19F5A6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664C-3B03-4311-A452-8E87A1DF2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556932"/>
            <a:ext cx="7632000" cy="1260000"/>
          </a:xfrm>
        </p:spPr>
        <p:txBody>
          <a:bodyPr/>
          <a:lstStyle>
            <a:lvl1pPr>
              <a:defRPr sz="4800" b="1">
                <a:solidFill>
                  <a:srgbClr val="005DA2"/>
                </a:solidFill>
                <a:effectLst/>
                <a:latin typeface="+mj-lt"/>
                <a:ea typeface="Arial Unicode MS" pitchFamily="34" charset="-128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7220" y="3528591"/>
            <a:ext cx="6400800" cy="12600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5DA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824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4476" y="296652"/>
            <a:ext cx="7632000" cy="900113"/>
          </a:xfrm>
        </p:spPr>
        <p:txBody>
          <a:bodyPr/>
          <a:lstStyle>
            <a:lvl1pPr>
              <a:defRPr>
                <a:solidFill>
                  <a:srgbClr val="005DA2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23831" y="1593342"/>
            <a:ext cx="7632000" cy="4248000"/>
          </a:xfrm>
        </p:spPr>
        <p:txBody>
          <a:bodyPr/>
          <a:lstStyle>
            <a:lvl1pPr>
              <a:defRPr>
                <a:solidFill>
                  <a:srgbClr val="005DA2"/>
                </a:solidFill>
                <a:latin typeface="+mj-lt"/>
              </a:defRPr>
            </a:lvl1pPr>
            <a:lvl2pPr>
              <a:defRPr>
                <a:solidFill>
                  <a:srgbClr val="005DA2"/>
                </a:solidFill>
                <a:latin typeface="+mj-lt"/>
              </a:defRPr>
            </a:lvl2pPr>
            <a:lvl3pPr>
              <a:defRPr>
                <a:solidFill>
                  <a:srgbClr val="005DA2"/>
                </a:solidFill>
                <a:latin typeface="+mj-lt"/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05578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4476" y="296652"/>
            <a:ext cx="7632000" cy="900113"/>
          </a:xfrm>
        </p:spPr>
        <p:txBody>
          <a:bodyPr/>
          <a:lstStyle>
            <a:lvl1pPr>
              <a:defRPr>
                <a:solidFill>
                  <a:srgbClr val="005DA2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1224476" y="1593342"/>
            <a:ext cx="7632000" cy="4248000"/>
          </a:xfrm>
        </p:spPr>
        <p:txBody>
          <a:bodyPr/>
          <a:lstStyle>
            <a:lvl1pPr marL="108000" indent="0">
              <a:buNone/>
              <a:defRPr>
                <a:solidFill>
                  <a:srgbClr val="005DA2"/>
                </a:solidFill>
                <a:latin typeface="+mj-lt"/>
              </a:defRPr>
            </a:lvl1pPr>
            <a:lvl2pPr marL="108000" indent="0">
              <a:buNone/>
              <a:defRPr/>
            </a:lvl2pPr>
            <a:lvl3pPr marL="108000" indent="0"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45742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4476" y="296652"/>
            <a:ext cx="7632000" cy="900113"/>
          </a:xfrm>
        </p:spPr>
        <p:txBody>
          <a:bodyPr/>
          <a:lstStyle>
            <a:lvl1pPr>
              <a:defRPr>
                <a:solidFill>
                  <a:srgbClr val="005DA2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1224476" y="1593342"/>
            <a:ext cx="7632000" cy="4248000"/>
          </a:xfrm>
        </p:spPr>
        <p:txBody>
          <a:bodyPr/>
          <a:lstStyle>
            <a:lvl1pPr marL="342000" indent="-342000">
              <a:buSzPct val="60000"/>
              <a:buFont typeface="Wingdings 2" pitchFamily="18" charset="2"/>
              <a:buChar char="Þ"/>
              <a:defRPr>
                <a:solidFill>
                  <a:srgbClr val="005DA2"/>
                </a:solidFill>
                <a:latin typeface="+mj-lt"/>
              </a:defRPr>
            </a:lvl1pPr>
            <a:lvl2pPr marL="741600" indent="-284400">
              <a:buFont typeface="Arial" pitchFamily="34" charset="0"/>
              <a:buChar char="•"/>
              <a:defRPr>
                <a:solidFill>
                  <a:srgbClr val="005DA2"/>
                </a:solidFill>
                <a:latin typeface="+mj-lt"/>
              </a:defRPr>
            </a:lvl2pPr>
            <a:lvl3pPr marL="1144800" indent="-230400">
              <a:buFont typeface="Courier New" pitchFamily="49" charset="0"/>
              <a:buChar char="o"/>
              <a:defRPr>
                <a:solidFill>
                  <a:srgbClr val="005DA2"/>
                </a:solidFill>
                <a:latin typeface="+mj-lt"/>
              </a:defRPr>
            </a:lvl3pPr>
            <a:lvl4pPr>
              <a:defRPr>
                <a:solidFill>
                  <a:srgbClr val="005DA2"/>
                </a:solidFill>
              </a:defRPr>
            </a:lvl4pPr>
            <a:lvl5pPr>
              <a:defRPr>
                <a:solidFill>
                  <a:srgbClr val="005DA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30647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4476" y="296652"/>
            <a:ext cx="7632000" cy="900113"/>
          </a:xfrm>
        </p:spPr>
        <p:txBody>
          <a:bodyPr/>
          <a:lstStyle>
            <a:lvl1pPr>
              <a:defRPr>
                <a:solidFill>
                  <a:srgbClr val="005DA2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23628" y="1592796"/>
            <a:ext cx="3600000" cy="4248000"/>
          </a:xfrm>
        </p:spPr>
        <p:txBody>
          <a:bodyPr/>
          <a:lstStyle>
            <a:lvl1pPr>
              <a:defRPr sz="3200">
                <a:solidFill>
                  <a:srgbClr val="005DA2"/>
                </a:solidFill>
                <a:latin typeface="+mj-lt"/>
              </a:defRPr>
            </a:lvl1pPr>
            <a:lvl2pPr>
              <a:defRPr sz="2800">
                <a:solidFill>
                  <a:srgbClr val="005DA2"/>
                </a:solidFill>
                <a:latin typeface="+mj-lt"/>
              </a:defRPr>
            </a:lvl2pPr>
            <a:lvl3pPr>
              <a:defRPr sz="2400">
                <a:solidFill>
                  <a:srgbClr val="005DA2"/>
                </a:solidFill>
                <a:latin typeface="+mj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6476" y="1592796"/>
            <a:ext cx="3600000" cy="4248000"/>
          </a:xfrm>
        </p:spPr>
        <p:txBody>
          <a:bodyPr/>
          <a:lstStyle>
            <a:lvl1pPr>
              <a:defRPr sz="3200">
                <a:solidFill>
                  <a:srgbClr val="005DA2"/>
                </a:solidFill>
                <a:latin typeface="+mj-lt"/>
              </a:defRPr>
            </a:lvl1pPr>
            <a:lvl2pPr>
              <a:defRPr sz="2800">
                <a:solidFill>
                  <a:srgbClr val="005DA2"/>
                </a:solidFill>
                <a:latin typeface="+mj-lt"/>
              </a:defRPr>
            </a:lvl2pPr>
            <a:lvl3pPr>
              <a:defRPr sz="2400">
                <a:solidFill>
                  <a:srgbClr val="005DA2"/>
                </a:solidFill>
                <a:latin typeface="+mj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29992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7498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02.02.2021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312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2DDE1-E9F2-4B50-AB95-1A36B28481DE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7BA6C-DE82-4922-A007-5CB817EE4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11FA9-72D4-4D0D-AA04-5200C8F96D1C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BFCBB-F7D8-4AD9-B5F9-93687358C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AA105-3B9A-485F-A7BD-B3B1C1BFF994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17202-91A5-4841-8837-12B3422A9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3E727-7E97-4B76-A273-97C117DFD6DE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140D1-42AB-456C-B3EB-2E58162D2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FDA9A-A9AF-4522-BA4E-959710ABA8F2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4C3DF-49FF-4AA4-A1AB-8615103FA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C31E6-6AC6-4E62-806B-D0CB1E8C6262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0E188-B191-46AC-99B7-5113417AE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59BE0-226E-4980-AAF5-F1A9DF7C7AE8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8319C-EFFD-43A6-A723-9E31BBA50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4FB44-2B3A-4EA5-B708-4FEB9F41BBF1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51498-F984-481A-8E8C-4DDFA9BC9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2014-07-26 17-35-01 Яндекс.Фотки - Google Chrome.png"/>
          <p:cNvPicPr>
            <a:picLocks noChangeAspect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>
          <a:xfrm>
            <a:off x="142844" y="142852"/>
            <a:ext cx="1571636" cy="6572296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142844" y="6500834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714480" y="142852"/>
            <a:ext cx="7286676" cy="65722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4" name="Picture 4" descr="http://img-fotki.yandex.ru/get/6504/16969765.37/0_68691_2deb58b6_M.png"/>
          <p:cNvPicPr>
            <a:picLocks noChangeAspect="1" noChangeArrowheads="1"/>
          </p:cNvPicPr>
          <p:nvPr userDrawn="1"/>
        </p:nvPicPr>
        <p:blipFill>
          <a:blip r:embed="rId14" cstate="email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714480" y="214290"/>
            <a:ext cx="7286676" cy="642942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223963" y="296863"/>
            <a:ext cx="76327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223963" y="1631950"/>
            <a:ext cx="76327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37476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005DA2"/>
          </a:solidFill>
          <a:latin typeface="+mj-lt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5DA2"/>
          </a:solidFill>
          <a:latin typeface="Calibri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5DA2"/>
          </a:solidFill>
          <a:latin typeface="Calibri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5DA2"/>
          </a:solidFill>
          <a:latin typeface="Calibri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5DA2"/>
          </a:solidFill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60000"/>
        <a:buFont typeface="Wingdings 2" pitchFamily="18" charset="2"/>
        <a:buChar char="Þ"/>
        <a:defRPr sz="3200" kern="1200">
          <a:solidFill>
            <a:srgbClr val="005DA2"/>
          </a:solidFill>
          <a:latin typeface="+mj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005DA2"/>
          </a:solidFill>
          <a:latin typeface="+mj-lt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50000"/>
        <a:buFont typeface="Courier New" pitchFamily="49" charset="0"/>
        <a:buChar char="o"/>
        <a:defRPr sz="2400" kern="1200">
          <a:solidFill>
            <a:srgbClr val="005DA2"/>
          </a:solidFill>
          <a:latin typeface="+mj-lt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linda6035.ucoz.ru/" TargetMode="External"/><Relationship Id="rId2" Type="http://schemas.openxmlformats.org/officeDocument/2006/relationships/hyperlink" Target="https://www.youtube.com/watch?v=3ZvcH14Vshk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-fotki.yandex.ru/get/6504/16969765.37/0_68691_2deb58b6_M.png" TargetMode="External"/><Relationship Id="rId5" Type="http://schemas.openxmlformats.org/officeDocument/2006/relationships/hyperlink" Target="http://img-fotki.yandex.ru/get/9800/134091466.189/0_fa944_dc6be0c1_S" TargetMode="External"/><Relationship Id="rId4" Type="http://schemas.openxmlformats.org/officeDocument/2006/relationships/hyperlink" Target="https://www.youtube.com/watch?v=l0NY_a57Ph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785918" y="2357430"/>
            <a:ext cx="8020734" cy="3706827"/>
            <a:chOff x="1115616" y="2146448"/>
            <a:chExt cx="8126335" cy="420723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115616" y="2146448"/>
              <a:ext cx="7165477" cy="11527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157248" y="5200906"/>
              <a:ext cx="5084703" cy="11527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000" b="1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Составила презентацию: </a:t>
              </a:r>
            </a:p>
            <a:p>
              <a:pPr algn="ctr">
                <a:defRPr/>
              </a:pPr>
              <a:r>
                <a:rPr lang="ru-RU" sz="2000" b="1" dirty="0" err="1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Емелова</a:t>
              </a:r>
              <a:r>
                <a:rPr lang="ru-RU" sz="2000" b="1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Ольга Николаевна</a:t>
              </a:r>
            </a:p>
            <a:p>
              <a:pPr algn="ctr">
                <a:defRPr/>
              </a:pPr>
              <a:r>
                <a:rPr lang="ru-RU" sz="2000" b="1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Музыкальный руководитель</a:t>
              </a:r>
              <a:endParaRPr lang="ru-RU" sz="2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5" name="Скругленный прямоугольник 4"/>
          <p:cNvSpPr/>
          <p:nvPr/>
        </p:nvSpPr>
        <p:spPr>
          <a:xfrm>
            <a:off x="1937723" y="39894"/>
            <a:ext cx="6768752" cy="11521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Муниципальное бюджетное дошкольное образовательное учреждение детский сад «Оленёнок», </a:t>
            </a:r>
            <a:r>
              <a:rPr lang="ru-RU" dirty="0" err="1">
                <a:solidFill>
                  <a:srgbClr val="0070C0"/>
                </a:solidFill>
                <a:latin typeface="Comic Sans MS" panose="030F0702030302020204" pitchFamily="66" charset="0"/>
              </a:rPr>
              <a:t>п.Тазовский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4881" y="1231974"/>
            <a:ext cx="7686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4F81BD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Занятие </a:t>
            </a:r>
            <a:r>
              <a: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4F81BD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№1</a:t>
            </a:r>
            <a:endParaRPr lang="ru-RU" sz="60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4F81BD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  <a:p>
            <a:pPr lvl="0" algn="ctr">
              <a:defRPr/>
            </a:pPr>
            <a:r>
              <a:rPr lang="ru-RU" sz="48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4F81BD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Февраль</a:t>
            </a:r>
            <a:endParaRPr lang="ru-RU" sz="48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4F81BD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  <a:p>
            <a:pPr lvl="0" algn="ctr">
              <a:defRPr/>
            </a:pPr>
            <a:r>
              <a:rPr lang="ru-RU" sz="48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4F81BD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Средняя группа</a:t>
            </a:r>
          </a:p>
          <a:p>
            <a:pPr lvl="0" algn="ctr">
              <a:defRPr/>
            </a:pPr>
            <a:r>
              <a: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4F81BD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«Смелый наездник»</a:t>
            </a:r>
            <a:endParaRPr lang="ru-RU" sz="60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4F81BD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41028" y="5923495"/>
            <a:ext cx="2493991" cy="62178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2021г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339306"/>
            <a:ext cx="2619375" cy="17430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36" y="991087"/>
            <a:ext cx="2290564" cy="2863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5" y="49791"/>
            <a:ext cx="102821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cs typeface="Arial" pitchFamily="34" charset="0"/>
              </a:rPr>
              <a:t>Слушание музыки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kern="0" dirty="0" smtClean="0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«Смелый наездник» </a:t>
            </a:r>
            <a:r>
              <a:rPr lang="ru-RU" sz="2400" kern="0" dirty="0" err="1" smtClean="0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Муз.Р.Шумана</a:t>
            </a: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Arial" pitchFamily="34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Arial" pitchFamily="34" charset="0"/>
              </a:rPr>
              <a:t>Побеседовать о музыке, характере, о смелом наезднике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Смелый наездник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73522" y="171450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9883" y="404664"/>
            <a:ext cx="59474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cs typeface="Arial" pitchFamily="34" charset="0"/>
              </a:rPr>
              <a:t>Пальчиковая гимнастика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050995"/>
            <a:ext cx="76200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673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3"/>
          <p:cNvSpPr>
            <a:spLocks noGrp="1"/>
          </p:cNvSpPr>
          <p:nvPr>
            <p:ph type="title"/>
          </p:nvPr>
        </p:nvSpPr>
        <p:spPr>
          <a:xfrm>
            <a:off x="1223963" y="296863"/>
            <a:ext cx="7632700" cy="900112"/>
          </a:xfrm>
        </p:spPr>
        <p:txBody>
          <a:bodyPr/>
          <a:lstStyle/>
          <a:p>
            <a:r>
              <a:rPr lang="ru-RU" sz="3200" b="1" cap="all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Пение «Саночки» </a:t>
            </a:r>
            <a:r>
              <a:rPr lang="ru-RU" sz="2000" b="1" cap="all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муз.А.Филиппенко</a:t>
            </a:r>
            <a:r>
              <a:rPr lang="ru-RU" sz="2000" b="1" cap="all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ru-RU" sz="2000" b="1" cap="all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ru-RU" sz="2000" b="1" cap="all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петь спокойно, без напряжения</a:t>
            </a:r>
            <a:endParaRPr lang="ru-RU" sz="2000" dirty="0" smtClean="0">
              <a:cs typeface="Arial" charset="0"/>
            </a:endParaRPr>
          </a:p>
        </p:txBody>
      </p:sp>
      <p:sp>
        <p:nvSpPr>
          <p:cNvPr id="4099" name="Текст 4"/>
          <p:cNvSpPr>
            <a:spLocks noGrp="1"/>
          </p:cNvSpPr>
          <p:nvPr>
            <p:ph type="body" sz="quarter" idx="10"/>
          </p:nvPr>
        </p:nvSpPr>
        <p:spPr>
          <a:xfrm>
            <a:off x="1476084" y="1412776"/>
            <a:ext cx="7128457" cy="4248150"/>
          </a:xfrm>
        </p:spPr>
        <p:txBody>
          <a:bodyPr numCol="2"/>
          <a:lstStyle/>
          <a:p>
            <a:pPr marL="107950"/>
            <a:r>
              <a:rPr lang="en-US" sz="2000" dirty="0" smtClean="0">
                <a:cs typeface="Arial" charset="0"/>
              </a:rPr>
              <a:t>1</a:t>
            </a:r>
            <a:r>
              <a:rPr lang="ru-RU" sz="2000" dirty="0" smtClean="0">
                <a:cs typeface="Arial" charset="0"/>
              </a:rPr>
              <a:t>.</a:t>
            </a:r>
            <a:r>
              <a:rPr lang="ru-RU" sz="2000" dirty="0" smtClean="0">
                <a:latin typeface="Comic Sans MS" panose="030F0702030302020204" pitchFamily="66" charset="0"/>
                <a:cs typeface="Arial" charset="0"/>
              </a:rPr>
              <a:t>Сами саночки бегут,</a:t>
            </a:r>
            <a:endParaRPr lang="en-US" sz="2000" dirty="0" smtClean="0">
              <a:latin typeface="Comic Sans MS" panose="030F0702030302020204" pitchFamily="66" charset="0"/>
              <a:cs typeface="Arial" charset="0"/>
            </a:endParaRPr>
          </a:p>
          <a:p>
            <a:pPr marL="107950"/>
            <a:r>
              <a:rPr lang="ru-RU" sz="2000" dirty="0" smtClean="0">
                <a:latin typeface="Comic Sans MS" panose="030F0702030302020204" pitchFamily="66" charset="0"/>
                <a:cs typeface="Arial" charset="0"/>
              </a:rPr>
              <a:t>Стелется позёмка,</a:t>
            </a:r>
            <a:endParaRPr lang="en-US" sz="2000" dirty="0" smtClean="0">
              <a:latin typeface="Comic Sans MS" panose="030F0702030302020204" pitchFamily="66" charset="0"/>
              <a:cs typeface="Arial" charset="0"/>
            </a:endParaRPr>
          </a:p>
          <a:p>
            <a:pPr marL="107950"/>
            <a:r>
              <a:rPr lang="ru-RU" sz="2000" dirty="0" smtClean="0">
                <a:latin typeface="Comic Sans MS" panose="030F0702030302020204" pitchFamily="66" charset="0"/>
                <a:cs typeface="Arial" charset="0"/>
              </a:rPr>
              <a:t>И бубенчики звенят</a:t>
            </a:r>
            <a:endParaRPr lang="en-US" sz="2000" dirty="0" smtClean="0">
              <a:latin typeface="Comic Sans MS" panose="030F0702030302020204" pitchFamily="66" charset="0"/>
              <a:cs typeface="Arial" charset="0"/>
            </a:endParaRPr>
          </a:p>
          <a:p>
            <a:pPr marL="107950"/>
            <a:r>
              <a:rPr lang="ru-RU" sz="2000" dirty="0" smtClean="0">
                <a:latin typeface="Comic Sans MS" panose="030F0702030302020204" pitchFamily="66" charset="0"/>
                <a:cs typeface="Arial" charset="0"/>
              </a:rPr>
              <a:t>На морозе звонко.</a:t>
            </a:r>
            <a:endParaRPr lang="en-US" sz="2000" dirty="0" smtClean="0">
              <a:latin typeface="Comic Sans MS" panose="030F0702030302020204" pitchFamily="66" charset="0"/>
              <a:cs typeface="Arial" charset="0"/>
            </a:endParaRPr>
          </a:p>
          <a:p>
            <a:pPr marL="107950"/>
            <a:endParaRPr lang="en-US" sz="2000" dirty="0" smtClean="0">
              <a:latin typeface="Comic Sans MS" panose="030F0702030302020204" pitchFamily="66" charset="0"/>
              <a:cs typeface="Arial" charset="0"/>
            </a:endParaRPr>
          </a:p>
          <a:p>
            <a:pPr marL="107950"/>
            <a:r>
              <a:rPr lang="ru-RU" sz="2000" dirty="0" smtClean="0">
                <a:latin typeface="Comic Sans MS" panose="030F0702030302020204" pitchFamily="66" charset="0"/>
                <a:cs typeface="Arial" charset="0"/>
              </a:rPr>
              <a:t>Припев: Динь-динь-динь-</a:t>
            </a:r>
            <a:r>
              <a:rPr lang="ru-RU" sz="2000" dirty="0" err="1" smtClean="0">
                <a:latin typeface="Comic Sans MS" panose="030F0702030302020204" pitchFamily="66" charset="0"/>
                <a:cs typeface="Arial" charset="0"/>
              </a:rPr>
              <a:t>дилинь</a:t>
            </a:r>
            <a:r>
              <a:rPr lang="ru-RU" sz="2000" dirty="0" smtClean="0">
                <a:latin typeface="Comic Sans MS" panose="030F0702030302020204" pitchFamily="66" charset="0"/>
                <a:cs typeface="Arial" charset="0"/>
              </a:rPr>
              <a:t>,</a:t>
            </a:r>
          </a:p>
          <a:p>
            <a:pPr marL="107950"/>
            <a:r>
              <a:rPr lang="ru-RU" sz="2000" dirty="0" smtClean="0">
                <a:latin typeface="Comic Sans MS" panose="030F0702030302020204" pitchFamily="66" charset="0"/>
                <a:cs typeface="Arial" charset="0"/>
              </a:rPr>
              <a:t>Синими лесами </a:t>
            </a:r>
          </a:p>
          <a:p>
            <a:pPr marL="107950"/>
            <a:r>
              <a:rPr lang="ru-RU" sz="2000" dirty="0" smtClean="0">
                <a:latin typeface="Comic Sans MS" panose="030F0702030302020204" pitchFamily="66" charset="0"/>
                <a:cs typeface="Arial" charset="0"/>
              </a:rPr>
              <a:t>Едут, едут динь-</a:t>
            </a:r>
            <a:r>
              <a:rPr lang="ru-RU" sz="2000" dirty="0" err="1" smtClean="0">
                <a:latin typeface="Comic Sans MS" panose="030F0702030302020204" pitchFamily="66" charset="0"/>
                <a:cs typeface="Arial" charset="0"/>
              </a:rPr>
              <a:t>дилинь</a:t>
            </a:r>
            <a:endParaRPr lang="ru-RU" sz="2000" dirty="0" smtClean="0">
              <a:latin typeface="Comic Sans MS" panose="030F0702030302020204" pitchFamily="66" charset="0"/>
              <a:cs typeface="Arial" charset="0"/>
            </a:endParaRPr>
          </a:p>
          <a:p>
            <a:pPr marL="107950"/>
            <a:r>
              <a:rPr lang="ru-RU" sz="2000" dirty="0" smtClean="0">
                <a:latin typeface="Comic Sans MS" panose="030F0702030302020204" pitchFamily="66" charset="0"/>
                <a:cs typeface="Arial" charset="0"/>
              </a:rPr>
              <a:t>Сани с бубенцами</a:t>
            </a:r>
          </a:p>
          <a:p>
            <a:pPr marL="107950"/>
            <a:endParaRPr lang="ru-RU" sz="2000" dirty="0" smtClean="0">
              <a:latin typeface="Comic Sans MS" panose="030F0702030302020204" pitchFamily="66" charset="0"/>
              <a:cs typeface="Arial" charset="0"/>
            </a:endParaRPr>
          </a:p>
          <a:p>
            <a:pPr marL="107950"/>
            <a:endParaRPr lang="ru-RU" sz="2000" dirty="0" smtClean="0">
              <a:latin typeface="Comic Sans MS" panose="030F0702030302020204" pitchFamily="66" charset="0"/>
              <a:cs typeface="Arial" charset="0"/>
            </a:endParaRPr>
          </a:p>
          <a:p>
            <a:pPr marL="107950"/>
            <a:endParaRPr lang="ru-RU" sz="2000" dirty="0" smtClean="0">
              <a:latin typeface="Comic Sans MS" panose="030F0702030302020204" pitchFamily="66" charset="0"/>
              <a:cs typeface="Arial" charset="0"/>
            </a:endParaRPr>
          </a:p>
          <a:p>
            <a:pPr marL="107950"/>
            <a:r>
              <a:rPr lang="ru-RU" sz="2000" dirty="0" smtClean="0">
                <a:latin typeface="Comic Sans MS" panose="030F0702030302020204" pitchFamily="66" charset="0"/>
                <a:cs typeface="Arial" charset="0"/>
              </a:rPr>
              <a:t>2.Ветер весело гудит,</a:t>
            </a:r>
          </a:p>
          <a:p>
            <a:pPr marL="107950"/>
            <a:r>
              <a:rPr lang="ru-RU" sz="2000" dirty="0" smtClean="0">
                <a:latin typeface="Comic Sans MS" panose="030F0702030302020204" pitchFamily="66" charset="0"/>
                <a:cs typeface="Arial" charset="0"/>
              </a:rPr>
              <a:t>Подгоняет санки,</a:t>
            </a:r>
          </a:p>
          <a:p>
            <a:pPr marL="107950"/>
            <a:r>
              <a:rPr lang="ru-RU" sz="2000" dirty="0" smtClean="0">
                <a:latin typeface="Comic Sans MS" panose="030F0702030302020204" pitchFamily="66" charset="0"/>
                <a:cs typeface="Arial" charset="0"/>
              </a:rPr>
              <a:t>Остаются позади</a:t>
            </a:r>
          </a:p>
          <a:p>
            <a:pPr marL="107950"/>
            <a:r>
              <a:rPr lang="ru-RU" sz="2000" dirty="0" smtClean="0">
                <a:latin typeface="Comic Sans MS" panose="030F0702030302020204" pitchFamily="66" charset="0"/>
                <a:cs typeface="Arial" charset="0"/>
              </a:rPr>
              <a:t>Снежные полянки.  </a:t>
            </a:r>
          </a:p>
          <a:p>
            <a:pPr marL="107950"/>
            <a:endParaRPr lang="ru-RU" sz="2000" dirty="0" smtClean="0">
              <a:latin typeface="Comic Sans MS" panose="030F0702030302020204" pitchFamily="66" charset="0"/>
              <a:cs typeface="Arial" charset="0"/>
            </a:endParaRPr>
          </a:p>
          <a:p>
            <a:pPr marL="107950"/>
            <a:r>
              <a:rPr lang="ru-RU" sz="2000" dirty="0" smtClean="0">
                <a:latin typeface="Comic Sans MS" panose="030F0702030302020204" pitchFamily="66" charset="0"/>
                <a:cs typeface="Arial" charset="0"/>
              </a:rPr>
              <a:t>Припев</a:t>
            </a:r>
          </a:p>
          <a:p>
            <a:pPr marL="107950"/>
            <a:r>
              <a:rPr lang="ru-RU" sz="2000" dirty="0" smtClean="0">
                <a:latin typeface="Comic Sans MS" panose="030F0702030302020204" pitchFamily="66" charset="0"/>
                <a:cs typeface="Arial" charset="0"/>
              </a:rPr>
              <a:t>3.Мчатся саночки вперед</a:t>
            </a:r>
          </a:p>
          <a:p>
            <a:pPr marL="107950"/>
            <a:r>
              <a:rPr lang="ru-RU" sz="2000" dirty="0" smtClean="0">
                <a:latin typeface="Comic Sans MS" panose="030F0702030302020204" pitchFamily="66" charset="0"/>
                <a:cs typeface="Arial" charset="0"/>
              </a:rPr>
              <a:t>Белою порошей</a:t>
            </a:r>
          </a:p>
          <a:p>
            <a:pPr marL="107950"/>
            <a:r>
              <a:rPr lang="ru-RU" sz="2000" dirty="0" smtClean="0">
                <a:latin typeface="Comic Sans MS" panose="030F0702030302020204" pitchFamily="66" charset="0"/>
                <a:cs typeface="Arial" charset="0"/>
              </a:rPr>
              <a:t>Приходи к нам каждый год,</a:t>
            </a:r>
          </a:p>
          <a:p>
            <a:pPr marL="107950"/>
            <a:r>
              <a:rPr lang="ru-RU" sz="2000" dirty="0" smtClean="0">
                <a:latin typeface="Comic Sans MS" panose="030F0702030302020204" pitchFamily="66" charset="0"/>
                <a:cs typeface="Arial" charset="0"/>
              </a:rPr>
              <a:t>Дед Мороз хороший</a:t>
            </a:r>
          </a:p>
          <a:p>
            <a:pPr marL="107950"/>
            <a:endParaRPr lang="ru-RU" sz="2000" dirty="0">
              <a:latin typeface="Comic Sans MS" panose="030F0702030302020204" pitchFamily="66" charset="0"/>
              <a:cs typeface="Arial" charset="0"/>
            </a:endParaRPr>
          </a:p>
          <a:p>
            <a:pPr marL="107950"/>
            <a:endParaRPr lang="ru-RU" sz="2000" dirty="0" smtClean="0">
              <a:latin typeface="Comic Sans MS" panose="030F0702030302020204" pitchFamily="66" charset="0"/>
              <a:cs typeface="Arial" charset="0"/>
            </a:endParaRPr>
          </a:p>
        </p:txBody>
      </p:sp>
      <p:pic>
        <p:nvPicPr>
          <p:cNvPr id="7" name="53. Саночки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4363" y="5517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9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0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7006" y="188640"/>
            <a:ext cx="8754320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cs typeface="Arial" pitchFamily="34" charset="0"/>
              </a:rPr>
              <a:t>Музицирование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 smtClean="0">
                <a:solidFill>
                  <a:srgbClr val="002060"/>
                </a:solidFill>
                <a:latin typeface="Comic Sans MS" panose="030F0702030302020204" pitchFamily="66" charset="0"/>
                <a:cs typeface="Arial" pitchFamily="34" charset="0"/>
              </a:rPr>
              <a:t>Ритмично играть под музыку бубенцами, маракасами,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 smtClean="0">
                <a:solidFill>
                  <a:srgbClr val="002060"/>
                </a:solidFill>
                <a:latin typeface="Comic Sans MS" panose="030F0702030302020204" pitchFamily="66" charset="0"/>
                <a:cs typeface="Arial" pitchFamily="34" charset="0"/>
              </a:rPr>
              <a:t>Бубном, можно придумать стишок под пьесу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Наездник оркестр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556792"/>
            <a:ext cx="9217024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34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159653"/>
            <a:ext cx="2313806" cy="26791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63" y="188640"/>
            <a:ext cx="2748846" cy="322061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11283" y="404664"/>
            <a:ext cx="7444666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cs typeface="Arial" pitchFamily="34" charset="0"/>
              </a:rPr>
              <a:t>Игра «Лиса и зайцы»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kern="0" dirty="0" smtClean="0">
                <a:solidFill>
                  <a:srgbClr val="002060"/>
                </a:solidFill>
                <a:latin typeface="Comic Sans MS" panose="030F0702030302020204" pitchFamily="66" charset="0"/>
                <a:cs typeface="Arial" pitchFamily="34" charset="0"/>
              </a:rPr>
              <a:t>Автор игры: </a:t>
            </a:r>
            <a:r>
              <a:rPr lang="ru-RU" sz="2400" b="1" kern="0" dirty="0" err="1" smtClean="0">
                <a:solidFill>
                  <a:srgbClr val="002060"/>
                </a:solidFill>
                <a:latin typeface="Comic Sans MS" panose="030F0702030302020204" pitchFamily="66" charset="0"/>
                <a:cs typeface="Arial" pitchFamily="34" charset="0"/>
              </a:rPr>
              <a:t>М.Картушина</a:t>
            </a:r>
            <a:endParaRPr lang="ru-RU" sz="2400" b="1" kern="0" dirty="0" smtClean="0">
              <a:solidFill>
                <a:srgbClr val="002060"/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Дети </a:t>
            </a:r>
            <a:r>
              <a:rPr lang="ru-RU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– «зайцы» стоят в кругу, в центре – «Лиса</a:t>
            </a:r>
            <a:r>
              <a:rPr lang="ru-RU" sz="2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».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Дети выполняют </a:t>
            </a:r>
            <a:r>
              <a:rPr lang="ru-RU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движения под слова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833261"/>
              </p:ext>
            </p:extLst>
          </p:nvPr>
        </p:nvGraphicFramePr>
        <p:xfrm>
          <a:off x="1835697" y="2276872"/>
          <a:ext cx="7220252" cy="2808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0126"/>
                <a:gridCol w="3610126"/>
              </a:tblGrid>
              <a:tr h="280831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B0F0"/>
                          </a:solidFill>
                          <a:latin typeface="Comic Sans MS" panose="030F0702030302020204" pitchFamily="66" charset="0"/>
                        </a:rPr>
                        <a:t>Расшалились на полянке</a:t>
                      </a:r>
                    </a:p>
                    <a:p>
                      <a:r>
                        <a:rPr lang="ru-RU" sz="2000" dirty="0" smtClean="0">
                          <a:solidFill>
                            <a:srgbClr val="00B0F0"/>
                          </a:solidFill>
                          <a:latin typeface="Comic Sans MS" panose="030F0702030302020204" pitchFamily="66" charset="0"/>
                        </a:rPr>
                        <a:t>Зайцы серые,</a:t>
                      </a:r>
                    </a:p>
                    <a:p>
                      <a:r>
                        <a:rPr lang="ru-RU" sz="2000" dirty="0" smtClean="0">
                          <a:solidFill>
                            <a:srgbClr val="00B0F0"/>
                          </a:solidFill>
                          <a:latin typeface="Comic Sans MS" panose="030F0702030302020204" pitchFamily="66" charset="0"/>
                        </a:rPr>
                        <a:t>Дразнят хитрую лису</a:t>
                      </a:r>
                    </a:p>
                    <a:p>
                      <a:r>
                        <a:rPr lang="ru-RU" sz="2000" dirty="0" smtClean="0">
                          <a:solidFill>
                            <a:srgbClr val="00B0F0"/>
                          </a:solidFill>
                          <a:latin typeface="Comic Sans MS" panose="030F0702030302020204" pitchFamily="66" charset="0"/>
                        </a:rPr>
                        <a:t>Зайцы смелые: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000" dirty="0" smtClean="0">
                          <a:solidFill>
                            <a:srgbClr val="00B0F0"/>
                          </a:solidFill>
                          <a:latin typeface="Comic Sans MS" panose="030F0702030302020204" pitchFamily="66" charset="0"/>
                        </a:rPr>
                        <a:t>Высуни из норки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000" dirty="0" smtClean="0">
                          <a:solidFill>
                            <a:srgbClr val="00B0F0"/>
                          </a:solidFill>
                          <a:latin typeface="Comic Sans MS" panose="030F0702030302020204" pitchFamily="66" charset="0"/>
                        </a:rPr>
                        <a:t>Хитрый нос,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000" dirty="0" smtClean="0">
                          <a:solidFill>
                            <a:srgbClr val="00B0F0"/>
                          </a:solidFill>
                          <a:latin typeface="Comic Sans MS" panose="030F0702030302020204" pitchFamily="66" charset="0"/>
                        </a:rPr>
                        <a:t>Покажи, покажи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000" dirty="0" smtClean="0">
                          <a:solidFill>
                            <a:srgbClr val="00B0F0"/>
                          </a:solidFill>
                          <a:latin typeface="Comic Sans MS" panose="030F0702030302020204" pitchFamily="66" charset="0"/>
                        </a:rPr>
                        <a:t>Рыжий хвост</a:t>
                      </a:r>
                      <a:endParaRPr lang="ru-RU" sz="2000" dirty="0">
                        <a:solidFill>
                          <a:srgbClr val="00B0F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solidFill>
                            <a:srgbClr val="7030A0"/>
                          </a:solidFill>
                        </a:rPr>
                        <a:t>Двигаются прыжками на 2-х ногах по кругу</a:t>
                      </a:r>
                    </a:p>
                    <a:p>
                      <a:endParaRPr lang="ru-RU" sz="2000" i="1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ru-RU" sz="2000" i="1" dirty="0" smtClean="0">
                        <a:solidFill>
                          <a:srgbClr val="7030A0"/>
                        </a:solidFill>
                      </a:endParaRPr>
                    </a:p>
                    <a:p>
                      <a:r>
                        <a:rPr lang="ru-RU" sz="2000" i="1" dirty="0" smtClean="0">
                          <a:solidFill>
                            <a:srgbClr val="7030A0"/>
                          </a:solidFill>
                        </a:rPr>
                        <a:t>Останавливаются, протягивают руки вперед, затем ставят их на пояс</a:t>
                      </a:r>
                    </a:p>
                    <a:p>
                      <a:r>
                        <a:rPr lang="ru-RU" sz="2000" i="1" dirty="0" smtClean="0">
                          <a:solidFill>
                            <a:srgbClr val="7030A0"/>
                          </a:solidFill>
                        </a:rPr>
                        <a:t>«Вертят хвостом»</a:t>
                      </a:r>
                      <a:endParaRPr lang="ru-RU" sz="2000" i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236257"/>
              </p:ext>
            </p:extLst>
          </p:nvPr>
        </p:nvGraphicFramePr>
        <p:xfrm>
          <a:off x="1439144" y="5013176"/>
          <a:ext cx="7704856" cy="1992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4856"/>
              </a:tblGrid>
              <a:tr h="1992248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Лиса» отвечает: «Одеваюсь!»</a:t>
                      </a:r>
                    </a:p>
                    <a:p>
                      <a:pPr algn="just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Игра повторяется 2 раза. Второй раз «Лиса» говорит: «Обуваюсь!»</a:t>
                      </a:r>
                    </a:p>
                    <a:p>
                      <a:pPr algn="just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В третий раз она кричит: «Всех поймаю». Дети-»зайцы» разбегаются, «Лиса» их пятнает.</a:t>
                      </a:r>
                      <a:endParaRPr lang="ru-RU" sz="20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929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714480" y="1916832"/>
            <a:ext cx="7000925" cy="4353957"/>
            <a:chOff x="607488" y="1344094"/>
            <a:chExt cx="7925326" cy="5189402"/>
          </a:xfrm>
        </p:grpSpPr>
        <p:grpSp>
          <p:nvGrpSpPr>
            <p:cNvPr id="3" name="Группа 1"/>
            <p:cNvGrpSpPr>
              <a:grpSpLocks/>
            </p:cNvGrpSpPr>
            <p:nvPr/>
          </p:nvGrpSpPr>
          <p:grpSpPr bwMode="auto">
            <a:xfrm>
              <a:off x="607488" y="1344094"/>
              <a:ext cx="7925326" cy="4486216"/>
              <a:chOff x="607288" y="-815361"/>
              <a:chExt cx="7925152" cy="5608007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607288" y="-815361"/>
                <a:ext cx="7925152" cy="34392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defRPr/>
                </a:pPr>
                <a:r>
                  <a:rPr lang="ru-RU" dirty="0" smtClean="0">
                    <a:solidFill>
                      <a:prstClr val="black"/>
                    </a:solidFill>
                    <a:latin typeface="Monotype Corsiva" pitchFamily="66" charset="0"/>
                  </a:rPr>
                  <a:t> Автор </a:t>
                </a:r>
                <a:r>
                  <a:rPr lang="ru-RU" dirty="0" err="1" smtClean="0">
                    <a:solidFill>
                      <a:prstClr val="black"/>
                    </a:solidFill>
                    <a:latin typeface="Monotype Corsiva" pitchFamily="66" charset="0"/>
                  </a:rPr>
                  <a:t>шаблона:</a:t>
                </a:r>
                <a:r>
                  <a:rPr lang="ru-RU" dirty="0" err="1" smtClean="0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Фокина</a:t>
                </a:r>
                <a:r>
                  <a:rPr lang="ru-RU" dirty="0" smtClean="0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 </a:t>
                </a:r>
                <a:r>
                  <a:rPr lang="ru-RU" dirty="0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Лидия </a:t>
                </a:r>
                <a:r>
                  <a:rPr lang="ru-RU" dirty="0" smtClean="0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Петровна учитель </a:t>
                </a:r>
                <a:r>
                  <a:rPr lang="ru-RU" dirty="0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начальных </a:t>
                </a:r>
                <a:r>
                  <a:rPr lang="ru-RU" dirty="0" smtClean="0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классов МКОУ </a:t>
                </a:r>
                <a:r>
                  <a:rPr lang="ru-RU" dirty="0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«СОШ ст. Евсино</a:t>
                </a:r>
                <a:r>
                  <a:rPr lang="ru-RU" dirty="0" smtClean="0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»</a:t>
                </a:r>
              </a:p>
              <a:p>
                <a:pPr algn="just">
                  <a:defRPr/>
                </a:pP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  <a:hlinkClick r:id="rId2"/>
                  </a:rPr>
                  <a:t>https://</a:t>
                </a:r>
                <a:r>
                  <a:rPr lang="en-US" dirty="0" smtClean="0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  <a:hlinkClick r:id="rId2"/>
                  </a:rPr>
                  <a:t>www.youtube.com/watch?v=3ZvcH14Vshk</a:t>
                </a:r>
                <a:r>
                  <a:rPr lang="ru-RU" dirty="0" smtClean="0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 – «Смелый наездник» </a:t>
                </a:r>
                <a:r>
                  <a:rPr lang="ru-RU" dirty="0" err="1" smtClean="0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Р.Шуман</a:t>
                </a:r>
                <a:endParaRPr lang="ru-RU" dirty="0" smtClean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endParaRPr>
              </a:p>
              <a:p>
                <a:pPr algn="just">
                  <a:defRPr/>
                </a:pPr>
                <a:r>
                  <a:rPr lang="ru-RU" b="1" dirty="0" smtClean="0">
                    <a:solidFill>
                      <a:prstClr val="black"/>
                    </a:solidFill>
                    <a:latin typeface="Monotype Corsiva" pitchFamily="66" charset="0"/>
                  </a:rPr>
                  <a:t>Сайт </a:t>
                </a:r>
                <a:r>
                  <a:rPr lang="en-US" b="1" dirty="0">
                    <a:solidFill>
                      <a:prstClr val="black"/>
                    </a:solidFill>
                    <a:latin typeface="Monotype Corsiva" pitchFamily="66" charset="0"/>
                    <a:hlinkClick r:id="rId3"/>
                  </a:rPr>
                  <a:t>http://linda6035.ucoz.ru/</a:t>
                </a:r>
                <a:r>
                  <a:rPr lang="ru-RU" b="1" dirty="0">
                    <a:solidFill>
                      <a:prstClr val="black"/>
                    </a:solidFill>
                    <a:latin typeface="Monotype Corsiva" pitchFamily="66" charset="0"/>
                  </a:rPr>
                  <a:t>    </a:t>
                </a:r>
                <a:endParaRPr lang="ru-RU" b="1" dirty="0" smtClean="0">
                  <a:solidFill>
                    <a:prstClr val="black"/>
                  </a:solidFill>
                  <a:latin typeface="Monotype Corsiva" pitchFamily="66" charset="0"/>
                </a:endParaRPr>
              </a:p>
              <a:p>
                <a:pPr algn="just">
                  <a:defRPr/>
                </a:pPr>
                <a:r>
                  <a:rPr lang="ru-RU" b="1" i="1" dirty="0" smtClean="0">
                    <a:solidFill>
                      <a:prstClr val="black"/>
                    </a:solidFill>
                    <a:latin typeface="Monotype Corsiva" pitchFamily="66" charset="0"/>
                  </a:rPr>
                  <a:t>  </a:t>
                </a:r>
                <a:r>
                  <a:rPr lang="en-US" b="1" i="1" dirty="0">
                    <a:solidFill>
                      <a:prstClr val="black"/>
                    </a:solidFill>
                    <a:latin typeface="Monotype Corsiva" pitchFamily="66" charset="0"/>
                    <a:hlinkClick r:id="rId4"/>
                  </a:rPr>
                  <a:t>https://</a:t>
                </a:r>
                <a:r>
                  <a:rPr lang="en-US" b="1" i="1" dirty="0" smtClean="0">
                    <a:solidFill>
                      <a:prstClr val="black"/>
                    </a:solidFill>
                    <a:latin typeface="Monotype Corsiva" pitchFamily="66" charset="0"/>
                    <a:hlinkClick r:id="rId4"/>
                  </a:rPr>
                  <a:t>www.youtube.com/watch?v=l0NY_a57Ph8</a:t>
                </a:r>
                <a:r>
                  <a:rPr lang="ru-RU" b="1" i="1" dirty="0" smtClean="0">
                    <a:solidFill>
                      <a:prstClr val="black"/>
                    </a:solidFill>
                    <a:latin typeface="Monotype Corsiva" pitchFamily="66" charset="0"/>
                  </a:rPr>
                  <a:t> – оркестр «Смелый </a:t>
                </a:r>
                <a:r>
                  <a:rPr lang="ru-RU" b="1" i="1" dirty="0" err="1" smtClean="0">
                    <a:solidFill>
                      <a:prstClr val="black"/>
                    </a:solidFill>
                    <a:latin typeface="Monotype Corsiva" pitchFamily="66" charset="0"/>
                  </a:rPr>
                  <a:t>йнаездник</a:t>
                </a:r>
                <a:r>
                  <a:rPr lang="ru-RU" b="1" i="1" dirty="0" smtClean="0">
                    <a:solidFill>
                      <a:prstClr val="black"/>
                    </a:solidFill>
                    <a:latin typeface="Monotype Corsiva" pitchFamily="66" charset="0"/>
                  </a:rPr>
                  <a:t>»</a:t>
                </a:r>
                <a:endParaRPr lang="ru-RU" b="1" dirty="0">
                  <a:solidFill>
                    <a:prstClr val="black"/>
                  </a:solidFill>
                  <a:latin typeface="Monotype Corsiva" pitchFamily="66" charset="0"/>
                </a:endParaRPr>
              </a:p>
              <a:p>
                <a:pPr algn="just">
                  <a:defRPr/>
                </a:pPr>
                <a:endParaRPr lang="ru-RU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endParaRPr>
              </a:p>
            </p:txBody>
          </p:sp>
          <p:sp>
            <p:nvSpPr>
              <p:cNvPr id="6" name="Прямоугольник 3"/>
              <p:cNvSpPr>
                <a:spLocks noChangeArrowheads="1"/>
              </p:cNvSpPr>
              <p:nvPr/>
            </p:nvSpPr>
            <p:spPr bwMode="auto">
              <a:xfrm>
                <a:off x="2699547" y="4196516"/>
                <a:ext cx="3628503" cy="596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ru-RU" sz="2000" b="1" dirty="0">
                  <a:solidFill>
                    <a:prstClr val="black"/>
                  </a:solidFill>
                  <a:latin typeface="Monotype Corsiva" pitchFamily="66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411760" y="6093296"/>
              <a:ext cx="5725263" cy="440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chemeClr val="accent5">
                      <a:lumMod val="75000"/>
                    </a:schemeClr>
                  </a:solidFill>
                </a:rPr>
                <a:t>СПАСИБО АВТОРАМ ФОНОВ И КАРТИНОК</a:t>
              </a: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734689" y="85161"/>
            <a:ext cx="714919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Интернет-ресурсы:</a:t>
            </a:r>
          </a:p>
          <a:p>
            <a:pPr algn="ctr"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Бордюр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http://img-fotki.yandex.ru/get/9800/134091466.189/0_fa944_dc6be0c1_S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Снежинки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http://img-fotki.yandex.ru/get/6504/16969765.37/0_68691_2deb58b6_M.png</a:t>
            </a:r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ru-RU" sz="14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8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1859B"/>
      </a:hlink>
      <a:folHlink>
        <a:srgbClr val="20586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298</Words>
  <Application>Microsoft Office PowerPoint</Application>
  <PresentationFormat>Экран (4:3)</PresentationFormat>
  <Paragraphs>67</Paragraphs>
  <Slides>7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7" baseType="lpstr">
      <vt:lpstr>Arial Unicode MS</vt:lpstr>
      <vt:lpstr>Arial</vt:lpstr>
      <vt:lpstr>Calibri</vt:lpstr>
      <vt:lpstr>Comic Sans MS</vt:lpstr>
      <vt:lpstr>Courier New</vt:lpstr>
      <vt:lpstr>Monotype Corsiva</vt:lpstr>
      <vt:lpstr>Times New Roman</vt:lpstr>
      <vt:lpstr>Wingdings 2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Пение «Саночки» муз.А.Филиппенко петь спокойно, без напряжения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15</cp:revision>
  <dcterms:created xsi:type="dcterms:W3CDTF">2014-06-24T15:51:35Z</dcterms:created>
  <dcterms:modified xsi:type="dcterms:W3CDTF">2021-02-02T08:16:54Z</dcterms:modified>
</cp:coreProperties>
</file>