
<file path=[Content_Types].xml><?xml version="1.0" encoding="utf-8"?>
<Types xmlns="http://schemas.openxmlformats.org/package/2006/content-types">
  <Default Extension="png" ContentType="image/png"/>
  <Default Extension="mp3" ContentType="audio/mpe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1" r:id="rId4"/>
    <p:sldId id="258" r:id="rId5"/>
    <p:sldId id="262" r:id="rId6"/>
    <p:sldId id="263" r:id="rId7"/>
    <p:sldId id="259" r:id="rId8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7" d="100"/>
          <a:sy n="77" d="100"/>
        </p:scale>
        <p:origin x="1176" y="-22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image" Target="../media/image5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.wmf"/><Relationship Id="rId1" Type="http://schemas.openxmlformats.org/officeDocument/2006/relationships/image" Target="../media/image10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D039B4-C6C9-4014-983E-700A81EF04D8}" type="datetimeFigureOut">
              <a:rPr lang="ru-RU"/>
              <a:pPr>
                <a:defRPr/>
              </a:pPr>
              <a:t>02.11.2020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4D528A-13F1-4C46-80B6-D667B8A30BE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BF9F7F-5352-40D1-BD8E-9BA614EAEF03}" type="datetimeFigureOut">
              <a:rPr lang="ru-RU"/>
              <a:pPr>
                <a:defRPr/>
              </a:pPr>
              <a:t>02.11.2020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1B9D75-5F4A-4397-B546-220AD97F79B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BA8855-9A38-465B-8435-939E589A421F}" type="datetimeFigureOut">
              <a:rPr lang="ru-RU"/>
              <a:pPr>
                <a:defRPr/>
              </a:pPr>
              <a:t>02.11.2020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C72D64-D744-4C39-9201-9AD5484F536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7B773A-858B-4ACA-997D-B254E9562280}" type="datetimeFigureOut">
              <a:rPr lang="ru-RU"/>
              <a:pPr>
                <a:defRPr/>
              </a:pPr>
              <a:t>02.11.2020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01C146-BA75-4B7B-86BB-71441EB82E5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B9DAFD-1D76-42C4-857E-A7DE42CCB818}" type="datetimeFigureOut">
              <a:rPr lang="ru-RU"/>
              <a:pPr>
                <a:defRPr/>
              </a:pPr>
              <a:t>02.11.2020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A0668C-9557-4892-BC2C-42735A645FA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9D4239-3145-4FE3-9BF4-6D02C9016048}" type="datetimeFigureOut">
              <a:rPr lang="ru-RU"/>
              <a:pPr>
                <a:defRPr/>
              </a:pPr>
              <a:t>02.11.2020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5385EA-A441-4493-BEC5-677137EACE6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A360F8-2D34-45AE-9C30-B2BC02A8A8F0}" type="datetimeFigureOut">
              <a:rPr lang="ru-RU"/>
              <a:pPr>
                <a:defRPr/>
              </a:pPr>
              <a:t>02.11.2020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0B466D-0730-4723-A816-856EBD3CB1D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5A5BF8-CEFF-4498-9E5B-0659B1BEA140}" type="datetimeFigureOut">
              <a:rPr lang="ru-RU"/>
              <a:pPr>
                <a:defRPr/>
              </a:pPr>
              <a:t>02.11.2020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6411B1-DBE8-4504-9E58-03DE57CD9BB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952A29-64BE-47EC-A752-C8237B6688A4}" type="datetimeFigureOut">
              <a:rPr lang="ru-RU"/>
              <a:pPr>
                <a:defRPr/>
              </a:pPr>
              <a:t>02.11.2020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57791E-071A-435A-9D78-115F50E04F6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0AE6D3-526A-4EA5-9047-E4221578B1B7}" type="datetimeFigureOut">
              <a:rPr lang="ru-RU"/>
              <a:pPr>
                <a:defRPr/>
              </a:pPr>
              <a:t>02.11.2020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3A9D2F-F98D-4F0F-8F02-8D6D8CF8A86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59C37D-6148-4073-A707-89C011CF4259}" type="datetimeFigureOut">
              <a:rPr lang="ru-RU"/>
              <a:pPr>
                <a:defRPr/>
              </a:pPr>
              <a:t>02.11.2020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DF4AC6-615E-4D93-8FB4-7688C78EC8A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A9B792C-5FB1-435C-9C95-B405F1DDDF59}" type="datetimeFigureOut">
              <a:rPr lang="ru-RU"/>
              <a:pPr>
                <a:defRPr/>
              </a:pPr>
              <a:t>02.11.2020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B1530D3-511C-4B54-ADD1-26E4A84C043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wmf"/><Relationship Id="rId3" Type="http://schemas.openxmlformats.org/officeDocument/2006/relationships/audio" Target="../media/media2.mp3"/><Relationship Id="rId7" Type="http://schemas.openxmlformats.org/officeDocument/2006/relationships/oleObject" Target="../embeddings/oleObject1.bin"/><Relationship Id="rId2" Type="http://schemas.microsoft.com/office/2007/relationships/media" Target="../media/media2.mp3"/><Relationship Id="rId1" Type="http://schemas.openxmlformats.org/officeDocument/2006/relationships/vmlDrawing" Target="../drawings/vmlDrawing1.vml"/><Relationship Id="rId6" Type="http://schemas.openxmlformats.org/officeDocument/2006/relationships/image" Target="../media/image8.png"/><Relationship Id="rId11" Type="http://schemas.openxmlformats.org/officeDocument/2006/relationships/image" Target="../media/image9.png"/><Relationship Id="rId5" Type="http://schemas.openxmlformats.org/officeDocument/2006/relationships/image" Target="../media/image7.png"/><Relationship Id="rId10" Type="http://schemas.openxmlformats.org/officeDocument/2006/relationships/image" Target="../media/image6.wmf"/><Relationship Id="rId4" Type="http://schemas.openxmlformats.org/officeDocument/2006/relationships/slideLayout" Target="../slideLayouts/slideLayout2.xml"/><Relationship Id="rId9" Type="http://schemas.openxmlformats.org/officeDocument/2006/relationships/oleObject" Target="../embeddings/oleObject2.bin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wmf"/><Relationship Id="rId3" Type="http://schemas.openxmlformats.org/officeDocument/2006/relationships/video" Target="../media/media3.mp4"/><Relationship Id="rId7" Type="http://schemas.openxmlformats.org/officeDocument/2006/relationships/oleObject" Target="../embeddings/oleObject3.bin"/><Relationship Id="rId2" Type="http://schemas.microsoft.com/office/2007/relationships/media" Target="../media/media3.mp4"/><Relationship Id="rId1" Type="http://schemas.openxmlformats.org/officeDocument/2006/relationships/vmlDrawing" Target="../drawings/vmlDrawing2.vml"/><Relationship Id="rId6" Type="http://schemas.openxmlformats.org/officeDocument/2006/relationships/image" Target="../media/image12.png"/><Relationship Id="rId5" Type="http://schemas.openxmlformats.org/officeDocument/2006/relationships/image" Target="../media/image7.png"/><Relationship Id="rId10" Type="http://schemas.openxmlformats.org/officeDocument/2006/relationships/image" Target="../media/image11.wmf"/><Relationship Id="rId4" Type="http://schemas.openxmlformats.org/officeDocument/2006/relationships/slideLayout" Target="../slideLayouts/slideLayout2.xml"/><Relationship Id="rId9" Type="http://schemas.openxmlformats.org/officeDocument/2006/relationships/oleObject" Target="../embeddings/oleObject4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8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i022.radikal.ru/1304/0b/005110753ae9.png" TargetMode="External"/><Relationship Id="rId2" Type="http://schemas.openxmlformats.org/officeDocument/2006/relationships/hyperlink" Target="http://s018.radikal.ru/i519/1304/3e/4bb97ff07cca.png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img-fotki.yandex.ru/get/4126/981986.29/0_833e9_d1cacb4b_ori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ctrTitle"/>
          </p:nvPr>
        </p:nvSpPr>
        <p:spPr>
          <a:xfrm>
            <a:off x="1357290" y="3887801"/>
            <a:ext cx="7358063" cy="1470025"/>
          </a:xfrm>
        </p:spPr>
        <p:txBody>
          <a:bodyPr/>
          <a:lstStyle/>
          <a:p>
            <a:r>
              <a:rPr lang="ru-RU" b="1" i="1" dirty="0" smtClean="0">
                <a:solidFill>
                  <a:srgbClr val="FF0000"/>
                </a:solidFill>
              </a:rPr>
              <a:t>Занятие №1</a:t>
            </a:r>
            <a:r>
              <a:rPr lang="ru-RU" b="1" i="1" dirty="0" smtClean="0"/>
              <a:t/>
            </a:r>
            <a:br>
              <a:rPr lang="ru-RU" b="1" i="1" dirty="0" smtClean="0"/>
            </a:br>
            <a:r>
              <a:rPr lang="ru-RU" b="1" i="1" dirty="0" smtClean="0"/>
              <a:t/>
            </a:r>
            <a:br>
              <a:rPr lang="ru-RU" b="1" i="1" dirty="0" smtClean="0"/>
            </a:br>
            <a:r>
              <a:rPr lang="ru-RU" b="1" i="1" dirty="0" smtClean="0"/>
              <a:t>                          </a:t>
            </a:r>
            <a:r>
              <a:rPr lang="ru-RU" sz="2400" b="1" i="1" dirty="0" smtClean="0">
                <a:solidFill>
                  <a:srgbClr val="7030A0"/>
                </a:solidFill>
              </a:rPr>
              <a:t>Составила: музыкальный</a:t>
            </a:r>
            <a:br>
              <a:rPr lang="ru-RU" sz="2400" b="1" i="1" dirty="0" smtClean="0">
                <a:solidFill>
                  <a:srgbClr val="7030A0"/>
                </a:solidFill>
              </a:rPr>
            </a:br>
            <a:r>
              <a:rPr lang="ru-RU" sz="2400" b="1" i="1" dirty="0" smtClean="0">
                <a:solidFill>
                  <a:srgbClr val="7030A0"/>
                </a:solidFill>
              </a:rPr>
              <a:t>                                                руководитель </a:t>
            </a:r>
            <a:r>
              <a:rPr lang="ru-RU" sz="2400" b="1" i="1" dirty="0" err="1" smtClean="0">
                <a:solidFill>
                  <a:srgbClr val="7030A0"/>
                </a:solidFill>
              </a:rPr>
              <a:t>Емелова</a:t>
            </a:r>
            <a:r>
              <a:rPr lang="ru-RU" sz="2400" b="1" i="1" dirty="0" smtClean="0">
                <a:solidFill>
                  <a:srgbClr val="7030A0"/>
                </a:solidFill>
              </a:rPr>
              <a:t> О.Н.</a:t>
            </a:r>
            <a:endParaRPr lang="ru-RU" sz="2400" b="1" i="1" dirty="0" smtClean="0">
              <a:solidFill>
                <a:srgbClr val="7030A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00166" y="285728"/>
            <a:ext cx="7400925" cy="1785950"/>
          </a:xfrm>
        </p:spPr>
        <p:txBody>
          <a:bodyPr rtlCol="0">
            <a:normAutofit lnSpcReduction="10000"/>
          </a:bodyPr>
          <a:lstStyle/>
          <a:p>
            <a:pPr algn="r" fontAlgn="auto">
              <a:spcAft>
                <a:spcPts val="0"/>
              </a:spcAft>
              <a:defRPr/>
            </a:pPr>
            <a:r>
              <a:rPr lang="ru-RU" sz="20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Муниципальное </a:t>
            </a:r>
          </a:p>
          <a:p>
            <a:pPr algn="r" fontAlgn="auto">
              <a:spcAft>
                <a:spcPts val="0"/>
              </a:spcAft>
              <a:defRPr/>
            </a:pPr>
            <a:r>
              <a:rPr lang="ru-RU" sz="20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бюджетное дошкольное </a:t>
            </a:r>
          </a:p>
          <a:p>
            <a:pPr algn="r" fontAlgn="auto">
              <a:spcAft>
                <a:spcPts val="0"/>
              </a:spcAft>
              <a:defRPr/>
            </a:pPr>
            <a:r>
              <a:rPr lang="ru-RU" sz="20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образовательное </a:t>
            </a:r>
          </a:p>
          <a:p>
            <a:pPr algn="r" fontAlgn="auto">
              <a:spcAft>
                <a:spcPts val="0"/>
              </a:spcAft>
              <a:defRPr/>
            </a:pPr>
            <a:r>
              <a:rPr lang="ru-RU" sz="2000" b="1" dirty="0">
                <a:solidFill>
                  <a:srgbClr val="7030A0"/>
                </a:solidFill>
                <a:latin typeface="Comic Sans MS" panose="030F0702030302020204" pitchFamily="66" charset="0"/>
              </a:rPr>
              <a:t>у</a:t>
            </a:r>
            <a:r>
              <a:rPr lang="ru-RU" sz="20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чреждение детский </a:t>
            </a:r>
          </a:p>
          <a:p>
            <a:pPr algn="r" fontAlgn="auto">
              <a:spcAft>
                <a:spcPts val="0"/>
              </a:spcAft>
              <a:defRPr/>
            </a:pPr>
            <a:r>
              <a:rPr lang="ru-RU" sz="20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сад «Оленёнок» </a:t>
            </a:r>
            <a:endParaRPr lang="ru-RU" sz="2000" dirty="0" smtClean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-9666" y="3140968"/>
            <a:ext cx="2952328" cy="2088232"/>
          </a:xfrm>
        </p:spPr>
        <p:txBody>
          <a:bodyPr/>
          <a:lstStyle/>
          <a:p>
            <a:r>
              <a:rPr lang="ru-RU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Слушание</a:t>
            </a:r>
            <a:br>
              <a:rPr lang="ru-RU" dirty="0" smtClean="0">
                <a:solidFill>
                  <a:srgbClr val="C00000"/>
                </a:solidFill>
                <a:latin typeface="Comic Sans MS" panose="030F0702030302020204" pitchFamily="66" charset="0"/>
              </a:rPr>
            </a:br>
            <a:r>
              <a:rPr lang="ru-RU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 музыки</a:t>
            </a:r>
            <a:br>
              <a:rPr lang="ru-RU" dirty="0" smtClean="0">
                <a:solidFill>
                  <a:srgbClr val="C00000"/>
                </a:solidFill>
                <a:latin typeface="Comic Sans MS" panose="030F0702030302020204" pitchFamily="66" charset="0"/>
              </a:rPr>
            </a:br>
            <a:r>
              <a:rPr lang="ru-RU" sz="2800" dirty="0" err="1" smtClean="0">
                <a:solidFill>
                  <a:srgbClr val="7030A0"/>
                </a:solidFill>
                <a:latin typeface="Comic Sans MS" panose="030F0702030302020204" pitchFamily="66" charset="0"/>
              </a:rPr>
              <a:t>П.И.Чайковский</a:t>
            </a:r>
            <a:r>
              <a:rPr lang="ru-RU" sz="28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ru-RU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«Сладкая грёза»</a:t>
            </a:r>
            <a:r>
              <a:rPr lang="ru-RU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/>
            </a:r>
            <a:br>
              <a:rPr lang="ru-RU" dirty="0" smtClean="0">
                <a:solidFill>
                  <a:srgbClr val="C00000"/>
                </a:solidFill>
                <a:latin typeface="Comic Sans MS" panose="030F0702030302020204" pitchFamily="66" charset="0"/>
              </a:rPr>
            </a:br>
            <a:r>
              <a:rPr lang="ru-RU" sz="20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обратите внимание </a:t>
            </a:r>
            <a:br>
              <a:rPr lang="ru-RU" sz="2000" dirty="0" smtClean="0">
                <a:solidFill>
                  <a:srgbClr val="C00000"/>
                </a:solidFill>
                <a:latin typeface="Comic Sans MS" panose="030F0702030302020204" pitchFamily="66" charset="0"/>
              </a:rPr>
            </a:br>
            <a:r>
              <a:rPr lang="ru-RU" sz="20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на то,</a:t>
            </a:r>
            <a:br>
              <a:rPr lang="ru-RU" sz="2000" dirty="0" smtClean="0">
                <a:solidFill>
                  <a:srgbClr val="C00000"/>
                </a:solidFill>
                <a:latin typeface="Comic Sans MS" panose="030F0702030302020204" pitchFamily="66" charset="0"/>
              </a:rPr>
            </a:br>
            <a:r>
              <a:rPr lang="ru-RU" sz="20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что мелодия 1 и 3 части легкая, воздушная, как дыхание, </a:t>
            </a:r>
            <a:br>
              <a:rPr lang="ru-RU" sz="2000" dirty="0" smtClean="0">
                <a:solidFill>
                  <a:srgbClr val="C00000"/>
                </a:solidFill>
                <a:latin typeface="Comic Sans MS" panose="030F0702030302020204" pitchFamily="66" charset="0"/>
              </a:rPr>
            </a:br>
            <a:r>
              <a:rPr lang="ru-RU" sz="20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то поднимается, </a:t>
            </a:r>
            <a:br>
              <a:rPr lang="ru-RU" sz="2000" dirty="0" smtClean="0">
                <a:solidFill>
                  <a:srgbClr val="C00000"/>
                </a:solidFill>
                <a:latin typeface="Comic Sans MS" panose="030F0702030302020204" pitchFamily="66" charset="0"/>
              </a:rPr>
            </a:br>
            <a:r>
              <a:rPr lang="ru-RU" sz="20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то опускается</a:t>
            </a:r>
            <a:endParaRPr lang="ru-RU" dirty="0" smtClean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сладкая греза обрез.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00018" y="2060848"/>
            <a:ext cx="6143982" cy="4608512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10344" y="1556792"/>
            <a:ext cx="8229600" cy="1000125"/>
          </a:xfrm>
        </p:spPr>
        <p:txBody>
          <a:bodyPr/>
          <a:lstStyle/>
          <a:p>
            <a:r>
              <a:rPr lang="ru-RU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Пальчиковая гимнастика</a:t>
            </a:r>
            <a:endParaRPr lang="ru-RU" sz="3200" dirty="0" smtClean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2348880"/>
            <a:ext cx="5777447" cy="4964994"/>
          </a:xfrm>
        </p:spPr>
      </p:pic>
    </p:spTree>
    <p:extLst>
      <p:ext uri="{BB962C8B-B14F-4D97-AF65-F5344CB8AC3E}">
        <p14:creationId xmlns:p14="http://schemas.microsoft.com/office/powerpoint/2010/main" val="2169261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>
          <a:xfrm>
            <a:off x="395536" y="314476"/>
            <a:ext cx="6957806" cy="1154112"/>
          </a:xfrm>
        </p:spPr>
        <p:txBody>
          <a:bodyPr/>
          <a:lstStyle/>
          <a:p>
            <a:r>
              <a:rPr lang="ru-RU" sz="4000" dirty="0">
                <a:solidFill>
                  <a:srgbClr val="00B050"/>
                </a:solidFill>
                <a:latin typeface="Comic Sans MS" panose="030F0702030302020204" pitchFamily="66" charset="0"/>
              </a:rPr>
              <a:t>Пение </a:t>
            </a:r>
            <a:br>
              <a:rPr lang="ru-RU" sz="4000" dirty="0">
                <a:solidFill>
                  <a:srgbClr val="00B050"/>
                </a:solidFill>
                <a:latin typeface="Comic Sans MS" panose="030F0702030302020204" pitchFamily="66" charset="0"/>
              </a:rPr>
            </a:br>
            <a:r>
              <a:rPr lang="ru-RU" sz="4000" dirty="0">
                <a:solidFill>
                  <a:srgbClr val="0070C0"/>
                </a:solidFill>
                <a:latin typeface="Comic Sans MS" panose="030F0702030302020204" pitchFamily="66" charset="0"/>
              </a:rPr>
              <a:t>«От носика до хвостика» </a:t>
            </a:r>
            <a:r>
              <a:rPr lang="ru-RU" sz="20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муз.М.Парцхаладзе</a:t>
            </a:r>
            <a:endParaRPr lang="ru-RU" sz="2000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от носика до хвостика">
            <a:hlinkClick r:id="" action="ppaction://media"/>
          </p:cNvPr>
          <p:cNvPicPr>
            <a:picLocks noGrp="1" noChangeAspect="1"/>
          </p:cNvPicPr>
          <p:nvPr>
            <p:ph idx="1"/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516216" y="5229200"/>
            <a:ext cx="609600" cy="609600"/>
          </a:xfrm>
        </p:spPr>
      </p:pic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09769771"/>
              </p:ext>
            </p:extLst>
          </p:nvPr>
        </p:nvGraphicFramePr>
        <p:xfrm>
          <a:off x="92075" y="92075"/>
          <a:ext cx="925513" cy="490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" name="Объект упаковщика для оболочки" showAsIcon="1" r:id="rId7" imgW="924840" imgH="491040" progId="Package">
                  <p:embed/>
                </p:oleObj>
              </mc:Choice>
              <mc:Fallback>
                <p:oleObj name="Объект упаковщика для оболочки" showAsIcon="1" r:id="rId7" imgW="924840" imgH="49104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92075" y="92075"/>
                        <a:ext cx="925513" cy="4905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0261214"/>
              </p:ext>
            </p:extLst>
          </p:nvPr>
        </p:nvGraphicFramePr>
        <p:xfrm>
          <a:off x="92075" y="92075"/>
          <a:ext cx="925513" cy="490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" name="Объект упаковщика для оболочки" showAsIcon="1" r:id="rId9" imgW="924840" imgH="491040" progId="Package">
                  <p:embed/>
                </p:oleObj>
              </mc:Choice>
              <mc:Fallback>
                <p:oleObj name="Объект упаковщика для оболочки" showAsIcon="1" r:id="rId9" imgW="924840" imgH="49104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92075" y="92075"/>
                        <a:ext cx="925513" cy="4905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92075" y="1988840"/>
            <a:ext cx="7144221" cy="5632311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r>
              <a:rPr lang="ru-RU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1. Гулял без зонтика щенок.</a:t>
            </a:r>
          </a:p>
          <a:p>
            <a:r>
              <a:rPr lang="ru-RU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Щенок под дождиком промок</a:t>
            </a:r>
          </a:p>
          <a:p>
            <a:r>
              <a:rPr lang="ru-RU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От носика до хвостика.</a:t>
            </a:r>
          </a:p>
          <a:p>
            <a:r>
              <a:rPr lang="ru-RU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От хвостика до носика.</a:t>
            </a:r>
          </a:p>
          <a:p>
            <a:r>
              <a:rPr lang="ru-RU" sz="20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Тяф-тяф</a:t>
            </a:r>
            <a:r>
              <a:rPr lang="ru-RU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ru-RU" sz="20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тяф-тяф</a:t>
            </a:r>
            <a:r>
              <a:rPr lang="ru-RU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!</a:t>
            </a:r>
          </a:p>
          <a:p>
            <a:endParaRPr lang="ru-RU" sz="2000" dirty="0">
              <a:latin typeface="Comic Sans MS" panose="030F0702030302020204" pitchFamily="66" charset="0"/>
            </a:endParaRPr>
          </a:p>
          <a:p>
            <a:r>
              <a:rPr lang="ru-RU" sz="2000" dirty="0">
                <a:solidFill>
                  <a:srgbClr val="92D050"/>
                </a:solidFill>
                <a:latin typeface="Comic Sans MS" panose="030F0702030302020204" pitchFamily="66" charset="0"/>
              </a:rPr>
              <a:t>2. Он стал белее молока,</a:t>
            </a:r>
          </a:p>
          <a:p>
            <a:r>
              <a:rPr lang="ru-RU" sz="2000" dirty="0">
                <a:solidFill>
                  <a:srgbClr val="92D050"/>
                </a:solidFill>
                <a:latin typeface="Comic Sans MS" panose="030F0702030302020204" pitchFamily="66" charset="0"/>
              </a:rPr>
              <a:t>Кудряшки, словно облака,</a:t>
            </a:r>
          </a:p>
          <a:p>
            <a:r>
              <a:rPr lang="ru-RU" sz="2000" dirty="0">
                <a:solidFill>
                  <a:srgbClr val="92D050"/>
                </a:solidFill>
                <a:latin typeface="Comic Sans MS" panose="030F0702030302020204" pitchFamily="66" charset="0"/>
              </a:rPr>
              <a:t>От носика до хвостика,</a:t>
            </a:r>
          </a:p>
          <a:p>
            <a:r>
              <a:rPr lang="ru-RU" sz="2000" dirty="0">
                <a:solidFill>
                  <a:srgbClr val="92D050"/>
                </a:solidFill>
                <a:latin typeface="Comic Sans MS" panose="030F0702030302020204" pitchFamily="66" charset="0"/>
              </a:rPr>
              <a:t>От хвостика до носика.</a:t>
            </a:r>
          </a:p>
          <a:p>
            <a:r>
              <a:rPr lang="ru-RU" sz="2000" dirty="0" err="1">
                <a:solidFill>
                  <a:srgbClr val="92D050"/>
                </a:solidFill>
                <a:latin typeface="Comic Sans MS" panose="030F0702030302020204" pitchFamily="66" charset="0"/>
              </a:rPr>
              <a:t>Тяф-тяф</a:t>
            </a:r>
            <a:r>
              <a:rPr lang="ru-RU" sz="2000" dirty="0">
                <a:solidFill>
                  <a:srgbClr val="92D050"/>
                </a:solidFill>
                <a:latin typeface="Comic Sans MS" panose="030F0702030302020204" pitchFamily="66" charset="0"/>
              </a:rPr>
              <a:t>, </a:t>
            </a:r>
            <a:r>
              <a:rPr lang="ru-RU" sz="2000" dirty="0" err="1">
                <a:solidFill>
                  <a:srgbClr val="92D050"/>
                </a:solidFill>
                <a:latin typeface="Comic Sans MS" panose="030F0702030302020204" pitchFamily="66" charset="0"/>
              </a:rPr>
              <a:t>тяф-тяф</a:t>
            </a:r>
            <a:r>
              <a:rPr lang="ru-RU" sz="2000" dirty="0">
                <a:solidFill>
                  <a:srgbClr val="92D050"/>
                </a:solidFill>
                <a:latin typeface="Comic Sans MS" panose="030F0702030302020204" pitchFamily="66" charset="0"/>
              </a:rPr>
              <a:t>!</a:t>
            </a:r>
          </a:p>
          <a:p>
            <a:endParaRPr lang="ru-RU" sz="2000" dirty="0" smtClean="0">
              <a:latin typeface="Comic Sans MS" panose="030F0702030302020204" pitchFamily="66" charset="0"/>
            </a:endParaRPr>
          </a:p>
          <a:p>
            <a:endParaRPr lang="ru-RU" sz="2000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endParaRPr lang="ru-RU" sz="2000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endParaRPr lang="ru-RU" sz="2000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endParaRPr lang="ru-RU" sz="2000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endParaRPr lang="ru-RU" sz="2000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endParaRPr lang="ru-RU" sz="2000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endParaRPr lang="ru-RU" sz="2000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r>
              <a:rPr lang="ru-RU" sz="2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3</a:t>
            </a:r>
            <a:r>
              <a:rPr lang="ru-RU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. Щенку понравилась вода.</a:t>
            </a:r>
          </a:p>
          <a:p>
            <a:r>
              <a:rPr lang="ru-RU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Теперь он моется всегда</a:t>
            </a:r>
          </a:p>
          <a:p>
            <a:r>
              <a:rPr lang="ru-RU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От носика до хвостика,</a:t>
            </a:r>
          </a:p>
          <a:p>
            <a:r>
              <a:rPr lang="ru-RU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От хвостика до носика.</a:t>
            </a:r>
          </a:p>
          <a:p>
            <a:r>
              <a:rPr lang="ru-RU" sz="20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Тяф-тяф</a:t>
            </a:r>
            <a:r>
              <a:rPr lang="ru-RU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, </a:t>
            </a:r>
            <a:r>
              <a:rPr lang="ru-RU" sz="20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тяф-тяф</a:t>
            </a:r>
            <a:r>
              <a:rPr lang="ru-RU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!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3718" y="4237564"/>
            <a:ext cx="3452498" cy="25873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3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115050" cy="1154112"/>
          </a:xfrm>
        </p:spPr>
        <p:txBody>
          <a:bodyPr/>
          <a:lstStyle/>
          <a:p>
            <a:r>
              <a:rPr lang="ru-RU" sz="40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Музицирование</a:t>
            </a:r>
            <a:br>
              <a:rPr lang="ru-RU" sz="4000" dirty="0" smtClean="0">
                <a:solidFill>
                  <a:srgbClr val="00B050"/>
                </a:solidFill>
                <a:latin typeface="Comic Sans MS" panose="030F0702030302020204" pitchFamily="66" charset="0"/>
              </a:rPr>
            </a:br>
            <a:r>
              <a:rPr lang="ru-RU" sz="24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играть ритмично под музыку</a:t>
            </a:r>
            <a:endParaRPr lang="ru-RU" sz="2400" dirty="0" smtClean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оркестр Полька   Анна">
            <a:hlinkClick r:id="" action="ppaction://media"/>
          </p:cNvPr>
          <p:cNvPicPr>
            <a:picLocks noGrp="1" noChangeAspect="1"/>
          </p:cNvPicPr>
          <p:nvPr>
            <p:ph idx="1"/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51520" y="1611313"/>
            <a:ext cx="6755237" cy="50673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prstDash val="solid"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00198234"/>
              </p:ext>
            </p:extLst>
          </p:nvPr>
        </p:nvGraphicFramePr>
        <p:xfrm>
          <a:off x="92075" y="92075"/>
          <a:ext cx="925513" cy="490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4" name="Объект упаковщика для оболочки" showAsIcon="1" r:id="rId7" imgW="924840" imgH="491040" progId="Package">
                  <p:embed/>
                </p:oleObj>
              </mc:Choice>
              <mc:Fallback>
                <p:oleObj name="Объект упаковщика для оболочки" showAsIcon="1" r:id="rId7" imgW="924840" imgH="49104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92075" y="92075"/>
                        <a:ext cx="925513" cy="4905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88540738"/>
              </p:ext>
            </p:extLst>
          </p:nvPr>
        </p:nvGraphicFramePr>
        <p:xfrm>
          <a:off x="92075" y="92075"/>
          <a:ext cx="925513" cy="490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5" name="Объект упаковщика для оболочки" showAsIcon="1" r:id="rId9" imgW="924840" imgH="491040" progId="Package">
                  <p:embed/>
                </p:oleObj>
              </mc:Choice>
              <mc:Fallback>
                <p:oleObj name="Объект упаковщика для оболочки" showAsIcon="1" r:id="rId9" imgW="924840" imgH="49104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92075" y="92075"/>
                        <a:ext cx="925513" cy="4905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05450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4552" y="1700808"/>
            <a:ext cx="1691680" cy="1691680"/>
          </a:xfrm>
          <a:prstGeom prst="rect">
            <a:avLst/>
          </a:prstGeom>
        </p:spPr>
      </p:pic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323528" y="3645024"/>
            <a:ext cx="8229600" cy="1000125"/>
          </a:xfrm>
        </p:spPr>
        <p:txBody>
          <a:bodyPr/>
          <a:lstStyle/>
          <a:p>
            <a:r>
              <a:rPr lang="ru-RU" sz="32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Пляска</a:t>
            </a:r>
            <a:r>
              <a:rPr lang="ru-RU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/>
            </a:r>
            <a:br>
              <a:rPr lang="ru-RU" dirty="0" smtClean="0">
                <a:solidFill>
                  <a:srgbClr val="C00000"/>
                </a:solidFill>
                <a:latin typeface="Comic Sans MS" panose="030F0702030302020204" pitchFamily="66" charset="0"/>
              </a:rPr>
            </a:br>
            <a:r>
              <a:rPr lang="ru-RU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 «</a:t>
            </a:r>
            <a:r>
              <a:rPr lang="ru-RU" sz="36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Кошачий рок-н-ролл</a:t>
            </a:r>
            <a:r>
              <a:rPr lang="ru-RU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»</a:t>
            </a:r>
            <a:br>
              <a:rPr lang="ru-RU" dirty="0" smtClean="0">
                <a:solidFill>
                  <a:srgbClr val="C00000"/>
                </a:solidFill>
                <a:latin typeface="Comic Sans MS" panose="030F0702030302020204" pitchFamily="66" charset="0"/>
              </a:rPr>
            </a:br>
            <a:r>
              <a:rPr lang="ru-RU" sz="2400" dirty="0">
                <a:solidFill>
                  <a:srgbClr val="0070C0"/>
                </a:solidFill>
                <a:latin typeface="Comic Sans MS" panose="030F0702030302020204" pitchFamily="66" charset="0"/>
              </a:rPr>
              <a:t>Д</a:t>
            </a:r>
            <a:r>
              <a:rPr lang="ru-RU" sz="24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вижение 1 </a:t>
            </a:r>
            <a:r>
              <a:rPr lang="ru-RU" sz="24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– </a:t>
            </a:r>
            <a:r>
              <a:rPr lang="ru-RU" sz="2400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«точим </a:t>
            </a:r>
            <a:r>
              <a:rPr lang="ru-RU" sz="2400" dirty="0" err="1" smtClean="0">
                <a:solidFill>
                  <a:srgbClr val="7030A0"/>
                </a:solidFill>
                <a:latin typeface="Comic Sans MS" panose="030F0702030302020204" pitchFamily="66" charset="0"/>
              </a:rPr>
              <a:t>когти».</a:t>
            </a:r>
            <a:r>
              <a:rPr lang="ru-RU" sz="2400" dirty="0" err="1" smtClean="0">
                <a:solidFill>
                  <a:srgbClr val="00B0F0"/>
                </a:solidFill>
                <a:latin typeface="Comic Sans MS" panose="030F0702030302020204" pitchFamily="66" charset="0"/>
              </a:rPr>
              <a:t>Отрывая</a:t>
            </a:r>
            <a:r>
              <a:rPr lang="ru-RU" sz="2400" dirty="0" smtClean="0">
                <a:solidFill>
                  <a:srgbClr val="00B0F0"/>
                </a:solidFill>
                <a:latin typeface="Comic Sans MS" panose="030F0702030302020204" pitchFamily="66" charset="0"/>
              </a:rPr>
              <a:t> одну ногу от пола и поднимая руки вверх, широко раздвинув </a:t>
            </a:r>
            <a:r>
              <a:rPr lang="ru-RU" sz="2400" dirty="0" err="1" smtClean="0">
                <a:solidFill>
                  <a:srgbClr val="00B0F0"/>
                </a:solidFill>
                <a:latin typeface="Comic Sans MS" panose="030F0702030302020204" pitchFamily="66" charset="0"/>
              </a:rPr>
              <a:t>пальцы.Приставить</a:t>
            </a:r>
            <a:r>
              <a:rPr lang="ru-RU" sz="2400" dirty="0" smtClean="0">
                <a:solidFill>
                  <a:srgbClr val="00B0F0"/>
                </a:solidFill>
                <a:latin typeface="Comic Sans MS" panose="030F0702030302020204" pitchFamily="66" charset="0"/>
              </a:rPr>
              <a:t> ногу, пальцы рук  собрать в кулак у груди. Поднять руки вверх, другую ногу выбросить вперед</a:t>
            </a:r>
            <a:br>
              <a:rPr lang="ru-RU" sz="2400" dirty="0" smtClean="0">
                <a:solidFill>
                  <a:srgbClr val="00B0F0"/>
                </a:solidFill>
                <a:latin typeface="Comic Sans MS" panose="030F0702030302020204" pitchFamily="66" charset="0"/>
              </a:rPr>
            </a:br>
            <a:r>
              <a:rPr lang="ru-RU" sz="2400" dirty="0">
                <a:solidFill>
                  <a:schemeClr val="tx2"/>
                </a:solidFill>
                <a:latin typeface="Comic Sans MS" panose="030F0702030302020204" pitchFamily="66" charset="0"/>
              </a:rPr>
              <a:t>Д</a:t>
            </a:r>
            <a:r>
              <a:rPr lang="ru-RU" sz="2400" dirty="0" smtClean="0">
                <a:solidFill>
                  <a:schemeClr val="tx2"/>
                </a:solidFill>
                <a:latin typeface="Comic Sans MS" panose="030F0702030302020204" pitchFamily="66" charset="0"/>
              </a:rPr>
              <a:t>вижение 2  </a:t>
            </a:r>
            <a:r>
              <a:rPr lang="ru-RU" sz="2400" dirty="0" smtClean="0">
                <a:solidFill>
                  <a:srgbClr val="00B0F0"/>
                </a:solidFill>
                <a:latin typeface="Comic Sans MS" panose="030F0702030302020204" pitchFamily="66" charset="0"/>
              </a:rPr>
              <a:t>- </a:t>
            </a:r>
            <a:r>
              <a:rPr lang="ru-RU" sz="2400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«ищем мышку». </a:t>
            </a:r>
            <a:r>
              <a:rPr lang="ru-RU" sz="2400" dirty="0" smtClean="0">
                <a:solidFill>
                  <a:srgbClr val="00B0F0"/>
                </a:solidFill>
                <a:latin typeface="Comic Sans MS" panose="030F0702030302020204" pitchFamily="66" charset="0"/>
              </a:rPr>
              <a:t>Ходим по залу согнувшись, выполняя руками «кошачий» шаг</a:t>
            </a:r>
            <a:br>
              <a:rPr lang="ru-RU" sz="2400" dirty="0" smtClean="0">
                <a:solidFill>
                  <a:srgbClr val="00B0F0"/>
                </a:solidFill>
                <a:latin typeface="Comic Sans MS" panose="030F0702030302020204" pitchFamily="66" charset="0"/>
              </a:rPr>
            </a:br>
            <a:r>
              <a:rPr lang="ru-RU" sz="2400" dirty="0" smtClean="0">
                <a:solidFill>
                  <a:schemeClr val="tx2"/>
                </a:solidFill>
                <a:latin typeface="Comic Sans MS" panose="030F0702030302020204" pitchFamily="66" charset="0"/>
              </a:rPr>
              <a:t>Движение 3 </a:t>
            </a:r>
            <a:r>
              <a:rPr lang="ru-RU" sz="2400" dirty="0" smtClean="0">
                <a:solidFill>
                  <a:srgbClr val="00B0F0"/>
                </a:solidFill>
                <a:latin typeface="Comic Sans MS" panose="030F0702030302020204" pitchFamily="66" charset="0"/>
              </a:rPr>
              <a:t>– </a:t>
            </a:r>
            <a:r>
              <a:rPr lang="ru-RU" sz="2400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«кошка перед прыжком</a:t>
            </a:r>
            <a:r>
              <a:rPr lang="ru-RU" sz="2400" dirty="0" smtClean="0">
                <a:solidFill>
                  <a:srgbClr val="00B0F0"/>
                </a:solidFill>
                <a:latin typeface="Comic Sans MS" panose="030F0702030302020204" pitchFamily="66" charset="0"/>
              </a:rPr>
              <a:t>» Стоя на месте, крутить «хвостиком», прыгнуть вперед, хлопнув в ладоши, громко мяукнуть «Мяу!»</a:t>
            </a:r>
            <a:endParaRPr lang="ru-RU" dirty="0" smtClean="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кошачий рок-н-ролл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00392" y="6233193"/>
            <a:ext cx="609600" cy="609600"/>
          </a:xfrm>
        </p:spPr>
      </p:pic>
    </p:spTree>
    <p:extLst>
      <p:ext uri="{BB962C8B-B14F-4D97-AF65-F5344CB8AC3E}">
        <p14:creationId xmlns:p14="http://schemas.microsoft.com/office/powerpoint/2010/main" val="2696101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8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>
          <a:xfrm>
            <a:off x="428625" y="1785938"/>
            <a:ext cx="8229600" cy="1143000"/>
          </a:xfrm>
        </p:spPr>
        <p:txBody>
          <a:bodyPr/>
          <a:lstStyle/>
          <a:p>
            <a:r>
              <a:rPr lang="ru-RU" b="1" i="1" dirty="0" smtClean="0"/>
              <a:t>Используемые</a:t>
            </a:r>
            <a:r>
              <a:rPr lang="ru-RU" b="1" dirty="0" smtClean="0"/>
              <a:t> </a:t>
            </a:r>
            <a:r>
              <a:rPr lang="ru-RU" b="1" i="1" dirty="0" smtClean="0"/>
              <a:t>ресурсы</a:t>
            </a:r>
            <a:r>
              <a:rPr lang="ru-RU" dirty="0" smtClean="0"/>
              <a:t>: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3000375"/>
            <a:ext cx="8229600" cy="3125788"/>
          </a:xfrm>
        </p:spPr>
        <p:txBody>
          <a:bodyPr/>
          <a:lstStyle/>
          <a:p>
            <a:pPr marL="252000" indent="0">
              <a:buFont typeface="Arial" charset="0"/>
              <a:buNone/>
              <a:defRPr/>
            </a:pPr>
            <a:r>
              <a:rPr lang="ru-RU" sz="2400" u="sng" dirty="0" smtClean="0">
                <a:hlinkClick r:id="rId2"/>
              </a:rPr>
              <a:t>http://s018.radikal.ru/i519/1304/3e/4bb97ff07cca.png</a:t>
            </a:r>
            <a:endParaRPr lang="ru-RU" sz="2400" dirty="0" smtClean="0"/>
          </a:p>
          <a:p>
            <a:pPr marL="252000" indent="0">
              <a:buFont typeface="Arial" charset="0"/>
              <a:buNone/>
              <a:defRPr/>
            </a:pPr>
            <a:r>
              <a:rPr lang="ru-RU" sz="2400" u="sng" dirty="0" smtClean="0">
                <a:hlinkClick r:id="rId3"/>
              </a:rPr>
              <a:t>http://i022.radikal.ru/1304/0b/005110753ae9.png</a:t>
            </a:r>
            <a:endParaRPr lang="ru-RU" sz="2400" dirty="0" smtClean="0"/>
          </a:p>
          <a:p>
            <a:pPr marL="252000" indent="0">
              <a:buFont typeface="Arial" charset="0"/>
              <a:buNone/>
              <a:defRPr/>
            </a:pPr>
            <a:r>
              <a:rPr lang="ru-RU" sz="2400" u="sng" dirty="0" smtClean="0">
                <a:hlinkClick r:id="rId4"/>
              </a:rPr>
              <a:t>http://img-fotki.yandex.ru/get/4126/981986.29/0_833e9_d1cacb4b_orig</a:t>
            </a:r>
            <a:endParaRPr lang="ru-RU" sz="2400" dirty="0" smtClean="0"/>
          </a:p>
          <a:p>
            <a:pPr>
              <a:defRPr/>
            </a:pPr>
            <a:endParaRPr lang="ru-RU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лица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МУЗО 1 неделя ноябрь ст.гр.Емелова О.Н.</Template>
  <TotalTime>51</TotalTime>
  <Words>106</Words>
  <Application>Microsoft Office PowerPoint</Application>
  <PresentationFormat>Экран (4:3)</PresentationFormat>
  <Paragraphs>39</Paragraphs>
  <Slides>7</Slides>
  <Notes>0</Notes>
  <HiddenSlides>0</HiddenSlides>
  <MMClips>4</MMClips>
  <ScaleCrop>false</ScaleCrop>
  <HeadingPairs>
    <vt:vector size="8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2" baseType="lpstr">
      <vt:lpstr>Arial</vt:lpstr>
      <vt:lpstr>Calibri</vt:lpstr>
      <vt:lpstr>Comic Sans MS</vt:lpstr>
      <vt:lpstr>лица</vt:lpstr>
      <vt:lpstr>Пакет</vt:lpstr>
      <vt:lpstr>Занятие №1                            Составила: музыкальный                                                 руководитель Емелова О.Н.</vt:lpstr>
      <vt:lpstr>Слушание  музыки П.И.Чайковский «Сладкая грёза» обратите внимание  на то, что мелодия 1 и 3 части легкая, воздушная, как дыхание,  то поднимается,  то опускается</vt:lpstr>
      <vt:lpstr>Пальчиковая гимнастика</vt:lpstr>
      <vt:lpstr>Пение  «От носика до хвостика» муз.М.Парцхаладзе</vt:lpstr>
      <vt:lpstr>Музицирование играть ритмично под музыку</vt:lpstr>
      <vt:lpstr>Пляска  «Кошачий рок-н-ролл» Движение 1 – «точим когти».Отрывая одну ногу от пола и поднимая руки вверх, широко раздвинув пальцы.Приставить ногу, пальцы рук  собрать в кулак у груди. Поднять руки вверх, другую ногу выбросить вперед Движение 2  - «ищем мышку». Ходим по залу согнувшись, выполняя руками «кошачий» шаг Движение 3 – «кошка перед прыжком» Стоя на месте, крутить «хвостиком», прыгнуть вперед, хлопнув в ладоши, громко мяукнуть «Мяу!»</vt:lpstr>
      <vt:lpstr>Используемые ресурсы: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Занятие №1                            Составила: музыкальный                                                 руководитель Емелова О.Н.</dc:title>
  <dc:creator>Пользователь Windows</dc:creator>
  <cp:lastModifiedBy>Пользователь Windows</cp:lastModifiedBy>
  <cp:revision>5</cp:revision>
  <dcterms:created xsi:type="dcterms:W3CDTF">2020-11-02T11:29:47Z</dcterms:created>
  <dcterms:modified xsi:type="dcterms:W3CDTF">2020-11-02T12:21:11Z</dcterms:modified>
</cp:coreProperties>
</file>