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0"/>
  </p:handoutMasterIdLst>
  <p:sldIdLst>
    <p:sldId id="261" r:id="rId2"/>
    <p:sldId id="262" r:id="rId3"/>
    <p:sldId id="263" r:id="rId4"/>
    <p:sldId id="267" r:id="rId5"/>
    <p:sldId id="268" r:id="rId6"/>
    <p:sldId id="266" r:id="rId7"/>
    <p:sldId id="265" r:id="rId8"/>
    <p:sldId id="264" r:id="rId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D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3" autoAdjust="0"/>
    <p:restoredTop sz="94660"/>
  </p:normalViewPr>
  <p:slideViewPr>
    <p:cSldViewPr>
      <p:cViewPr varScale="1">
        <p:scale>
          <a:sx n="70" d="100"/>
          <a:sy n="70" d="100"/>
        </p:scale>
        <p:origin x="133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-2874" y="-108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31D62EF5-DE24-4296-B912-29A998BCC3FB}" type="datetimeFigureOut">
              <a:rPr lang="ru-RU"/>
              <a:pPr>
                <a:defRPr/>
              </a:pPr>
              <a:t>22.01.2021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6C4FBBF-F05A-48B7-A7D9-5CF90B8E86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500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1556932"/>
            <a:ext cx="7632000" cy="1260000"/>
          </a:xfrm>
        </p:spPr>
        <p:txBody>
          <a:bodyPr/>
          <a:lstStyle>
            <a:lvl1pPr>
              <a:defRPr sz="4800" b="1">
                <a:solidFill>
                  <a:srgbClr val="005DA2"/>
                </a:solidFill>
                <a:effectLst/>
                <a:latin typeface="+mj-lt"/>
                <a:ea typeface="Arial Unicode MS" pitchFamily="34" charset="-128"/>
                <a:cs typeface="Arial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7220" y="3528591"/>
            <a:ext cx="6400800" cy="12600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5DA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4476" y="296652"/>
            <a:ext cx="7632000" cy="900113"/>
          </a:xfrm>
        </p:spPr>
        <p:txBody>
          <a:bodyPr/>
          <a:lstStyle>
            <a:lvl1pPr>
              <a:defRPr>
                <a:solidFill>
                  <a:srgbClr val="005DA2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23831" y="1593342"/>
            <a:ext cx="7632000" cy="4248000"/>
          </a:xfrm>
        </p:spPr>
        <p:txBody>
          <a:bodyPr/>
          <a:lstStyle>
            <a:lvl1pPr>
              <a:defRPr>
                <a:solidFill>
                  <a:srgbClr val="005DA2"/>
                </a:solidFill>
                <a:latin typeface="+mj-lt"/>
              </a:defRPr>
            </a:lvl1pPr>
            <a:lvl2pPr>
              <a:defRPr>
                <a:solidFill>
                  <a:srgbClr val="005DA2"/>
                </a:solidFill>
                <a:latin typeface="+mj-lt"/>
              </a:defRPr>
            </a:lvl2pPr>
            <a:lvl3pPr>
              <a:defRPr>
                <a:solidFill>
                  <a:srgbClr val="005DA2"/>
                </a:solidFill>
                <a:latin typeface="+mj-lt"/>
              </a:defRPr>
            </a:lvl3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4476" y="296652"/>
            <a:ext cx="7632000" cy="900113"/>
          </a:xfrm>
        </p:spPr>
        <p:txBody>
          <a:bodyPr/>
          <a:lstStyle>
            <a:lvl1pPr>
              <a:defRPr>
                <a:solidFill>
                  <a:srgbClr val="005DA2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1224476" y="1593342"/>
            <a:ext cx="7632000" cy="4248000"/>
          </a:xfrm>
        </p:spPr>
        <p:txBody>
          <a:bodyPr/>
          <a:lstStyle>
            <a:lvl1pPr marL="108000" indent="0">
              <a:buNone/>
              <a:defRPr>
                <a:solidFill>
                  <a:srgbClr val="005DA2"/>
                </a:solidFill>
                <a:latin typeface="+mj-lt"/>
              </a:defRPr>
            </a:lvl1pPr>
            <a:lvl2pPr marL="108000" indent="0">
              <a:buNone/>
              <a:defRPr/>
            </a:lvl2pPr>
            <a:lvl3pPr marL="108000" indent="0">
              <a:buNone/>
              <a:defRPr/>
            </a:lvl3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4476" y="296652"/>
            <a:ext cx="7632000" cy="900113"/>
          </a:xfrm>
        </p:spPr>
        <p:txBody>
          <a:bodyPr/>
          <a:lstStyle>
            <a:lvl1pPr>
              <a:defRPr>
                <a:solidFill>
                  <a:srgbClr val="005DA2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1224476" y="1593342"/>
            <a:ext cx="7632000" cy="4248000"/>
          </a:xfrm>
        </p:spPr>
        <p:txBody>
          <a:bodyPr/>
          <a:lstStyle>
            <a:lvl1pPr marL="342000" indent="-342000">
              <a:buSzPct val="60000"/>
              <a:buFont typeface="Wingdings 2" pitchFamily="18" charset="2"/>
              <a:buChar char="Þ"/>
              <a:defRPr>
                <a:solidFill>
                  <a:srgbClr val="005DA2"/>
                </a:solidFill>
                <a:latin typeface="+mj-lt"/>
              </a:defRPr>
            </a:lvl1pPr>
            <a:lvl2pPr marL="741600" indent="-284400">
              <a:buFont typeface="Arial" pitchFamily="34" charset="0"/>
              <a:buChar char="•"/>
              <a:defRPr>
                <a:solidFill>
                  <a:srgbClr val="005DA2"/>
                </a:solidFill>
                <a:latin typeface="+mj-lt"/>
              </a:defRPr>
            </a:lvl2pPr>
            <a:lvl3pPr marL="1144800" indent="-230400">
              <a:buFont typeface="Courier New" pitchFamily="49" charset="0"/>
              <a:buChar char="o"/>
              <a:defRPr>
                <a:solidFill>
                  <a:srgbClr val="005DA2"/>
                </a:solidFill>
                <a:latin typeface="+mj-lt"/>
              </a:defRPr>
            </a:lvl3pPr>
            <a:lvl4pPr>
              <a:defRPr>
                <a:solidFill>
                  <a:srgbClr val="005DA2"/>
                </a:solidFill>
              </a:defRPr>
            </a:lvl4pPr>
            <a:lvl5pPr>
              <a:defRPr>
                <a:solidFill>
                  <a:srgbClr val="005DA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4476" y="296652"/>
            <a:ext cx="7632000" cy="900113"/>
          </a:xfrm>
        </p:spPr>
        <p:txBody>
          <a:bodyPr/>
          <a:lstStyle>
            <a:lvl1pPr>
              <a:defRPr>
                <a:solidFill>
                  <a:srgbClr val="005DA2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23628" y="1592796"/>
            <a:ext cx="3600000" cy="4248000"/>
          </a:xfrm>
        </p:spPr>
        <p:txBody>
          <a:bodyPr/>
          <a:lstStyle>
            <a:lvl1pPr>
              <a:defRPr sz="3200">
                <a:solidFill>
                  <a:srgbClr val="005DA2"/>
                </a:solidFill>
                <a:latin typeface="+mj-lt"/>
              </a:defRPr>
            </a:lvl1pPr>
            <a:lvl2pPr>
              <a:defRPr sz="2800">
                <a:solidFill>
                  <a:srgbClr val="005DA2"/>
                </a:solidFill>
                <a:latin typeface="+mj-lt"/>
              </a:defRPr>
            </a:lvl2pPr>
            <a:lvl3pPr>
              <a:defRPr sz="2400">
                <a:solidFill>
                  <a:srgbClr val="005DA2"/>
                </a:solidFill>
                <a:latin typeface="+mj-lt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56476" y="1592796"/>
            <a:ext cx="3600000" cy="4248000"/>
          </a:xfrm>
        </p:spPr>
        <p:txBody>
          <a:bodyPr/>
          <a:lstStyle>
            <a:lvl1pPr>
              <a:defRPr sz="3200">
                <a:solidFill>
                  <a:srgbClr val="005DA2"/>
                </a:solidFill>
                <a:latin typeface="+mj-lt"/>
              </a:defRPr>
            </a:lvl1pPr>
            <a:lvl2pPr>
              <a:defRPr sz="2800">
                <a:solidFill>
                  <a:srgbClr val="005DA2"/>
                </a:solidFill>
                <a:latin typeface="+mj-lt"/>
              </a:defRPr>
            </a:lvl2pPr>
            <a:lvl3pPr>
              <a:defRPr sz="2400">
                <a:solidFill>
                  <a:srgbClr val="005DA2"/>
                </a:solidFill>
                <a:latin typeface="+mj-lt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1223963" y="296863"/>
            <a:ext cx="76327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1223963" y="1631950"/>
            <a:ext cx="763270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rgbClr val="005DA2"/>
          </a:solidFill>
          <a:latin typeface="+mj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5DA2"/>
          </a:solidFill>
          <a:latin typeface="Calibri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5DA2"/>
          </a:solidFill>
          <a:latin typeface="Calibri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5DA2"/>
          </a:solidFill>
          <a:latin typeface="Calibri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5DA2"/>
          </a:solidFill>
          <a:latin typeface="Calibri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60000"/>
        <a:buFont typeface="Wingdings 2" pitchFamily="18" charset="2"/>
        <a:buChar char="Þ"/>
        <a:defRPr sz="3200" kern="1200">
          <a:solidFill>
            <a:srgbClr val="005DA2"/>
          </a:solidFill>
          <a:latin typeface="+mj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rgbClr val="005DA2"/>
          </a:solidFill>
          <a:latin typeface="+mj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50000"/>
        <a:buFont typeface="Courier New" pitchFamily="49" charset="0"/>
        <a:buChar char="o"/>
        <a:defRPr sz="2400" kern="1200">
          <a:solidFill>
            <a:srgbClr val="005DA2"/>
          </a:solidFill>
          <a:latin typeface="+mj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17375E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17375E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3" Type="http://schemas.microsoft.com/office/2007/relationships/media" Target="../media/media5.mp3"/><Relationship Id="rId7" Type="http://schemas.microsoft.com/office/2007/relationships/media" Target="../media/media7.mp3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4.png"/><Relationship Id="rId5" Type="http://schemas.microsoft.com/office/2007/relationships/media" Target="../media/media6.mp3"/><Relationship Id="rId10" Type="http://schemas.openxmlformats.org/officeDocument/2006/relationships/image" Target="../media/image8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esni.guru/" TargetMode="External"/><Relationship Id="rId2" Type="http://schemas.openxmlformats.org/officeDocument/2006/relationships/hyperlink" Target="http://www.adobetutorialz.com/articles/2909/1/We-wish-you-a-Merry-Christmas-illustration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sm5K3F9IlwU" TargetMode="External"/><Relationship Id="rId5" Type="http://schemas.openxmlformats.org/officeDocument/2006/relationships/hyperlink" Target="https://www.youtube.com/watch?v=XyDJYtlGUFg" TargetMode="External"/><Relationship Id="rId4" Type="http://schemas.openxmlformats.org/officeDocument/2006/relationships/hyperlink" Target="https://www.youtube.com/watch?v=RdBeTEs2LeI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>
          <a:xfrm>
            <a:off x="1237860" y="682208"/>
            <a:ext cx="7632700" cy="900112"/>
          </a:xfrm>
        </p:spPr>
        <p:txBody>
          <a:bodyPr/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Муниципальное бюджетное дошкольное образовательное учреждение детский сад «Оленёнок», </a:t>
            </a:r>
            <a:r>
              <a:rPr lang="ru-RU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п.Тазовский</a:t>
            </a: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endParaRPr lang="ru-RU" dirty="0" smtClean="0">
              <a:cs typeface="Arial" charset="0"/>
            </a:endParaRPr>
          </a:p>
        </p:txBody>
      </p:sp>
      <p:sp>
        <p:nvSpPr>
          <p:cNvPr id="2051" name="Текст 2"/>
          <p:cNvSpPr>
            <a:spLocks noGrp="1"/>
          </p:cNvSpPr>
          <p:nvPr>
            <p:ph type="body" sz="quarter" idx="10"/>
          </p:nvPr>
        </p:nvSpPr>
        <p:spPr>
          <a:xfrm>
            <a:off x="1220126" y="1132264"/>
            <a:ext cx="7344481" cy="3131294"/>
          </a:xfrm>
        </p:spPr>
        <p:txBody>
          <a:bodyPr/>
          <a:lstStyle/>
          <a:p>
            <a:pPr marL="0" lvl="0" algn="ctr" eaLnBrk="1" hangingPunct="1">
              <a:spcBef>
                <a:spcPct val="0"/>
              </a:spcBef>
              <a:buSzTx/>
              <a:defRPr/>
            </a:pPr>
            <a:r>
              <a:rPr lang="ru-RU" sz="6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Занятие №1</a:t>
            </a:r>
          </a:p>
          <a:p>
            <a:pPr marL="0" lvl="0" algn="ctr" eaLnBrk="1" hangingPunct="1">
              <a:spcBef>
                <a:spcPct val="0"/>
              </a:spcBef>
              <a:buSzTx/>
              <a:defRPr/>
            </a:pPr>
            <a:r>
              <a:rPr lang="ru-RU" sz="6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Январь</a:t>
            </a:r>
            <a:endParaRPr lang="ru-RU" sz="6000" b="1" dirty="0">
              <a:ln w="19050">
                <a:solidFill>
                  <a:prstClr val="white"/>
                </a:solidFill>
                <a:prstDash val="solid"/>
              </a:ln>
              <a:solidFill>
                <a:srgbClr val="4F81BD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  <a:cs typeface="Arial" charset="0"/>
            </a:endParaRPr>
          </a:p>
          <a:p>
            <a:pPr marL="0" lvl="0" algn="ctr" eaLnBrk="1" hangingPunct="1">
              <a:spcBef>
                <a:spcPct val="0"/>
              </a:spcBef>
              <a:buSzTx/>
              <a:defRPr/>
            </a:pPr>
            <a:r>
              <a:rPr lang="ru-RU" sz="6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Средняя </a:t>
            </a:r>
            <a:r>
              <a:rPr lang="ru-RU" sz="6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группа</a:t>
            </a:r>
          </a:p>
          <a:p>
            <a:pPr marL="0" lvl="0" algn="ctr" eaLnBrk="1" hangingPunct="1">
              <a:spcBef>
                <a:spcPct val="0"/>
              </a:spcBef>
              <a:buSzTx/>
              <a:defRPr/>
            </a:pPr>
            <a:r>
              <a:rPr lang="ru-RU" sz="6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«Песенка про хомячка»</a:t>
            </a:r>
            <a:endParaRPr lang="ru-RU" sz="6000" b="1" dirty="0">
              <a:ln w="19050">
                <a:solidFill>
                  <a:prstClr val="white"/>
                </a:solidFill>
                <a:prstDash val="solid"/>
              </a:ln>
              <a:solidFill>
                <a:srgbClr val="4F81BD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  <a:cs typeface="Arial" charset="0"/>
            </a:endParaRPr>
          </a:p>
          <a:p>
            <a:pPr marL="107950"/>
            <a:endParaRPr lang="ru-RU" dirty="0" smtClean="0">
              <a:cs typeface="Arial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292080" y="4736674"/>
            <a:ext cx="3578480" cy="11881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Составила: </a:t>
            </a:r>
          </a:p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музыкальный руководитель </a:t>
            </a:r>
          </a:p>
          <a:p>
            <a:pPr algn="ctr"/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Емелова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О.Н.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275" y="1279048"/>
            <a:ext cx="2837725" cy="2837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3"/>
          <p:cNvSpPr>
            <a:spLocks noGrp="1"/>
          </p:cNvSpPr>
          <p:nvPr>
            <p:ph type="title"/>
          </p:nvPr>
        </p:nvSpPr>
        <p:spPr>
          <a:xfrm>
            <a:off x="1223963" y="296863"/>
            <a:ext cx="7632700" cy="900112"/>
          </a:xfrm>
        </p:spPr>
        <p:txBody>
          <a:bodyPr/>
          <a:lstStyle/>
          <a:p>
            <a:r>
              <a:rPr lang="ru-RU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Слушание </a:t>
            </a:r>
            <a:r>
              <a:rPr lang="ru-RU" sz="3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музыки </a:t>
            </a:r>
            <a:br>
              <a:rPr lang="ru-RU" sz="3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36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Л.Бетховен</a:t>
            </a:r>
            <a:r>
              <a:rPr lang="ru-RU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«Немецкий танец»</a:t>
            </a:r>
            <a:endParaRPr lang="ru-RU" dirty="0" smtClean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075" name="Текст 4"/>
          <p:cNvSpPr>
            <a:spLocks noGrp="1"/>
          </p:cNvSpPr>
          <p:nvPr>
            <p:ph type="body" sz="quarter" idx="10"/>
          </p:nvPr>
        </p:nvSpPr>
        <p:spPr>
          <a:xfrm>
            <a:off x="1223963" y="1466831"/>
            <a:ext cx="7632700" cy="4248150"/>
          </a:xfrm>
        </p:spPr>
        <p:txBody>
          <a:bodyPr/>
          <a:lstStyle/>
          <a:p>
            <a:pPr marL="107950" indent="287338"/>
            <a:endParaRPr lang="ru-RU" dirty="0" smtClean="0">
              <a:cs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30" y="1484784"/>
            <a:ext cx="7828965" cy="4212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Скругленный прямоугольник 2"/>
          <p:cNvSpPr/>
          <p:nvPr/>
        </p:nvSpPr>
        <p:spPr>
          <a:xfrm>
            <a:off x="2987824" y="5672001"/>
            <a:ext cx="5354903" cy="63081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Берлин – столица Германию 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50.немецкий танец Бетховен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0121" y="576770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3"/>
          <p:cNvSpPr>
            <a:spLocks noGrp="1"/>
          </p:cNvSpPr>
          <p:nvPr>
            <p:ph type="title"/>
          </p:nvPr>
        </p:nvSpPr>
        <p:spPr>
          <a:xfrm>
            <a:off x="1223963" y="531237"/>
            <a:ext cx="7632700" cy="900112"/>
          </a:xfrm>
        </p:spPr>
        <p:txBody>
          <a:bodyPr/>
          <a:lstStyle/>
          <a:p>
            <a:r>
              <a:rPr lang="ru-RU" sz="3200" b="1" cap="all" dirty="0">
                <a:solidFill>
                  <a:srgbClr val="0070C0"/>
                </a:solidFill>
                <a:latin typeface="Comic Sans MS" panose="030F0702030302020204" pitchFamily="66" charset="0"/>
              </a:rPr>
              <a:t>Пальчиковая </a:t>
            </a:r>
            <a:r>
              <a:rPr lang="ru-RU" sz="3200" b="1" cap="all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гимнастика «Овечки»</a:t>
            </a:r>
            <a:endParaRPr lang="ru-RU" dirty="0" smtClean="0">
              <a:cs typeface="Arial" charset="0"/>
            </a:endParaRPr>
          </a:p>
        </p:txBody>
      </p:sp>
      <p:sp>
        <p:nvSpPr>
          <p:cNvPr id="4099" name="Текст 4"/>
          <p:cNvSpPr>
            <a:spLocks noGrp="1"/>
          </p:cNvSpPr>
          <p:nvPr>
            <p:ph type="body" sz="quarter" idx="10"/>
          </p:nvPr>
        </p:nvSpPr>
        <p:spPr>
          <a:xfrm>
            <a:off x="1223963" y="1593850"/>
            <a:ext cx="7632700" cy="4248150"/>
          </a:xfrm>
        </p:spPr>
        <p:txBody>
          <a:bodyPr/>
          <a:lstStyle/>
          <a:p>
            <a:pPr marL="107950"/>
            <a:endParaRPr lang="ru-RU" dirty="0" smtClean="0">
              <a:cs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" t="14964" r="9768" b="7588"/>
          <a:stretch/>
        </p:blipFill>
        <p:spPr>
          <a:xfrm>
            <a:off x="1166519" y="1485516"/>
            <a:ext cx="7690144" cy="4356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3"/>
          <p:cNvSpPr>
            <a:spLocks noGrp="1"/>
          </p:cNvSpPr>
          <p:nvPr>
            <p:ph type="title"/>
          </p:nvPr>
        </p:nvSpPr>
        <p:spPr>
          <a:xfrm>
            <a:off x="1223963" y="296863"/>
            <a:ext cx="7632700" cy="900112"/>
          </a:xfrm>
        </p:spPr>
        <p:txBody>
          <a:bodyPr/>
          <a:lstStyle/>
          <a:p>
            <a:r>
              <a:rPr lang="ru-RU" sz="3200" b="1" cap="all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Пение «Хомячок» </a:t>
            </a:r>
            <a:r>
              <a:rPr lang="ru-RU" sz="2000" b="1" cap="all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муз.Л.Абелян</a:t>
            </a:r>
            <a:endParaRPr lang="ru-RU" sz="2000" dirty="0" smtClean="0">
              <a:cs typeface="Arial" charset="0"/>
            </a:endParaRPr>
          </a:p>
        </p:txBody>
      </p:sp>
      <p:sp>
        <p:nvSpPr>
          <p:cNvPr id="4099" name="Текст 4"/>
          <p:cNvSpPr>
            <a:spLocks noGrp="1"/>
          </p:cNvSpPr>
          <p:nvPr>
            <p:ph type="body" sz="quarter" idx="10"/>
          </p:nvPr>
        </p:nvSpPr>
        <p:spPr>
          <a:xfrm>
            <a:off x="1223963" y="1593850"/>
            <a:ext cx="2663961" cy="4248150"/>
          </a:xfrm>
        </p:spPr>
        <p:txBody>
          <a:bodyPr/>
          <a:lstStyle/>
          <a:p>
            <a:pPr marL="107950"/>
            <a:r>
              <a:rPr lang="ru-RU" dirty="0" smtClean="0">
                <a:cs typeface="Arial" charset="0"/>
              </a:rPr>
              <a:t>Петь легко без надрыва, с хорошим настроением, не проглатывать окончания слов.</a:t>
            </a:r>
          </a:p>
        </p:txBody>
      </p:sp>
      <p:pic>
        <p:nvPicPr>
          <p:cNvPr id="2" name="Л.Абелян Хомячок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585" y="1196976"/>
            <a:ext cx="9023415" cy="52914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867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3"/>
          <p:cNvSpPr>
            <a:spLocks noGrp="1"/>
          </p:cNvSpPr>
          <p:nvPr>
            <p:ph type="title"/>
          </p:nvPr>
        </p:nvSpPr>
        <p:spPr>
          <a:xfrm>
            <a:off x="1223963" y="296863"/>
            <a:ext cx="7632700" cy="900112"/>
          </a:xfrm>
        </p:spPr>
        <p:txBody>
          <a:bodyPr/>
          <a:lstStyle/>
          <a:p>
            <a:r>
              <a:rPr lang="ru-RU" sz="3200" b="1" cap="all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Пение «Хомячок» </a:t>
            </a:r>
            <a:r>
              <a:rPr lang="ru-RU" sz="2000" b="1" cap="all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муз.Л.Абелян</a:t>
            </a:r>
            <a:endParaRPr lang="ru-RU" sz="2000" dirty="0" smtClean="0">
              <a:cs typeface="Arial" charset="0"/>
            </a:endParaRPr>
          </a:p>
        </p:txBody>
      </p:sp>
      <p:sp>
        <p:nvSpPr>
          <p:cNvPr id="4099" name="Текст 4"/>
          <p:cNvSpPr>
            <a:spLocks noGrp="1"/>
          </p:cNvSpPr>
          <p:nvPr>
            <p:ph type="body" sz="quarter" idx="10"/>
          </p:nvPr>
        </p:nvSpPr>
        <p:spPr>
          <a:xfrm>
            <a:off x="863588" y="1088740"/>
            <a:ext cx="7776864" cy="5769260"/>
          </a:xfrm>
        </p:spPr>
        <p:txBody>
          <a:bodyPr numCol="2"/>
          <a:lstStyle/>
          <a:p>
            <a:pPr marL="107950"/>
            <a:r>
              <a:rPr lang="ru-RU" sz="2400" b="1" dirty="0">
                <a:solidFill>
                  <a:schemeClr val="bg1"/>
                </a:solidFill>
                <a:latin typeface="Comic Sans MS" panose="030F0702030302020204" pitchFamily="66" charset="0"/>
                <a:cs typeface="Arial" charset="0"/>
              </a:rPr>
              <a:t>1.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  <a:cs typeface="Arial" charset="0"/>
              </a:rPr>
              <a:t>Я маму всё просила</a:t>
            </a:r>
            <a:r>
              <a:rPr lang="ru-RU" sz="24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charset="0"/>
              </a:rPr>
              <a:t>:</a:t>
            </a:r>
          </a:p>
          <a:p>
            <a:pPr marL="107950"/>
            <a:r>
              <a:rPr lang="ru-RU" sz="24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charset="0"/>
              </a:rPr>
              <a:t>"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  <a:cs typeface="Arial" charset="0"/>
              </a:rPr>
              <a:t>Купи ты мне щенка</a:t>
            </a:r>
            <a:r>
              <a:rPr lang="ru-RU" sz="24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charset="0"/>
              </a:rPr>
              <a:t>".</a:t>
            </a:r>
          </a:p>
          <a:p>
            <a:pPr marL="107950"/>
            <a:r>
              <a:rPr lang="ru-RU" sz="24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charset="0"/>
              </a:rPr>
              <a:t>А 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  <a:cs typeface="Arial" charset="0"/>
              </a:rPr>
              <a:t>мама мне </a:t>
            </a:r>
            <a:r>
              <a:rPr lang="ru-RU" sz="24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charset="0"/>
              </a:rPr>
              <a:t>купила</a:t>
            </a:r>
          </a:p>
          <a:p>
            <a:pPr marL="107950"/>
            <a:r>
              <a:rPr lang="ru-RU" sz="24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charset="0"/>
              </a:rPr>
              <a:t>Смешного 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  <a:cs typeface="Arial" charset="0"/>
              </a:rPr>
              <a:t>хомячка</a:t>
            </a:r>
            <a:r>
              <a:rPr lang="ru-RU" sz="24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charset="0"/>
              </a:rPr>
              <a:t>.</a:t>
            </a:r>
          </a:p>
          <a:p>
            <a:pPr marL="107950"/>
            <a:r>
              <a:rPr lang="ru-RU" sz="2400" b="1" dirty="0" err="1" smtClean="0">
                <a:latin typeface="Comic Sans MS" panose="030F0702030302020204" pitchFamily="66" charset="0"/>
                <a:cs typeface="Arial" charset="0"/>
              </a:rPr>
              <a:t>Припев:</a:t>
            </a:r>
            <a:r>
              <a:rPr lang="ru-RU" sz="2400" dirty="0" err="1" smtClean="0">
                <a:latin typeface="Comic Sans MS" panose="030F0702030302020204" pitchFamily="66" charset="0"/>
                <a:cs typeface="Arial" charset="0"/>
              </a:rPr>
              <a:t>Хомячок</a:t>
            </a:r>
            <a:r>
              <a:rPr lang="ru-RU" sz="2400" dirty="0">
                <a:latin typeface="Comic Sans MS" panose="030F0702030302020204" pitchFamily="66" charset="0"/>
                <a:cs typeface="Arial" charset="0"/>
              </a:rPr>
              <a:t>, хомячок</a:t>
            </a:r>
            <a:r>
              <a:rPr lang="ru-RU" sz="2400" dirty="0" smtClean="0">
                <a:latin typeface="Comic Sans MS" panose="030F0702030302020204" pitchFamily="66" charset="0"/>
                <a:cs typeface="Arial" charset="0"/>
              </a:rPr>
              <a:t>.</a:t>
            </a:r>
          </a:p>
          <a:p>
            <a:pPr marL="107950"/>
            <a:r>
              <a:rPr lang="ru-RU" sz="2400" dirty="0" smtClean="0">
                <a:latin typeface="Comic Sans MS" panose="030F0702030302020204" pitchFamily="66" charset="0"/>
                <a:cs typeface="Arial" charset="0"/>
              </a:rPr>
              <a:t>Добродушный </a:t>
            </a:r>
            <a:r>
              <a:rPr lang="ru-RU" sz="2400" dirty="0">
                <a:latin typeface="Comic Sans MS" panose="030F0702030302020204" pitchFamily="66" charset="0"/>
                <a:cs typeface="Arial" charset="0"/>
              </a:rPr>
              <a:t>толстячок</a:t>
            </a:r>
            <a:r>
              <a:rPr lang="ru-RU" sz="2400" dirty="0" smtClean="0">
                <a:latin typeface="Comic Sans MS" panose="030F0702030302020204" pitchFamily="66" charset="0"/>
                <a:cs typeface="Arial" charset="0"/>
              </a:rPr>
              <a:t>.</a:t>
            </a:r>
          </a:p>
          <a:p>
            <a:pPr marL="107950"/>
            <a:r>
              <a:rPr lang="ru-RU" sz="2400" b="1" dirty="0" smtClean="0">
                <a:solidFill>
                  <a:srgbClr val="7030A0"/>
                </a:solidFill>
                <a:latin typeface="Comic Sans MS" panose="030F0702030302020204" pitchFamily="66" charset="0"/>
                <a:cs typeface="Arial" charset="0"/>
              </a:rPr>
              <a:t>2</a:t>
            </a:r>
            <a:r>
              <a:rPr lang="ru-RU" sz="2400" dirty="0" smtClean="0">
                <a:solidFill>
                  <a:srgbClr val="7030A0"/>
                </a:solidFill>
                <a:latin typeface="Comic Sans MS" panose="030F0702030302020204" pitchFamily="66" charset="0"/>
                <a:cs typeface="Arial" charset="0"/>
              </a:rPr>
              <a:t>.Он </a:t>
            </a:r>
            <a:r>
              <a:rPr lang="ru-RU" sz="2400" dirty="0">
                <a:solidFill>
                  <a:srgbClr val="7030A0"/>
                </a:solidFill>
                <a:latin typeface="Comic Sans MS" panose="030F0702030302020204" pitchFamily="66" charset="0"/>
                <a:cs typeface="Arial" charset="0"/>
              </a:rPr>
              <a:t>носом всюду </a:t>
            </a:r>
            <a:r>
              <a:rPr lang="ru-RU" sz="2400" dirty="0" smtClean="0">
                <a:solidFill>
                  <a:srgbClr val="7030A0"/>
                </a:solidFill>
                <a:latin typeface="Comic Sans MS" panose="030F0702030302020204" pitchFamily="66" charset="0"/>
                <a:cs typeface="Arial" charset="0"/>
              </a:rPr>
              <a:t>тычет</a:t>
            </a:r>
          </a:p>
          <a:p>
            <a:pPr marL="107950"/>
            <a:r>
              <a:rPr lang="ru-RU" sz="2400" dirty="0" smtClean="0">
                <a:solidFill>
                  <a:srgbClr val="7030A0"/>
                </a:solidFill>
                <a:latin typeface="Comic Sans MS" panose="030F0702030302020204" pitchFamily="66" charset="0"/>
                <a:cs typeface="Arial" charset="0"/>
              </a:rPr>
              <a:t>И </a:t>
            </a:r>
            <a:r>
              <a:rPr lang="ru-RU" sz="2400" dirty="0">
                <a:solidFill>
                  <a:srgbClr val="7030A0"/>
                </a:solidFill>
                <a:latin typeface="Comic Sans MS" panose="030F0702030302020204" pitchFamily="66" charset="0"/>
                <a:cs typeface="Arial" charset="0"/>
              </a:rPr>
              <a:t>бегает кругом</a:t>
            </a:r>
            <a:r>
              <a:rPr lang="ru-RU" sz="2400" dirty="0" smtClean="0">
                <a:solidFill>
                  <a:srgbClr val="7030A0"/>
                </a:solidFill>
                <a:latin typeface="Comic Sans MS" panose="030F0702030302020204" pitchFamily="66" charset="0"/>
                <a:cs typeface="Arial" charset="0"/>
              </a:rPr>
              <a:t>.</a:t>
            </a:r>
          </a:p>
          <a:p>
            <a:pPr marL="107950"/>
            <a:r>
              <a:rPr lang="ru-RU" sz="2400" dirty="0" smtClean="0">
                <a:solidFill>
                  <a:srgbClr val="7030A0"/>
                </a:solidFill>
                <a:latin typeface="Comic Sans MS" panose="030F0702030302020204" pitchFamily="66" charset="0"/>
                <a:cs typeface="Arial" charset="0"/>
              </a:rPr>
              <a:t>Хомяк</a:t>
            </a:r>
            <a:r>
              <a:rPr lang="ru-RU" sz="2400" dirty="0">
                <a:solidFill>
                  <a:srgbClr val="7030A0"/>
                </a:solidFill>
                <a:latin typeface="Comic Sans MS" panose="030F0702030302020204" pitchFamily="66" charset="0"/>
                <a:cs typeface="Arial" charset="0"/>
              </a:rPr>
              <a:t>, </a:t>
            </a:r>
            <a:endParaRPr lang="ru-RU" sz="2400" dirty="0" smtClean="0">
              <a:solidFill>
                <a:srgbClr val="7030A0"/>
              </a:solidFill>
              <a:latin typeface="Comic Sans MS" panose="030F0702030302020204" pitchFamily="66" charset="0"/>
              <a:cs typeface="Arial" charset="0"/>
            </a:endParaRPr>
          </a:p>
          <a:p>
            <a:pPr marL="107950"/>
            <a:r>
              <a:rPr lang="ru-RU" sz="2400" dirty="0" smtClean="0">
                <a:solidFill>
                  <a:srgbClr val="7030A0"/>
                </a:solidFill>
                <a:latin typeface="Comic Sans MS" panose="030F0702030302020204" pitchFamily="66" charset="0"/>
                <a:cs typeface="Arial" charset="0"/>
              </a:rPr>
              <a:t>наверно</a:t>
            </a:r>
            <a:r>
              <a:rPr lang="ru-RU" sz="2400" dirty="0">
                <a:solidFill>
                  <a:srgbClr val="7030A0"/>
                </a:solidFill>
                <a:latin typeface="Comic Sans MS" panose="030F0702030302020204" pitchFamily="66" charset="0"/>
                <a:cs typeface="Arial" charset="0"/>
              </a:rPr>
              <a:t>, </a:t>
            </a:r>
            <a:r>
              <a:rPr lang="ru-RU" sz="2400" dirty="0" smtClean="0">
                <a:solidFill>
                  <a:srgbClr val="7030A0"/>
                </a:solidFill>
                <a:latin typeface="Comic Sans MS" panose="030F0702030302020204" pitchFamily="66" charset="0"/>
                <a:cs typeface="Arial" charset="0"/>
              </a:rPr>
              <a:t>ищет</a:t>
            </a:r>
          </a:p>
          <a:p>
            <a:pPr marL="107950"/>
            <a:r>
              <a:rPr lang="ru-RU" sz="2400" dirty="0" smtClean="0">
                <a:solidFill>
                  <a:srgbClr val="7030A0"/>
                </a:solidFill>
                <a:latin typeface="Comic Sans MS" panose="030F0702030302020204" pitchFamily="66" charset="0"/>
                <a:cs typeface="Arial" charset="0"/>
              </a:rPr>
              <a:t>Свою </a:t>
            </a:r>
            <a:r>
              <a:rPr lang="ru-RU" sz="2400" dirty="0">
                <a:solidFill>
                  <a:srgbClr val="7030A0"/>
                </a:solidFill>
                <a:latin typeface="Comic Sans MS" panose="030F0702030302020204" pitchFamily="66" charset="0"/>
                <a:cs typeface="Arial" charset="0"/>
              </a:rPr>
              <a:t>нору, </a:t>
            </a:r>
            <a:r>
              <a:rPr lang="ru-RU" sz="2400" dirty="0" smtClean="0">
                <a:solidFill>
                  <a:srgbClr val="7030A0"/>
                </a:solidFill>
                <a:latin typeface="Comic Sans MS" panose="030F0702030302020204" pitchFamily="66" charset="0"/>
                <a:cs typeface="Arial" charset="0"/>
              </a:rPr>
              <a:t>свой дом.</a:t>
            </a:r>
          </a:p>
          <a:p>
            <a:pPr marL="107950"/>
            <a:r>
              <a:rPr lang="ru-RU" sz="2400" b="1" dirty="0" smtClean="0">
                <a:latin typeface="Comic Sans MS" panose="030F0702030302020204" pitchFamily="66" charset="0"/>
                <a:cs typeface="Arial" charset="0"/>
              </a:rPr>
              <a:t>Припев</a:t>
            </a:r>
          </a:p>
          <a:p>
            <a:pPr marL="107950"/>
            <a:r>
              <a:rPr lang="ru-RU" sz="2400" b="1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charset="0"/>
              </a:rPr>
              <a:t>3</a:t>
            </a:r>
            <a:r>
              <a:rPr lang="ru-RU" sz="24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charset="0"/>
              </a:rPr>
              <a:t>.Я 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  <a:cs typeface="Arial" charset="0"/>
              </a:rPr>
              <a:t>положу </a:t>
            </a:r>
            <a:r>
              <a:rPr lang="ru-RU" sz="24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charset="0"/>
              </a:rPr>
              <a:t>подстилку</a:t>
            </a:r>
          </a:p>
          <a:p>
            <a:pPr marL="107950"/>
            <a:r>
              <a:rPr lang="ru-RU" sz="24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charset="0"/>
              </a:rPr>
              <a:t>На 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  <a:cs typeface="Arial" charset="0"/>
              </a:rPr>
              <a:t>кухне в уголок</a:t>
            </a:r>
            <a:r>
              <a:rPr lang="ru-RU" sz="24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charset="0"/>
              </a:rPr>
              <a:t>.</a:t>
            </a:r>
          </a:p>
          <a:p>
            <a:pPr marL="107950"/>
            <a:r>
              <a:rPr lang="ru-RU" sz="24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charset="0"/>
              </a:rPr>
              <a:t>Пускай 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  <a:cs typeface="Arial" charset="0"/>
              </a:rPr>
              <a:t>там </a:t>
            </a:r>
            <a:r>
              <a:rPr lang="ru-RU" sz="24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charset="0"/>
              </a:rPr>
              <a:t>отдыхает</a:t>
            </a:r>
          </a:p>
          <a:p>
            <a:pPr marL="107950"/>
            <a:r>
              <a:rPr lang="ru-RU" sz="24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charset="0"/>
              </a:rPr>
              <a:t>Мой 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  <a:cs typeface="Arial" charset="0"/>
              </a:rPr>
              <a:t>ласковый зверёк</a:t>
            </a:r>
            <a:r>
              <a:rPr lang="ru-RU" sz="24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charset="0"/>
              </a:rPr>
              <a:t>.</a:t>
            </a:r>
          </a:p>
          <a:p>
            <a:pPr marL="107950"/>
            <a:r>
              <a:rPr lang="ru-RU" sz="2400" dirty="0" smtClean="0">
                <a:latin typeface="Comic Sans MS" panose="030F0702030302020204" pitchFamily="66" charset="0"/>
                <a:cs typeface="Arial" charset="0"/>
              </a:rPr>
              <a:t>Припев:</a:t>
            </a:r>
            <a:endParaRPr lang="ru-RU" sz="2400" dirty="0" smtClean="0">
              <a:cs typeface="Arial" charset="0"/>
            </a:endParaRPr>
          </a:p>
        </p:txBody>
      </p:sp>
      <p:pic>
        <p:nvPicPr>
          <p:cNvPr id="2" name="Л.Абелян Хомячок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52021" y="3933056"/>
            <a:ext cx="4420564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300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3"/>
          <p:cNvSpPr>
            <a:spLocks noGrp="1"/>
          </p:cNvSpPr>
          <p:nvPr>
            <p:ph type="title"/>
          </p:nvPr>
        </p:nvSpPr>
        <p:spPr>
          <a:xfrm>
            <a:off x="1223963" y="693738"/>
            <a:ext cx="7632700" cy="900112"/>
          </a:xfrm>
        </p:spPr>
        <p:txBody>
          <a:bodyPr/>
          <a:lstStyle/>
          <a:p>
            <a:r>
              <a:rPr lang="ru-RU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Музицирование </a:t>
            </a:r>
            <a:br>
              <a:rPr lang="ru-RU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«Новогодняя полька»</a:t>
            </a:r>
            <a:br>
              <a:rPr lang="ru-RU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endParaRPr lang="ru-RU" dirty="0" smtClean="0">
              <a:cs typeface="Arial" charset="0"/>
            </a:endParaRPr>
          </a:p>
        </p:txBody>
      </p:sp>
      <p:sp>
        <p:nvSpPr>
          <p:cNvPr id="4099" name="Текст 4"/>
          <p:cNvSpPr>
            <a:spLocks noGrp="1"/>
          </p:cNvSpPr>
          <p:nvPr>
            <p:ph type="body" sz="quarter" idx="10"/>
          </p:nvPr>
        </p:nvSpPr>
        <p:spPr>
          <a:xfrm>
            <a:off x="-15998" y="1304764"/>
            <a:ext cx="9324888" cy="4248150"/>
          </a:xfrm>
        </p:spPr>
        <p:txBody>
          <a:bodyPr/>
          <a:lstStyle/>
          <a:p>
            <a:pPr marL="107950" algn="ctr"/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Играть под музыку шумовыми </a:t>
            </a:r>
            <a:r>
              <a:rPr lang="ru-RU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инструментами показанными на слайде: маракасы, бубенцы, бубен, треугольник</a:t>
            </a:r>
          </a:p>
          <a:p>
            <a:pPr marL="107950" algn="ctr"/>
            <a:endParaRPr lang="ru-RU" sz="2400" dirty="0" smtClean="0">
              <a:cs typeface="Arial" charset="0"/>
            </a:endParaRPr>
          </a:p>
        </p:txBody>
      </p:sp>
      <p:pic>
        <p:nvPicPr>
          <p:cNvPr id="2" name="Новогодняя поль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443" y="2205813"/>
            <a:ext cx="8272220" cy="46531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680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249338"/>
            <a:ext cx="2381250" cy="2381250"/>
          </a:xfrm>
          <a:prstGeom prst="rect">
            <a:avLst/>
          </a:prstGeom>
        </p:spPr>
      </p:pic>
      <p:sp>
        <p:nvSpPr>
          <p:cNvPr id="4098" name="Заголовок 3"/>
          <p:cNvSpPr>
            <a:spLocks noGrp="1"/>
          </p:cNvSpPr>
          <p:nvPr>
            <p:ph type="title"/>
          </p:nvPr>
        </p:nvSpPr>
        <p:spPr>
          <a:xfrm>
            <a:off x="1223963" y="296863"/>
            <a:ext cx="7632700" cy="900112"/>
          </a:xfrm>
        </p:spPr>
        <p:txBody>
          <a:bodyPr/>
          <a:lstStyle/>
          <a:p>
            <a:r>
              <a:rPr lang="ru-RU" sz="4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Игра «Паровоз» </a:t>
            </a:r>
            <a:br>
              <a:rPr lang="ru-RU" sz="4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(Развитие звукового </a:t>
            </a:r>
            <a:r>
              <a:rPr lang="ru-RU" sz="28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луха</a:t>
            </a:r>
            <a:r>
              <a:rPr lang="ru-RU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)</a:t>
            </a:r>
            <a:endParaRPr lang="ru-RU" sz="2800" dirty="0" smtClean="0">
              <a:cs typeface="Arial" charset="0"/>
            </a:endParaRPr>
          </a:p>
        </p:txBody>
      </p:sp>
      <p:sp>
        <p:nvSpPr>
          <p:cNvPr id="4099" name="Текст 4"/>
          <p:cNvSpPr>
            <a:spLocks noGrp="1"/>
          </p:cNvSpPr>
          <p:nvPr>
            <p:ph type="body" sz="quarter" idx="10"/>
          </p:nvPr>
        </p:nvSpPr>
        <p:spPr>
          <a:xfrm>
            <a:off x="647564" y="1191813"/>
            <a:ext cx="7632700" cy="4248150"/>
          </a:xfrm>
        </p:spPr>
        <p:txBody>
          <a:bodyPr/>
          <a:lstStyle/>
          <a:p>
            <a:pPr marL="107950" algn="just"/>
            <a:r>
              <a:rPr lang="ru-RU" dirty="0" smtClean="0">
                <a:latin typeface="Comic Sans MS" panose="030F0702030302020204" pitchFamily="66" charset="0"/>
                <a:cs typeface="Arial" charset="0"/>
              </a:rPr>
              <a:t>На остановках выполнять те движения, которые подсказывает музыка. Дети сидят на стульчике и руками выполняют круговые движения. С окончанием музыки выходят из вагонов и весело танцуют, маршируют или спокойно гуляют. По сигналу ТУТУ дети снова на стульчики.</a:t>
            </a:r>
          </a:p>
        </p:txBody>
      </p:sp>
      <p:pic>
        <p:nvPicPr>
          <p:cNvPr id="3" name="41. Как пошли наши подружк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7432" y="5609572"/>
            <a:ext cx="609600" cy="609600"/>
          </a:xfrm>
          <a:prstGeom prst="rect">
            <a:avLst/>
          </a:prstGeom>
        </p:spPr>
      </p:pic>
      <p:pic>
        <p:nvPicPr>
          <p:cNvPr id="4" name="49. Паровоз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7432" y="497409"/>
            <a:ext cx="609600" cy="609600"/>
          </a:xfrm>
          <a:prstGeom prst="rect">
            <a:avLst/>
          </a:prstGeom>
        </p:spPr>
      </p:pic>
      <p:pic>
        <p:nvPicPr>
          <p:cNvPr id="5" name="01. Марш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35291" y="5725313"/>
            <a:ext cx="609600" cy="609600"/>
          </a:xfrm>
          <a:prstGeom prst="rect">
            <a:avLst/>
          </a:prstGeom>
        </p:spPr>
      </p:pic>
      <p:pic>
        <p:nvPicPr>
          <p:cNvPr id="6" name="08. Полянка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16933" y="57198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3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81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00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3"/>
          <p:cNvSpPr>
            <a:spLocks noGrp="1"/>
          </p:cNvSpPr>
          <p:nvPr>
            <p:ph type="title"/>
          </p:nvPr>
        </p:nvSpPr>
        <p:spPr>
          <a:xfrm>
            <a:off x="1223963" y="296863"/>
            <a:ext cx="7632700" cy="900112"/>
          </a:xfrm>
        </p:spPr>
        <p:txBody>
          <a:bodyPr/>
          <a:lstStyle/>
          <a:p>
            <a:r>
              <a:rPr lang="ru-RU" dirty="0" smtClean="0">
                <a:cs typeface="Arial" charset="0"/>
              </a:rPr>
              <a:t>Использованный ресурс</a:t>
            </a:r>
          </a:p>
        </p:txBody>
      </p:sp>
      <p:sp>
        <p:nvSpPr>
          <p:cNvPr id="5123" name="Текст 4"/>
          <p:cNvSpPr>
            <a:spLocks noGrp="1"/>
          </p:cNvSpPr>
          <p:nvPr>
            <p:ph type="body" sz="quarter" idx="10"/>
          </p:nvPr>
        </p:nvSpPr>
        <p:spPr>
          <a:xfrm>
            <a:off x="1223963" y="1593850"/>
            <a:ext cx="7632700" cy="4248150"/>
          </a:xfrm>
        </p:spPr>
        <p:txBody>
          <a:bodyPr/>
          <a:lstStyle/>
          <a:p>
            <a:pPr marL="107950"/>
            <a:r>
              <a:rPr lang="ru-RU" sz="1400" dirty="0" smtClean="0">
                <a:latin typeface="Comic Sans MS" panose="030F0702030302020204" pitchFamily="66" charset="0"/>
                <a:cs typeface="Arial" charset="0"/>
              </a:rPr>
              <a:t>1.В качестве фона использован авторский рисунок (идея рисунка: </a:t>
            </a:r>
            <a:r>
              <a:rPr lang="en-US" sz="1400" dirty="0" smtClean="0">
                <a:latin typeface="Comic Sans MS" panose="030F0702030302020204" pitchFamily="66" charset="0"/>
                <a:cs typeface="Arial" charset="0"/>
                <a:hlinkClick r:id="rId2"/>
              </a:rPr>
              <a:t>http://www.adobetutorialz.com/articles/2909/1/We-wish-you-a-Merry-Christmas-illustration</a:t>
            </a:r>
            <a:r>
              <a:rPr lang="ru-RU" sz="1400" dirty="0" smtClean="0">
                <a:latin typeface="Comic Sans MS" panose="030F0702030302020204" pitchFamily="66" charset="0"/>
                <a:cs typeface="Arial" charset="0"/>
              </a:rPr>
              <a:t>) </a:t>
            </a:r>
          </a:p>
          <a:p>
            <a:pPr marL="107950"/>
            <a:r>
              <a:rPr lang="ru-RU" sz="1400" dirty="0" smtClean="0">
                <a:latin typeface="Comic Sans MS" panose="030F0702030302020204" pitchFamily="66" charset="0"/>
                <a:cs typeface="Arial" charset="0"/>
              </a:rPr>
              <a:t>2. </a:t>
            </a:r>
            <a:r>
              <a:rPr lang="ru-RU" sz="1400" dirty="0">
                <a:cs typeface="Arial" charset="0"/>
                <a:hlinkClick r:id="rId3"/>
              </a:rPr>
              <a:t>https://</a:t>
            </a:r>
            <a:r>
              <a:rPr lang="ru-RU" sz="1400" dirty="0" smtClean="0">
                <a:cs typeface="Arial" charset="0"/>
                <a:hlinkClick r:id="rId3"/>
              </a:rPr>
              <a:t>pesni.guru</a:t>
            </a:r>
            <a:endParaRPr lang="ru-RU" sz="1400" dirty="0" smtClean="0">
              <a:cs typeface="Arial" charset="0"/>
            </a:endParaRPr>
          </a:p>
          <a:p>
            <a:pPr marL="107950"/>
            <a:r>
              <a:rPr lang="ru-RU" sz="1400" dirty="0" smtClean="0">
                <a:cs typeface="Arial" charset="0"/>
              </a:rPr>
              <a:t>3.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>
                <a:cs typeface="Arial" charset="0"/>
                <a:hlinkClick r:id="rId4"/>
              </a:rPr>
              <a:t>https://</a:t>
            </a:r>
            <a:r>
              <a:rPr lang="en-US" sz="1400" dirty="0" smtClean="0">
                <a:cs typeface="Arial" charset="0"/>
                <a:hlinkClick r:id="rId4"/>
              </a:rPr>
              <a:t>www.youtube.com/watch?v=RdBeTEs2LeI</a:t>
            </a:r>
            <a:r>
              <a:rPr lang="ru-RU" sz="1400" dirty="0" smtClean="0">
                <a:cs typeface="Arial" charset="0"/>
              </a:rPr>
              <a:t> – «</a:t>
            </a:r>
            <a:r>
              <a:rPr lang="ru-RU" sz="1400" dirty="0" err="1" smtClean="0">
                <a:cs typeface="Arial" charset="0"/>
              </a:rPr>
              <a:t>Песека</a:t>
            </a:r>
            <a:r>
              <a:rPr lang="ru-RU" sz="1400" dirty="0" smtClean="0">
                <a:cs typeface="Arial" charset="0"/>
              </a:rPr>
              <a:t> про хомячка» </a:t>
            </a:r>
            <a:r>
              <a:rPr lang="ru-RU" sz="1400" dirty="0" err="1" smtClean="0">
                <a:cs typeface="Arial" charset="0"/>
              </a:rPr>
              <a:t>Л.Абелян</a:t>
            </a:r>
            <a:endParaRPr lang="ru-RU" sz="1400" dirty="0" smtClean="0">
              <a:cs typeface="Arial" charset="0"/>
            </a:endParaRPr>
          </a:p>
          <a:p>
            <a:pPr marL="107950"/>
            <a:r>
              <a:rPr lang="ru-RU" sz="1400" dirty="0" smtClean="0">
                <a:cs typeface="Arial" charset="0"/>
              </a:rPr>
              <a:t>4.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>
                <a:cs typeface="Arial" charset="0"/>
                <a:hlinkClick r:id="rId5"/>
              </a:rPr>
              <a:t>https://</a:t>
            </a:r>
            <a:r>
              <a:rPr lang="en-US" sz="1400" dirty="0" smtClean="0">
                <a:cs typeface="Arial" charset="0"/>
                <a:hlinkClick r:id="rId5"/>
              </a:rPr>
              <a:t>www.youtube.com/watch?v=XyDJYtlGUFg</a:t>
            </a:r>
            <a:r>
              <a:rPr lang="ru-RU" sz="1400" dirty="0" smtClean="0">
                <a:cs typeface="Arial" charset="0"/>
              </a:rPr>
              <a:t> – «Танцевальное настроение»</a:t>
            </a:r>
          </a:p>
          <a:p>
            <a:pPr marL="107950"/>
            <a:r>
              <a:rPr lang="ru-RU" sz="1400" dirty="0" smtClean="0">
                <a:cs typeface="Arial" charset="0"/>
              </a:rPr>
              <a:t>5.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>
                <a:cs typeface="Arial" charset="0"/>
                <a:hlinkClick r:id="rId6"/>
              </a:rPr>
              <a:t>https://</a:t>
            </a:r>
            <a:r>
              <a:rPr lang="en-US" sz="1400" dirty="0" smtClean="0">
                <a:cs typeface="Arial" charset="0"/>
                <a:hlinkClick r:id="rId6"/>
              </a:rPr>
              <a:t>www.youtube.com/watch?v=sm5K3F9IlwU</a:t>
            </a:r>
            <a:r>
              <a:rPr lang="ru-RU" sz="1400" dirty="0" smtClean="0">
                <a:cs typeface="Arial" charset="0"/>
              </a:rPr>
              <a:t> - Новогодняя полька</a:t>
            </a:r>
            <a:endParaRPr lang="ru-RU" sz="1400" dirty="0">
              <a:cs typeface="Arial" charset="0"/>
            </a:endParaRPr>
          </a:p>
          <a:p>
            <a:pPr marL="107950"/>
            <a:endParaRPr lang="ru-RU" sz="1400" dirty="0" smtClean="0">
              <a:latin typeface="Comic Sans MS" panose="030F0702030302020204" pitchFamily="66" charset="0"/>
              <a:cs typeface="Arial" charset="0"/>
            </a:endParaRPr>
          </a:p>
          <a:p>
            <a:pPr marL="107950"/>
            <a:endParaRPr lang="ru-RU" sz="1400" dirty="0" smtClean="0">
              <a:latin typeface="Comic Sans MS" panose="030F0702030302020204" pitchFamily="66" charset="0"/>
              <a:cs typeface="Arial" charset="0"/>
            </a:endParaRPr>
          </a:p>
          <a:p>
            <a:pPr marL="107950"/>
            <a:endParaRPr lang="ru-RU" dirty="0" smtClean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241</Words>
  <Application>Microsoft Office PowerPoint</Application>
  <PresentationFormat>Экран (4:3)</PresentationFormat>
  <Paragraphs>42</Paragraphs>
  <Slides>8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7" baseType="lpstr">
      <vt:lpstr>Arial Unicode MS</vt:lpstr>
      <vt:lpstr>Arial</vt:lpstr>
      <vt:lpstr>Calibri</vt:lpstr>
      <vt:lpstr>Comic Sans MS</vt:lpstr>
      <vt:lpstr>Courier New</vt:lpstr>
      <vt:lpstr>Monotype Corsiva</vt:lpstr>
      <vt:lpstr>Times New Roman</vt:lpstr>
      <vt:lpstr>Wingdings 2</vt:lpstr>
      <vt:lpstr>Тема Office</vt:lpstr>
      <vt:lpstr>Муниципальное бюджетное дошкольное образовательное учреждение детский сад «Оленёнок», п.Тазовский </vt:lpstr>
      <vt:lpstr>Слушание музыки  Л.Бетховен «Немецкий танец»</vt:lpstr>
      <vt:lpstr>Пальчиковая гимнастика «Овечки»</vt:lpstr>
      <vt:lpstr>Пение «Хомячок» муз.Л.Абелян</vt:lpstr>
      <vt:lpstr>Пение «Хомячок» муз.Л.Абелян</vt:lpstr>
      <vt:lpstr>Музицирование  «Новогодняя полька» </vt:lpstr>
      <vt:lpstr>Игра «Паровоз»  (Развитие звукового луха)</vt:lpstr>
      <vt:lpstr>Использованный ресурс</vt:lpstr>
    </vt:vector>
  </TitlesOfParts>
  <Company>MultiDVD Team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Пользователь Windows</cp:lastModifiedBy>
  <cp:revision>21</cp:revision>
  <dcterms:created xsi:type="dcterms:W3CDTF">2011-07-06T07:21:00Z</dcterms:created>
  <dcterms:modified xsi:type="dcterms:W3CDTF">2021-01-22T08:24:28Z</dcterms:modified>
</cp:coreProperties>
</file>