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64" r:id="rId3"/>
    <p:sldId id="263" r:id="rId4"/>
    <p:sldId id="265" r:id="rId5"/>
    <p:sldId id="267" r:id="rId6"/>
    <p:sldId id="268" r:id="rId7"/>
    <p:sldId id="261" r:id="rId8"/>
  </p:sldIdLst>
  <p:sldSz cx="9144000" cy="6858000" type="screen4x3"/>
  <p:notesSz cx="6858000" cy="9144000"/>
  <p:custDataLst>
    <p:tags r:id="rId10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474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t>05.10.2020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Оригинальные шаблоны для презентаций: </a:t>
            </a:r>
            <a:r>
              <a:rPr lang="ru-RU" sz="1200" dirty="0" smtClean="0">
                <a:hlinkClick r:id="rId3"/>
              </a:rPr>
              <a:t>https://presentation-creation.ru/powerpoint-templates.html</a:t>
            </a:r>
            <a:r>
              <a:rPr lang="en-US" sz="1200" dirty="0" smtClean="0"/>
              <a:t> </a:t>
            </a:r>
            <a:endParaRPr lang="ru-RU" sz="1200" dirty="0" smtClean="0"/>
          </a:p>
          <a:p>
            <a:r>
              <a:rPr lang="ru-RU" sz="1200" smtClean="0"/>
              <a:t>Бесплатно и без регистрации.</a:t>
            </a:r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614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143" y="2852936"/>
            <a:ext cx="9036496" cy="1470025"/>
          </a:xfr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05.10.2020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05.10.2020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79512" y="51940"/>
            <a:ext cx="878497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536" y="1999381"/>
            <a:ext cx="4248472" cy="4525963"/>
          </a:xfrm>
        </p:spPr>
        <p:txBody>
          <a:bodyPr/>
          <a:lstStyle>
            <a:lvl1pPr>
              <a:defRPr sz="28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accent3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16016" y="1999381"/>
            <a:ext cx="4248472" cy="4525963"/>
          </a:xfrm>
        </p:spPr>
        <p:txBody>
          <a:bodyPr/>
          <a:lstStyle>
            <a:lvl1pPr>
              <a:defRPr sz="28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accent3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05.10.2020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05.10.2020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1484784"/>
            <a:ext cx="5111750" cy="464137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05.10.2020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05.10.2020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1940"/>
            <a:ext cx="878497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584" y="1340768"/>
            <a:ext cx="777686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3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116632" y="2060848"/>
            <a:ext cx="9036496" cy="1470025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Октябрь</a:t>
            </a:r>
            <a:br>
              <a:rPr lang="ru-RU" b="1" dirty="0" smtClean="0"/>
            </a:br>
            <a:r>
              <a:rPr lang="ru-RU" b="1" dirty="0" smtClean="0"/>
              <a:t>Занятие </a:t>
            </a:r>
            <a:r>
              <a:rPr lang="ru-RU" b="1" smtClean="0"/>
              <a:t>№</a:t>
            </a:r>
            <a:r>
              <a:rPr lang="ru-RU" b="1"/>
              <a:t>4</a:t>
            </a:r>
            <a:br>
              <a:rPr lang="ru-RU" b="1"/>
            </a:br>
            <a:r>
              <a:rPr lang="ru-RU" b="1"/>
              <a:t>для детей </a:t>
            </a:r>
            <a:br>
              <a:rPr lang="ru-RU" b="1"/>
            </a:br>
            <a:r>
              <a:rPr lang="ru-RU" b="1"/>
              <a:t>средней группы</a:t>
            </a:r>
            <a:br>
              <a:rPr lang="ru-RU" b="1"/>
            </a:br>
            <a:r>
              <a:rPr lang="ru-RU" b="1"/>
              <a:t>4-5 лет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40768"/>
            <a:ext cx="4898876" cy="4898876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63987" y="5517232"/>
            <a:ext cx="3646119" cy="108012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omic Sans MS" panose="030F0702030302020204" pitchFamily="66" charset="0"/>
              </a:rPr>
              <a:t>Разработала: музыкальный руководитель </a:t>
            </a:r>
            <a:r>
              <a:rPr lang="ru-RU" dirty="0" err="1" smtClean="0">
                <a:latin typeface="Comic Sans MS" panose="030F0702030302020204" pitchFamily="66" charset="0"/>
              </a:rPr>
              <a:t>Емелова</a:t>
            </a:r>
            <a:r>
              <a:rPr lang="ru-RU" dirty="0" smtClean="0">
                <a:latin typeface="Comic Sans MS" panose="030F0702030302020204" pitchFamily="66" charset="0"/>
              </a:rPr>
              <a:t> О.Н.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87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259" y="27384"/>
            <a:ext cx="1188145" cy="1678491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147765" y="373925"/>
            <a:ext cx="8325953" cy="611699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Послушать пьесу и Проиграть на бубенчиках и ложках</a:t>
            </a:r>
            <a:endParaRPr lang="ru-RU" sz="28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157302" y="5912937"/>
            <a:ext cx="8316416" cy="1008111"/>
          </a:xfrm>
        </p:spPr>
        <p:txBody>
          <a:bodyPr>
            <a:normAutofit fontScale="70000" lnSpcReduction="20000"/>
          </a:bodyPr>
          <a:lstStyle/>
          <a:p>
            <a:r>
              <a:rPr lang="ru-RU" sz="47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Делиб «</a:t>
            </a:r>
            <a:r>
              <a:rPr lang="ru-RU" sz="4700" b="1" dirty="0" err="1" smtClean="0">
                <a:solidFill>
                  <a:srgbClr val="7030A0"/>
                </a:solidFill>
                <a:latin typeface="Comic Sans MS" panose="030F0702030302020204" pitchFamily="66" charset="0"/>
              </a:rPr>
              <a:t>Пиццекато</a:t>
            </a:r>
            <a:r>
              <a:rPr lang="ru-RU" sz="47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»  </a:t>
            </a:r>
          </a:p>
          <a:p>
            <a:r>
              <a:rPr lang="ru-RU" sz="47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ru-RU" sz="47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                            </a:t>
            </a:r>
            <a:r>
              <a:rPr lang="ru-RU" sz="2800" b="1" dirty="0" err="1" smtClean="0">
                <a:solidFill>
                  <a:srgbClr val="7030A0"/>
                </a:solidFill>
                <a:latin typeface="Comic Sans MS" panose="030F0702030302020204" pitchFamily="66" charset="0"/>
              </a:rPr>
              <a:t>муз.В</a:t>
            </a:r>
            <a:r>
              <a:rPr lang="ru-RU" sz="2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. Витлина</a:t>
            </a:r>
            <a:endParaRPr lang="ru-RU" sz="28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577" y="2636912"/>
            <a:ext cx="2522463" cy="252246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68560" y="1470354"/>
            <a:ext cx="3957852" cy="3957852"/>
          </a:xfrm>
          <a:prstGeom prst="rect">
            <a:avLst/>
          </a:prstGeom>
        </p:spPr>
      </p:pic>
      <p:pic>
        <p:nvPicPr>
          <p:cNvPr id="3" name="04-Пиццекато - Делиб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6043" y="5830716"/>
            <a:ext cx="609600" cy="609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90448" flipH="1">
            <a:off x="2033143" y="2334783"/>
            <a:ext cx="3136599" cy="23538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59780" y="1470354"/>
            <a:ext cx="3562705" cy="381297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23645" y="2606330"/>
            <a:ext cx="2517866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04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4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22313" y="4874275"/>
            <a:ext cx="7772400" cy="136207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>
                <a:solidFill>
                  <a:srgbClr val="00B050"/>
                </a:solidFill>
              </a:rPr>
              <a:t/>
            </a:r>
            <a:br>
              <a:rPr lang="ru-RU" dirty="0">
                <a:solidFill>
                  <a:srgbClr val="00B050"/>
                </a:solidFill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type="body" idx="1"/>
          </p:nvPr>
        </p:nvSpPr>
        <p:spPr>
          <a:xfrm>
            <a:off x="395536" y="1660488"/>
            <a:ext cx="7772400" cy="1431305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7504" y="188640"/>
            <a:ext cx="89289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Послушать песенку «Осень» </a:t>
            </a:r>
            <a:r>
              <a:rPr lang="ru-RU" sz="3200" dirty="0" err="1" smtClean="0">
                <a:solidFill>
                  <a:srgbClr val="FF0000"/>
                </a:solidFill>
              </a:rPr>
              <a:t>Муз.А.Филиппенко</a:t>
            </a:r>
            <a:r>
              <a:rPr lang="ru-RU" sz="3200" dirty="0" smtClean="0">
                <a:solidFill>
                  <a:srgbClr val="FF0000"/>
                </a:solidFill>
              </a:rPr>
              <a:t>, </a:t>
            </a:r>
          </a:p>
          <a:p>
            <a:pPr algn="ctr"/>
            <a:r>
              <a:rPr lang="ru-RU" sz="3200" dirty="0">
                <a:solidFill>
                  <a:srgbClr val="FF0000"/>
                </a:solidFill>
              </a:rPr>
              <a:t>п</a:t>
            </a:r>
            <a:r>
              <a:rPr lang="ru-RU" sz="3200" dirty="0" smtClean="0">
                <a:solidFill>
                  <a:srgbClr val="FF0000"/>
                </a:solidFill>
              </a:rPr>
              <a:t>одпевать, ритмично прохлопывая </a:t>
            </a:r>
            <a:r>
              <a:rPr lang="ru-RU" sz="3200" dirty="0">
                <a:solidFill>
                  <a:srgbClr val="FF0000"/>
                </a:solidFill>
              </a:rPr>
              <a:t>в ладоши</a:t>
            </a:r>
            <a:endParaRPr lang="ru-RU" sz="3200" dirty="0"/>
          </a:p>
        </p:txBody>
      </p:sp>
      <p:pic>
        <p:nvPicPr>
          <p:cNvPr id="2" name="осень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1476676"/>
            <a:ext cx="8459047" cy="4758214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</p:spTree>
    <p:extLst>
      <p:ext uri="{BB962C8B-B14F-4D97-AF65-F5344CB8AC3E}">
        <p14:creationId xmlns:p14="http://schemas.microsoft.com/office/powerpoint/2010/main" val="257711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4645"/>
            <a:ext cx="8784976" cy="1143000"/>
          </a:xfrm>
        </p:spPr>
        <p:txBody>
          <a:bodyPr>
            <a:normAutofit fontScale="90000"/>
          </a:bodyPr>
          <a:lstStyle/>
          <a:p>
            <a:r>
              <a:rPr lang="ru-RU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Пальчиковая коммуникативная игра</a:t>
            </a:r>
            <a:r>
              <a:rPr lang="ru-RU" sz="1800" dirty="0">
                <a:solidFill>
                  <a:srgbClr val="C00000"/>
                </a:solidFill>
                <a:latin typeface="Comic Sans MS" panose="030F0702030302020204" pitchFamily="66" charset="0"/>
              </a:rPr>
              <a:t/>
            </a:r>
            <a:br>
              <a:rPr lang="ru-RU" sz="180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ru-RU" sz="3600" dirty="0">
                <a:solidFill>
                  <a:srgbClr val="00B050"/>
                </a:solidFill>
                <a:latin typeface="Comic Sans MS" panose="030F0702030302020204" pitchFamily="66" charset="0"/>
              </a:rPr>
              <a:t>«Наши руки» </a:t>
            </a:r>
            <a:r>
              <a:rPr lang="ru-RU" sz="27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муз.М.Басовой</a:t>
            </a:r>
            <a:r>
              <a:rPr lang="ru-RU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/>
            </a:r>
            <a:br>
              <a:rPr lang="ru-RU" sz="2400" dirty="0">
                <a:solidFill>
                  <a:srgbClr val="00B050"/>
                </a:solidFill>
                <a:latin typeface="Comic Sans MS" panose="030F0702030302020204" pitchFamily="66" charset="0"/>
              </a:rPr>
            </a:br>
            <a:endParaRPr lang="ru-RU" sz="1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725264"/>
            <a:ext cx="4040188" cy="639762"/>
          </a:xfrm>
        </p:spPr>
        <p:txBody>
          <a:bodyPr>
            <a:normAutofit fontScale="92500" lnSpcReduction="10000"/>
          </a:bodyPr>
          <a:lstStyle/>
          <a:p>
            <a:endParaRPr lang="ru-RU" sz="40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179512" y="1556792"/>
            <a:ext cx="4317876" cy="4569371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>
                <a:solidFill>
                  <a:srgbClr val="00B0F0"/>
                </a:solidFill>
                <a:latin typeface="Comic Sans MS" panose="030F0702030302020204" pitchFamily="66" charset="0"/>
              </a:rPr>
              <a:t>1.Наши руки – верные подруги,    </a:t>
            </a:r>
            <a:br>
              <a:rPr lang="ru-RU" b="1" dirty="0">
                <a:solidFill>
                  <a:srgbClr val="00B0F0"/>
                </a:solidFill>
                <a:latin typeface="Comic Sans MS" panose="030F0702030302020204" pitchFamily="66" charset="0"/>
              </a:rPr>
            </a:br>
            <a:r>
              <a:rPr lang="ru-RU" b="1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по утрам встречаются</a:t>
            </a:r>
          </a:p>
          <a:p>
            <a:r>
              <a:rPr lang="ru-RU" b="1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Крепко обнимаются</a:t>
            </a:r>
            <a:r>
              <a:rPr lang="ru-RU" b="1" dirty="0">
                <a:latin typeface="Comic Sans MS" panose="030F0702030302020204" pitchFamily="66" charset="0"/>
              </a:rPr>
              <a:t/>
            </a:r>
            <a:br>
              <a:rPr lang="ru-RU" b="1" dirty="0">
                <a:latin typeface="Comic Sans MS" panose="030F0702030302020204" pitchFamily="66" charset="0"/>
              </a:rPr>
            </a:br>
            <a:r>
              <a:rPr lang="ru-RU" b="1" dirty="0">
                <a:latin typeface="Comic Sans MS" panose="030F0702030302020204" pitchFamily="66" charset="0"/>
              </a:rPr>
              <a:t/>
            </a:r>
            <a:br>
              <a:rPr lang="ru-RU" b="1" dirty="0">
                <a:latin typeface="Comic Sans MS" panose="030F0702030302020204" pitchFamily="66" charset="0"/>
              </a:rPr>
            </a:br>
            <a:r>
              <a:rPr lang="ru-RU" b="1" dirty="0">
                <a:latin typeface="Comic Sans MS" panose="030F0702030302020204" pitchFamily="66" charset="0"/>
              </a:rPr>
              <a:t>	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2. Наши руки – верные подруги,</a:t>
            </a:r>
            <a:b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	Теплые ладошки,</a:t>
            </a:r>
            <a:b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	похлопаем немножко</a:t>
            </a:r>
            <a:r>
              <a:rPr lang="ru-RU" b="1" dirty="0">
                <a:latin typeface="Comic Sans MS" panose="030F0702030302020204" pitchFamily="66" charset="0"/>
              </a:rPr>
              <a:t/>
            </a:r>
            <a:br>
              <a:rPr lang="ru-RU" b="1" dirty="0">
                <a:latin typeface="Comic Sans MS" panose="030F0702030302020204" pitchFamily="66" charset="0"/>
              </a:rPr>
            </a:br>
            <a:r>
              <a:rPr lang="ru-RU" b="1" dirty="0">
                <a:latin typeface="Comic Sans MS" panose="030F0702030302020204" pitchFamily="66" charset="0"/>
              </a:rPr>
              <a:t/>
            </a:r>
            <a:br>
              <a:rPr lang="ru-RU" b="1" dirty="0">
                <a:latin typeface="Comic Sans MS" panose="030F0702030302020204" pitchFamily="66" charset="0"/>
              </a:rPr>
            </a:b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3. Наши руки – верные подруги, </a:t>
            </a:r>
            <a:br>
              <a:rPr lang="ru-RU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Молоточки стучат,</a:t>
            </a:r>
            <a:br>
              <a:rPr lang="ru-RU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строят домик для ребят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645026" y="729980"/>
            <a:ext cx="4041775" cy="63976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quarter" idx="4"/>
          </p:nvPr>
        </p:nvSpPr>
        <p:spPr>
          <a:xfrm>
            <a:off x="4497388" y="1556793"/>
            <a:ext cx="4330824" cy="456937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4.Наши руки – верные подруги,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Птички летают,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Песни напевают.</a:t>
            </a:r>
          </a:p>
          <a:p>
            <a:pPr marL="0" indent="0">
              <a:buNone/>
            </a:pPr>
            <a:r>
              <a:rPr lang="ru-RU" sz="2000" b="1" dirty="0" smtClean="0">
                <a:latin typeface="Comic Sans MS" panose="030F0702030302020204" pitchFamily="66" charset="0"/>
              </a:rPr>
              <a:t>	</a:t>
            </a:r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5. Наши руки верные подруги,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Птички летают, песни напевают!</a:t>
            </a:r>
          </a:p>
          <a:p>
            <a:pPr marL="0" indent="0">
              <a:buNone/>
            </a:pPr>
            <a:r>
              <a:rPr lang="ru-RU" sz="2000" b="1" dirty="0" smtClean="0">
                <a:latin typeface="Comic Sans MS" panose="030F0702030302020204" pitchFamily="66" charset="0"/>
              </a:rPr>
              <a:t>	</a:t>
            </a:r>
            <a:r>
              <a:rPr lang="ru-RU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6. Наши руки – верные подруги,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Посчитаем ножки у сороконожки</a:t>
            </a:r>
          </a:p>
          <a:p>
            <a:pPr marL="0" indent="0">
              <a:buNone/>
            </a:pPr>
            <a:r>
              <a:rPr lang="ru-RU" sz="2000" b="1" dirty="0" smtClean="0">
                <a:latin typeface="Comic Sans MS" panose="030F0702030302020204" pitchFamily="66" charset="0"/>
              </a:rPr>
              <a:t>	</a:t>
            </a:r>
            <a:r>
              <a:rPr lang="ru-RU" sz="2000" b="1" dirty="0" smtClean="0">
                <a:solidFill>
                  <a:schemeClr val="accent2"/>
                </a:solidFill>
                <a:latin typeface="Comic Sans MS" panose="030F0702030302020204" pitchFamily="66" charset="0"/>
              </a:rPr>
              <a:t>7.Наши руки – верные подруги,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accent2"/>
                </a:solidFill>
                <a:latin typeface="Comic Sans MS" panose="030F0702030302020204" pitchFamily="66" charset="0"/>
              </a:rPr>
              <a:t>Весело играли, очень устали</a:t>
            </a:r>
            <a:endParaRPr lang="ru-RU" sz="2000" b="1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9_RukiPodrugi_PLU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80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7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Пляска «</a:t>
            </a:r>
            <a:r>
              <a:rPr lang="ru-RU" dirty="0" err="1" smtClean="0">
                <a:solidFill>
                  <a:srgbClr val="C00000"/>
                </a:solidFill>
              </a:rPr>
              <a:t>Обнимашки</a:t>
            </a:r>
            <a:r>
              <a:rPr lang="ru-RU" dirty="0" smtClean="0">
                <a:solidFill>
                  <a:srgbClr val="C00000"/>
                </a:solidFill>
              </a:rPr>
              <a:t>» </a:t>
            </a:r>
            <a:r>
              <a:rPr lang="ru-RU" sz="3100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муз.М.Басова</a:t>
            </a:r>
            <a:endParaRPr lang="ru-RU" sz="31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4_Obnimashki_PLUS">
            <a:hlinkClick r:id="" action="ppaction://media"/>
          </p:cNvPr>
          <p:cNvPicPr>
            <a:picLocks noGrp="1" noChangeAspect="1"/>
          </p:cNvPicPr>
          <p:nvPr>
            <p:ph sz="quarter" idx="4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0927" y="6051693"/>
            <a:ext cx="609600" cy="609600"/>
          </a:xfrm>
        </p:spPr>
      </p:pic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179512" y="1182757"/>
            <a:ext cx="4317876" cy="4785395"/>
          </a:xfrm>
        </p:spPr>
        <p:txBody>
          <a:bodyPr>
            <a:normAutofit fontScale="92500"/>
          </a:bodyPr>
          <a:lstStyle/>
          <a:p>
            <a:r>
              <a:rPr lang="ru-RU" sz="2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1.Руки выше подними,</a:t>
            </a:r>
          </a:p>
          <a:p>
            <a:pPr marL="0" indent="0">
              <a:buNone/>
            </a:pPr>
            <a:r>
              <a:rPr lang="ru-RU" sz="2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Крепче друга обними,</a:t>
            </a:r>
          </a:p>
          <a:p>
            <a:pPr marL="0" indent="0">
              <a:buNone/>
            </a:pPr>
            <a:r>
              <a:rPr lang="ru-RU" sz="2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Дружно за руки берись</a:t>
            </a:r>
          </a:p>
          <a:p>
            <a:pPr marL="0" indent="0">
              <a:buNone/>
            </a:pPr>
            <a:r>
              <a:rPr lang="ru-RU" sz="2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В танце закружись</a:t>
            </a:r>
          </a:p>
          <a:p>
            <a:pPr marL="0" indent="0">
              <a:buNone/>
            </a:pPr>
            <a:r>
              <a:rPr lang="ru-RU" sz="2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Припев: Ля-ля-ля</a:t>
            </a:r>
          </a:p>
          <a:p>
            <a:pPr marL="0" indent="0">
              <a:buNone/>
            </a:pPr>
            <a:r>
              <a:rPr lang="ru-RU" sz="2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Мы с тобой друзья/ 2 раза</a:t>
            </a:r>
          </a:p>
          <a:p>
            <a:pPr marL="0" indent="0">
              <a:buNone/>
            </a:pPr>
            <a:r>
              <a:rPr lang="ru-RU" sz="2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2. Как по кругу мы пойдем,</a:t>
            </a:r>
          </a:p>
          <a:p>
            <a:pPr marL="0" indent="0">
              <a:buNone/>
            </a:pPr>
            <a:r>
              <a:rPr lang="ru-RU" sz="2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Песню дружно заведем,</a:t>
            </a:r>
          </a:p>
          <a:p>
            <a:pPr marL="0" indent="0">
              <a:buNone/>
            </a:pPr>
            <a:r>
              <a:rPr lang="ru-RU" sz="2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Мы ребята хороши,</a:t>
            </a:r>
          </a:p>
          <a:p>
            <a:pPr marL="0" indent="0">
              <a:buNone/>
            </a:pPr>
            <a:r>
              <a:rPr lang="ru-RU" sz="2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Пляшем от души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7516" y="2636023"/>
            <a:ext cx="3315306" cy="33900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1968" y="1256721"/>
            <a:ext cx="4753201" cy="475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56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2">
                    <a:lumMod val="75000"/>
                  </a:schemeClr>
                </a:solidFill>
              </a:rPr>
              <a:t>Игра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7030A0"/>
                </a:solidFill>
              </a:rPr>
              <a:t>«Колпачок» 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690864" cy="639762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Действия игры выполнять по тексту песенки</a:t>
            </a:r>
            <a:endParaRPr lang="ru-RU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igra-kolpachek-gnoma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5547788"/>
            <a:ext cx="609600" cy="609600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о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В колпачке, в колпачке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Гном пришел на праздник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Потерял когда плясал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Колпачок свой красный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С колпачком, колпачком поиграем классным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Гномику не отдадим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Колпачок прекрасный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Колпачок побыстрей передай по кругу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Выходи танцевать вместе с лучшим другом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857" y="2174875"/>
            <a:ext cx="3316511" cy="339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10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5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Рефлексия</a:t>
            </a:r>
            <a:endParaRPr lang="ru-RU" dirty="0"/>
          </a:p>
        </p:txBody>
      </p:sp>
      <p:sp>
        <p:nvSpPr>
          <p:cNvPr id="28" name="AutoShape 3"/>
          <p:cNvSpPr>
            <a:spLocks noChangeArrowheads="1"/>
          </p:cNvSpPr>
          <p:nvPr/>
        </p:nvSpPr>
        <p:spPr bwMode="gray">
          <a:xfrm>
            <a:off x="1219200" y="1890713"/>
            <a:ext cx="6653213" cy="1144587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69804"/>
                  <a:invGamma/>
                </a:schemeClr>
              </a:gs>
            </a:gsLst>
            <a:lin ang="5400000" scaled="1"/>
          </a:gradFill>
          <a:ln w="25400">
            <a:solidFill>
              <a:srgbClr val="FEFFFF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9" name="AutoShape 4"/>
          <p:cNvSpPr>
            <a:spLocks noChangeArrowheads="1"/>
          </p:cNvSpPr>
          <p:nvPr/>
        </p:nvSpPr>
        <p:spPr bwMode="gray">
          <a:xfrm>
            <a:off x="1222375" y="3481388"/>
            <a:ext cx="6653213" cy="1019175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69804"/>
                  <a:invGamma/>
                </a:schemeClr>
              </a:gs>
            </a:gsLst>
            <a:lin ang="5400000" scaled="1"/>
          </a:gradFill>
          <a:ln w="25400">
            <a:solidFill>
              <a:srgbClr val="FEFFFF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30" name="AutoShape 5"/>
          <p:cNvSpPr>
            <a:spLocks noChangeArrowheads="1"/>
          </p:cNvSpPr>
          <p:nvPr/>
        </p:nvSpPr>
        <p:spPr bwMode="gray">
          <a:xfrm>
            <a:off x="1230313" y="4997450"/>
            <a:ext cx="6653212" cy="1031875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69804"/>
                  <a:invGamma/>
                </a:schemeClr>
              </a:gs>
            </a:gsLst>
            <a:lin ang="5400000" scaled="1"/>
          </a:gradFill>
          <a:ln w="25400">
            <a:solidFill>
              <a:srgbClr val="FEFFFF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31" name="AutoShape 6"/>
          <p:cNvSpPr>
            <a:spLocks noChangeArrowheads="1"/>
          </p:cNvSpPr>
          <p:nvPr/>
        </p:nvSpPr>
        <p:spPr bwMode="gray">
          <a:xfrm flipV="1">
            <a:off x="1393825" y="2811463"/>
            <a:ext cx="6397625" cy="661987"/>
          </a:xfrm>
          <a:custGeom>
            <a:avLst/>
            <a:gdLst>
              <a:gd name="G0" fmla="+- 3813 0 0"/>
              <a:gd name="G1" fmla="+- 21600 0 3813"/>
              <a:gd name="G2" fmla="*/ 3813 1 2"/>
              <a:gd name="G3" fmla="+- 21600 0 G2"/>
              <a:gd name="G4" fmla="+/ 3813 21600 2"/>
              <a:gd name="G5" fmla="+/ G1 0 2"/>
              <a:gd name="G6" fmla="*/ 21600 21600 3813"/>
              <a:gd name="G7" fmla="*/ G6 1 2"/>
              <a:gd name="G8" fmla="+- 21600 0 G7"/>
              <a:gd name="G9" fmla="*/ 21600 1 2"/>
              <a:gd name="G10" fmla="+- 3813 0 G9"/>
              <a:gd name="G11" fmla="?: G10 G8 0"/>
              <a:gd name="G12" fmla="?: G10 G7 21600"/>
              <a:gd name="T0" fmla="*/ 19693 w 21600"/>
              <a:gd name="T1" fmla="*/ 10800 h 21600"/>
              <a:gd name="T2" fmla="*/ 10800 w 21600"/>
              <a:gd name="T3" fmla="*/ 21600 h 21600"/>
              <a:gd name="T4" fmla="*/ 1907 w 21600"/>
              <a:gd name="T5" fmla="*/ 10800 h 21600"/>
              <a:gd name="T6" fmla="*/ 10800 w 21600"/>
              <a:gd name="T7" fmla="*/ 0 h 21600"/>
              <a:gd name="T8" fmla="*/ 3707 w 21600"/>
              <a:gd name="T9" fmla="*/ 3707 h 21600"/>
              <a:gd name="T10" fmla="*/ 17893 w 21600"/>
              <a:gd name="T11" fmla="*/ 1789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3813" y="21600"/>
                </a:lnTo>
                <a:lnTo>
                  <a:pt x="17787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accent2">
                  <a:alpha val="39999"/>
                </a:schemeClr>
              </a:gs>
              <a:gs pos="100000">
                <a:schemeClr val="accent2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2" name="AutoShape 7"/>
          <p:cNvSpPr>
            <a:spLocks noChangeArrowheads="1"/>
          </p:cNvSpPr>
          <p:nvPr/>
        </p:nvSpPr>
        <p:spPr bwMode="gray">
          <a:xfrm flipV="1">
            <a:off x="1296988" y="1219200"/>
            <a:ext cx="6502400" cy="665163"/>
          </a:xfrm>
          <a:custGeom>
            <a:avLst/>
            <a:gdLst>
              <a:gd name="G0" fmla="+- 3813 0 0"/>
              <a:gd name="G1" fmla="+- 21600 0 3813"/>
              <a:gd name="G2" fmla="*/ 3813 1 2"/>
              <a:gd name="G3" fmla="+- 21600 0 G2"/>
              <a:gd name="G4" fmla="+/ 3813 21600 2"/>
              <a:gd name="G5" fmla="+/ G1 0 2"/>
              <a:gd name="G6" fmla="*/ 21600 21600 3813"/>
              <a:gd name="G7" fmla="*/ G6 1 2"/>
              <a:gd name="G8" fmla="+- 21600 0 G7"/>
              <a:gd name="G9" fmla="*/ 21600 1 2"/>
              <a:gd name="G10" fmla="+- 3813 0 G9"/>
              <a:gd name="G11" fmla="?: G10 G8 0"/>
              <a:gd name="G12" fmla="?: G10 G7 21600"/>
              <a:gd name="T0" fmla="*/ 19693 w 21600"/>
              <a:gd name="T1" fmla="*/ 10800 h 21600"/>
              <a:gd name="T2" fmla="*/ 10800 w 21600"/>
              <a:gd name="T3" fmla="*/ 21600 h 21600"/>
              <a:gd name="T4" fmla="*/ 1907 w 21600"/>
              <a:gd name="T5" fmla="*/ 10800 h 21600"/>
              <a:gd name="T6" fmla="*/ 10800 w 21600"/>
              <a:gd name="T7" fmla="*/ 0 h 21600"/>
              <a:gd name="T8" fmla="*/ 3707 w 21600"/>
              <a:gd name="T9" fmla="*/ 3707 h 21600"/>
              <a:gd name="T10" fmla="*/ 17893 w 21600"/>
              <a:gd name="T11" fmla="*/ 1789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3813" y="21600"/>
                </a:lnTo>
                <a:lnTo>
                  <a:pt x="17787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alpha val="39999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3" name="AutoShape 8"/>
          <p:cNvSpPr>
            <a:spLocks noChangeArrowheads="1"/>
          </p:cNvSpPr>
          <p:nvPr/>
        </p:nvSpPr>
        <p:spPr bwMode="gray">
          <a:xfrm flipV="1">
            <a:off x="1349375" y="4330700"/>
            <a:ext cx="6475413" cy="665163"/>
          </a:xfrm>
          <a:custGeom>
            <a:avLst/>
            <a:gdLst>
              <a:gd name="G0" fmla="+- 3813 0 0"/>
              <a:gd name="G1" fmla="+- 21600 0 3813"/>
              <a:gd name="G2" fmla="*/ 3813 1 2"/>
              <a:gd name="G3" fmla="+- 21600 0 G2"/>
              <a:gd name="G4" fmla="+/ 3813 21600 2"/>
              <a:gd name="G5" fmla="+/ G1 0 2"/>
              <a:gd name="G6" fmla="*/ 21600 21600 3813"/>
              <a:gd name="G7" fmla="*/ G6 1 2"/>
              <a:gd name="G8" fmla="+- 21600 0 G7"/>
              <a:gd name="G9" fmla="*/ 21600 1 2"/>
              <a:gd name="G10" fmla="+- 3813 0 G9"/>
              <a:gd name="G11" fmla="?: G10 G8 0"/>
              <a:gd name="G12" fmla="?: G10 G7 21600"/>
              <a:gd name="T0" fmla="*/ 19693 w 21600"/>
              <a:gd name="T1" fmla="*/ 10800 h 21600"/>
              <a:gd name="T2" fmla="*/ 10800 w 21600"/>
              <a:gd name="T3" fmla="*/ 21600 h 21600"/>
              <a:gd name="T4" fmla="*/ 1907 w 21600"/>
              <a:gd name="T5" fmla="*/ 10800 h 21600"/>
              <a:gd name="T6" fmla="*/ 10800 w 21600"/>
              <a:gd name="T7" fmla="*/ 0 h 21600"/>
              <a:gd name="T8" fmla="*/ 3707 w 21600"/>
              <a:gd name="T9" fmla="*/ 3707 h 21600"/>
              <a:gd name="T10" fmla="*/ 17893 w 21600"/>
              <a:gd name="T11" fmla="*/ 1789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3813" y="21600"/>
                </a:lnTo>
                <a:lnTo>
                  <a:pt x="17787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hlink">
                  <a:alpha val="39999"/>
                </a:schemeClr>
              </a:gs>
              <a:gs pos="100000">
                <a:schemeClr val="hlink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34" name="Picture 9" descr="Picture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1276350" y="1933575"/>
            <a:ext cx="674688" cy="574675"/>
          </a:xfrm>
          <a:prstGeom prst="rect">
            <a:avLst/>
          </a:prstGeom>
          <a:noFill/>
        </p:spPr>
      </p:pic>
      <p:pic>
        <p:nvPicPr>
          <p:cNvPr id="35" name="Picture 10" descr="Picture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1273175" y="3527425"/>
            <a:ext cx="676275" cy="573088"/>
          </a:xfrm>
          <a:prstGeom prst="rect">
            <a:avLst/>
          </a:prstGeom>
          <a:noFill/>
        </p:spPr>
      </p:pic>
      <p:pic>
        <p:nvPicPr>
          <p:cNvPr id="36" name="Picture 11" descr="Picture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1277938" y="5038725"/>
            <a:ext cx="674687" cy="573088"/>
          </a:xfrm>
          <a:prstGeom prst="rect">
            <a:avLst/>
          </a:prstGeom>
          <a:noFill/>
        </p:spPr>
      </p:pic>
      <p:sp>
        <p:nvSpPr>
          <p:cNvPr id="40" name="Text Box 15"/>
          <p:cNvSpPr txBox="1">
            <a:spLocks noChangeArrowheads="1"/>
          </p:cNvSpPr>
          <p:nvPr/>
        </p:nvSpPr>
        <p:spPr bwMode="gray">
          <a:xfrm>
            <a:off x="1611312" y="2083503"/>
            <a:ext cx="6019800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ru-RU" sz="2800" b="1" dirty="0" smtClean="0">
                <a:solidFill>
                  <a:srgbClr val="FEFFFF"/>
                </a:solidFill>
                <a:latin typeface="Comic Sans MS" panose="030F0702030302020204" pitchFamily="66" charset="0"/>
              </a:rPr>
              <a:t>Что нового вы узнали </a:t>
            </a:r>
            <a:r>
              <a:rPr lang="ru-RU" sz="2800" b="1" dirty="0">
                <a:solidFill>
                  <a:srgbClr val="FEFFFF"/>
                </a:solidFill>
                <a:latin typeface="Comic Sans MS" panose="030F0702030302020204" pitchFamily="66" charset="0"/>
              </a:rPr>
              <a:t>?</a:t>
            </a:r>
            <a:r>
              <a:rPr lang="ru-RU" sz="2800" b="1" dirty="0" smtClean="0">
                <a:solidFill>
                  <a:srgbClr val="FEFFFF"/>
                </a:solidFill>
              </a:rPr>
              <a:t> </a:t>
            </a:r>
          </a:p>
          <a:p>
            <a:pPr eaLnBrk="0" hangingPunct="0"/>
            <a:r>
              <a:rPr lang="ru-RU" sz="2800" b="1" dirty="0" smtClean="0">
                <a:solidFill>
                  <a:srgbClr val="FEFFFF"/>
                </a:solidFill>
              </a:rPr>
              <a:t> </a:t>
            </a:r>
            <a:r>
              <a:rPr lang="ru-RU" sz="1600" b="1" dirty="0" smtClean="0">
                <a:solidFill>
                  <a:srgbClr val="FEFFFF"/>
                </a:solidFill>
                <a:latin typeface="Comic Sans MS" panose="030F0702030302020204" pitchFamily="66" charset="0"/>
              </a:rPr>
              <a:t>(ответы детей)</a:t>
            </a:r>
            <a:endParaRPr lang="en-US" sz="1600" dirty="0">
              <a:solidFill>
                <a:srgbClr val="FE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41" name="Text Box 16"/>
          <p:cNvSpPr txBox="1">
            <a:spLocks noChangeArrowheads="1"/>
          </p:cNvSpPr>
          <p:nvPr/>
        </p:nvSpPr>
        <p:spPr bwMode="gray">
          <a:xfrm>
            <a:off x="1671483" y="3637422"/>
            <a:ext cx="60198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ru-RU" sz="2800" b="1" dirty="0" smtClean="0">
                <a:solidFill>
                  <a:srgbClr val="FEFFFF"/>
                </a:solidFill>
                <a:latin typeface="Comic Sans MS" panose="030F0702030302020204" pitchFamily="66" charset="0"/>
              </a:rPr>
              <a:t>Что больше всего понравилось?</a:t>
            </a:r>
            <a:endParaRPr lang="en-US" sz="2800" dirty="0">
              <a:solidFill>
                <a:srgbClr val="FE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42" name="Text Box 17"/>
          <p:cNvSpPr txBox="1">
            <a:spLocks noChangeArrowheads="1"/>
          </p:cNvSpPr>
          <p:nvPr/>
        </p:nvSpPr>
        <p:spPr bwMode="gray">
          <a:xfrm>
            <a:off x="1219200" y="5026695"/>
            <a:ext cx="7111056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400" b="1" dirty="0" smtClean="0">
                <a:solidFill>
                  <a:srgbClr val="FEFFFF"/>
                </a:solidFill>
                <a:latin typeface="Comic Sans MS" panose="030F0702030302020204" pitchFamily="66" charset="0"/>
              </a:rPr>
              <a:t>Что бы ты хотел еще узнать или чему научиться на музыкальном занятии?</a:t>
            </a:r>
            <a:endParaRPr lang="en-US" sz="2400" dirty="0">
              <a:solidFill>
                <a:srgbClr val="FEFF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56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1bf5c92caaa261ea4fb771fda7b874380985d"/>
</p:tagLst>
</file>

<file path=ppt/theme/theme1.xml><?xml version="1.0" encoding="utf-8"?>
<a:theme xmlns:a="http://schemas.openxmlformats.org/drawingml/2006/main" name="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1788</TotalTime>
  <Words>199</Words>
  <Application>Microsoft Office PowerPoint</Application>
  <PresentationFormat>Экран (4:3)</PresentationFormat>
  <Paragraphs>51</Paragraphs>
  <Slides>7</Slides>
  <Notes>1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Calibri</vt:lpstr>
      <vt:lpstr>Comic Sans MS</vt:lpstr>
      <vt:lpstr>Тема Office</vt:lpstr>
      <vt:lpstr>Октябрь Занятие №4 для детей  средней группы 4-5 лет</vt:lpstr>
      <vt:lpstr>Послушать пьесу и Проиграть на бубенчиках и ложках</vt:lpstr>
      <vt:lpstr>   </vt:lpstr>
      <vt:lpstr>Пальчиковая коммуникативная игра «Наши руки» муз.М.Басовой </vt:lpstr>
      <vt:lpstr>Пляска «Обнимашки» муз.М.Басова</vt:lpstr>
      <vt:lpstr>Игра «Колпачок» </vt:lpstr>
      <vt:lpstr>Рефлексия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Цвет осени</dc:title>
  <dc:creator>obstinate</dc:creator>
  <dc:description>Шаблон презентации с сайта https://presentation-creation.ru/</dc:description>
  <cp:lastModifiedBy>Пользователь Windows</cp:lastModifiedBy>
  <cp:revision>270</cp:revision>
  <dcterms:created xsi:type="dcterms:W3CDTF">2018-02-25T09:09:03Z</dcterms:created>
  <dcterms:modified xsi:type="dcterms:W3CDTF">2020-10-05T09:24:58Z</dcterms:modified>
</cp:coreProperties>
</file>