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6" r:id="rId4"/>
    <p:sldId id="264" r:id="rId5"/>
    <p:sldId id="262" r:id="rId6"/>
    <p:sldId id="271" r:id="rId7"/>
    <p:sldId id="267" r:id="rId8"/>
    <p:sldId id="268" r:id="rId9"/>
    <p:sldId id="269" r:id="rId10"/>
    <p:sldId id="275" r:id="rId11"/>
    <p:sldId id="270" r:id="rId12"/>
    <p:sldId id="273" r:id="rId13"/>
    <p:sldId id="274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24D"/>
    <a:srgbClr val="FF6D00"/>
    <a:srgbClr val="0D8697"/>
    <a:srgbClr val="C6247A"/>
    <a:srgbClr val="C52378"/>
    <a:srgbClr val="853E5B"/>
    <a:srgbClr val="F94900"/>
    <a:srgbClr val="613125"/>
    <a:srgbClr val="AC187B"/>
    <a:srgbClr val="542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68" d="100"/>
          <a:sy n="68" d="100"/>
        </p:scale>
        <p:origin x="13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6" y="1275953"/>
            <a:ext cx="67340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«Математика в сказке»</a:t>
            </a:r>
            <a:endParaRPr lang="ru-RU" sz="6600" b="1" dirty="0">
              <a:ln w="3175">
                <a:solidFill>
                  <a:schemeClr val="tx1"/>
                </a:solidFill>
              </a:ln>
              <a:solidFill>
                <a:srgbClr val="FF6D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98347" y="4588888"/>
            <a:ext cx="8037389" cy="1070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2710" marR="67310" indent="-425450">
              <a:spcBef>
                <a:spcPts val="5"/>
              </a:spcBef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Составила: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Бастамова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Екатерина Игоревна, воспитатель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2"/>
          <a:stretch/>
        </p:blipFill>
        <p:spPr>
          <a:xfrm>
            <a:off x="0" y="-112542"/>
            <a:ext cx="9135879" cy="69705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25748" y="722776"/>
            <a:ext cx="54160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 ковре, на самолёте.</a:t>
            </a:r>
          </a:p>
          <a:p>
            <a:pPr algn="ctr"/>
            <a:r>
              <a:rPr lang="ru-RU" dirty="0"/>
              <a:t>Он по небу быстро мчится, Что же с нами приключиться? Сядем в сказке в этом месте Будет очень интересно!</a:t>
            </a:r>
          </a:p>
          <a:p>
            <a:pPr algn="ctr"/>
            <a:r>
              <a:rPr lang="ru-RU" dirty="0"/>
              <a:t> </a:t>
            </a:r>
          </a:p>
          <a:p>
            <a:endParaRPr lang="ru-RU" dirty="0">
              <a:solidFill>
                <a:srgbClr val="000000"/>
              </a:solidFill>
              <a:latin typeface="yandex-sans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1DCDAFF-1C7D-4807-8D98-65865301C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4142" y="2267333"/>
            <a:ext cx="4487594" cy="264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983AC7-246F-436C-ADC2-37F72BCA221B}"/>
              </a:ext>
            </a:extLst>
          </p:cNvPr>
          <p:cNvSpPr/>
          <p:nvPr/>
        </p:nvSpPr>
        <p:spPr>
          <a:xfrm>
            <a:off x="1041009" y="5622024"/>
            <a:ext cx="7272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yandex-sans"/>
              </a:rPr>
              <a:t>Ковёр-самолёт медленно опускается на землю. Мы прилетели в сказку, а как она называется, угадайте.</a:t>
            </a:r>
          </a:p>
        </p:txBody>
      </p:sp>
    </p:spTree>
    <p:extLst>
      <p:ext uri="{BB962C8B-B14F-4D97-AF65-F5344CB8AC3E}">
        <p14:creationId xmlns:p14="http://schemas.microsoft.com/office/powerpoint/2010/main" val="75045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0"/>
          <a:stretch/>
        </p:blipFill>
        <p:spPr>
          <a:xfrm>
            <a:off x="0" y="-112542"/>
            <a:ext cx="9135879" cy="69705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5594" y="808968"/>
            <a:ext cx="5493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yandex-sans"/>
              </a:rPr>
              <a:t>У Аленушки - сестрицы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yandex-sans"/>
              </a:rPr>
              <a:t>Унесли братишку птицы.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yandex-sans"/>
              </a:rPr>
              <a:t>Высоко они летят.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yandex-sans"/>
              </a:rPr>
              <a:t>Далеко они глядят.</a:t>
            </a:r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</p:txBody>
      </p:sp>
      <p:pic>
        <p:nvPicPr>
          <p:cNvPr id="5122" name="Picture 2" descr="https://cdn1.ozone.ru/multimedia/1021559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70" y="715265"/>
            <a:ext cx="2329596" cy="272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B77BD6-3706-4178-A6C1-76C72C3343A6}"/>
              </a:ext>
            </a:extLst>
          </p:cNvPr>
          <p:cNvSpPr/>
          <p:nvPr/>
        </p:nvSpPr>
        <p:spPr>
          <a:xfrm>
            <a:off x="1153549" y="3721888"/>
            <a:ext cx="6302328" cy="1975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">
              <a:spcBef>
                <a:spcPts val="5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Сказка «Гуси – лебеди»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12725" lvl="0">
              <a:lnSpc>
                <a:spcPct val="115000"/>
              </a:lnSpc>
              <a:spcBef>
                <a:spcPts val="315"/>
              </a:spcBef>
              <a:spcAft>
                <a:spcPts val="0"/>
              </a:spcAft>
              <a:buSzPts val="1400"/>
              <a:tabLst>
                <a:tab pos="177800" algn="l"/>
              </a:tabLst>
            </a:pP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Машенька, говорит, что яблонька скажет, куда братца унесли, если она</a:t>
            </a:r>
            <a:r>
              <a:rPr lang="ru-RU" spc="-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выполнит. А задание такое сложное оказалось, что Машенька не знает как его выполнить. Поможем? (ответы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детей)</a:t>
            </a:r>
            <a:endParaRPr lang="ru-RU" sz="16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2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0"/>
          <a:stretch/>
        </p:blipFill>
        <p:spPr>
          <a:xfrm>
            <a:off x="0" y="-26278"/>
            <a:ext cx="9135879" cy="6970542"/>
          </a:xfrm>
          <a:prstGeom prst="rect">
            <a:avLst/>
          </a:prstGeom>
        </p:spPr>
      </p:pic>
      <p:pic>
        <p:nvPicPr>
          <p:cNvPr id="5" name="Рисунок 4" descr="https://printonic.ru/uploads/images/2016/03/26/img_56f6e53390a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76" y="4534857"/>
            <a:ext cx="842109" cy="1142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rintonic.ru/uploads/images/2016/03/26/img_56f6e53390a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05" y="4535753"/>
            <a:ext cx="842109" cy="1142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rintonic.ru/uploads/images/2016/03/26/img_56f6e53390a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602" y="4601679"/>
            <a:ext cx="842109" cy="1142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rintonic.ru/uploads/images/2016/03/26/img_56f6e53390a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68" y="4576214"/>
            <a:ext cx="842109" cy="1142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mages.vfl.ru/ii_save/1534841901/a0165f10/2297655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4" y="5621412"/>
            <a:ext cx="872848" cy="107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mages.vfl.ru/ii_save/1534841901/a0165f10/2297655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75" y="5677434"/>
            <a:ext cx="872848" cy="107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images.vfl.ru/ii_save/1534841901/a0165f10/2297655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37" y="5626655"/>
            <a:ext cx="872848" cy="107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images.vfl.ru/ii_save/1534841901/a0165f10/2297655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73" y="5668705"/>
            <a:ext cx="872848" cy="107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mages.vfl.ru/ii_save/1534841901/a0165f10/2297655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924" y="5668705"/>
            <a:ext cx="872848" cy="107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avatars.mds.yandex.net/get-pdb/2883989/d8508a18-1b65-4c39-8b00-6901724f5962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4077" y="4319964"/>
            <a:ext cx="2070969" cy="260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77F9A03-65C2-498E-8D2B-517C0F105554}"/>
              </a:ext>
            </a:extLst>
          </p:cNvPr>
          <p:cNvSpPr/>
          <p:nvPr/>
        </p:nvSpPr>
        <p:spPr>
          <a:xfrm>
            <a:off x="703626" y="902710"/>
            <a:ext cx="8384345" cy="3119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" marR="100965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магнитной доске ( на слайде) расположены красные и зеленые яблоки. Надо узнать поровну ли их, если нет, то сделать так чтобы красных и зеленых яблок стало поровну.</a:t>
            </a:r>
          </a:p>
          <a:p>
            <a:pPr marL="73025">
              <a:lnSpc>
                <a:spcPts val="1605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нам узнать поровну яблок или нет?</a:t>
            </a:r>
          </a:p>
          <a:p>
            <a:pPr marL="342900" marR="476250" lvl="0" indent="-342900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77800" algn="l"/>
              </a:tabLst>
            </a:pP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надо сделать? (разложить яблоки друг под другом в один ряд красные в другой зеленые)</a:t>
            </a:r>
          </a:p>
          <a:p>
            <a:pPr marL="342900" lvl="0" indent="-342900">
              <a:lnSpc>
                <a:spcPts val="1605"/>
              </a:lnSpc>
              <a:spcBef>
                <a:spcPts val="24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77800" algn="l"/>
              </a:tabLst>
            </a:pP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Каких яблок больше? </a:t>
            </a: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(красных)</a:t>
            </a:r>
            <a:endParaRPr lang="ru-RU" sz="1600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24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77800" algn="l"/>
              </a:tabLst>
            </a:pP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вы узнали? (красному яблоку нет</a:t>
            </a:r>
            <a:r>
              <a:rPr lang="ru-RU" sz="16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пары)</a:t>
            </a:r>
          </a:p>
          <a:p>
            <a:pPr marL="342900" marR="213995" lvl="0" indent="-342900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77800" algn="l"/>
              </a:tabLst>
            </a:pP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скажем, каких яблок больше, а каких меньше? </a:t>
            </a: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(красных яблок больше чем зеленых, а зеленых яблок меньше, чем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красных)</a:t>
            </a:r>
            <a:endParaRPr lang="ru-RU" sz="1600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48005" lvl="0" indent="-342900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77800" algn="l"/>
              </a:tabLst>
            </a:pP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сделать, чтобы их стало поровну </a:t>
            </a: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(добавить зеленое яблоко или убрать красное)</a:t>
            </a:r>
            <a:endParaRPr lang="ru-RU" sz="1600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15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2"/>
          <a:stretch/>
        </p:blipFill>
        <p:spPr>
          <a:xfrm>
            <a:off x="8121" y="-112542"/>
            <a:ext cx="9135879" cy="69705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9867" y="853499"/>
            <a:ext cx="73561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Ребята, вы молодцы! Со всеми заданиями справились, в беде никого не оставили. А теперь нам пора возвращать в группу.</a:t>
            </a:r>
          </a:p>
          <a:p>
            <a:pPr algn="ctr"/>
            <a:r>
              <a:rPr lang="ru-RU" dirty="0"/>
              <a:t>Занимаем места на ковре – самолете!</a:t>
            </a:r>
          </a:p>
          <a:p>
            <a:pPr algn="ctr"/>
            <a:r>
              <a:rPr lang="ru-RU" dirty="0"/>
              <a:t>С вами мы опять в полёте, на ковре, на самолёте.</a:t>
            </a:r>
          </a:p>
          <a:p>
            <a:pPr algn="ctr"/>
            <a:r>
              <a:rPr lang="ru-RU" dirty="0"/>
              <a:t>Он по небу быстро мчится – должен в группе приземлится.</a:t>
            </a:r>
          </a:p>
          <a:p>
            <a:pPr algn="ctr"/>
            <a:r>
              <a:rPr lang="ru-RU" dirty="0"/>
              <a:t>Вот мы с вами вернулись в группу.</a:t>
            </a:r>
          </a:p>
          <a:p>
            <a:endParaRPr lang="ru-RU" dirty="0">
              <a:solidFill>
                <a:srgbClr val="000000"/>
              </a:solidFill>
              <a:latin typeface="yandex-sans"/>
            </a:endParaRPr>
          </a:p>
          <a:p>
            <a:endParaRPr lang="ru-RU" dirty="0">
              <a:solidFill>
                <a:srgbClr val="000000"/>
              </a:solidFill>
              <a:latin typeface="yandex-sans"/>
            </a:endParaRPr>
          </a:p>
          <a:p>
            <a:endParaRPr lang="ru-RU" dirty="0">
              <a:solidFill>
                <a:srgbClr val="000000"/>
              </a:solidFill>
              <a:latin typeface="yandex-sans"/>
            </a:endParaRPr>
          </a:p>
          <a:p>
            <a:endParaRPr lang="ru-RU" dirty="0">
              <a:solidFill>
                <a:srgbClr val="000000"/>
              </a:solidFill>
              <a:latin typeface="yandex-san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1DCDAFF-1C7D-4807-8D98-65865301C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2263" y="3043503"/>
            <a:ext cx="4487594" cy="264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28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2"/>
          <a:stretch/>
        </p:blipFill>
        <p:spPr>
          <a:xfrm>
            <a:off x="8121" y="-112542"/>
            <a:ext cx="9135879" cy="69705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9867" y="853499"/>
            <a:ext cx="73561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Ребята, где мы с вами были? В каких сказках побывали? Каким героям помогли?</a:t>
            </a:r>
          </a:p>
          <a:p>
            <a:pPr lvl="0"/>
            <a:r>
              <a:rPr lang="ru-RU" dirty="0"/>
              <a:t>Посмотрите у из сказочной станы нам прислали вот таких смайликов, они разные есть которые улыбаются, а есть которые серьезные, выберите себе такой смайлик с каким настроением вы вернулись из нашего путешествия?</a:t>
            </a:r>
          </a:p>
          <a:p>
            <a:r>
              <a:rPr lang="ru-RU" dirty="0"/>
              <a:t>Дети выбирают смайлики и показывают их друг другу.</a:t>
            </a:r>
          </a:p>
          <a:p>
            <a:endParaRPr lang="ru-RU" dirty="0">
              <a:solidFill>
                <a:srgbClr val="000000"/>
              </a:solidFill>
              <a:latin typeface="yandex-sans"/>
            </a:endParaRPr>
          </a:p>
          <a:p>
            <a:endParaRPr lang="ru-RU" dirty="0">
              <a:solidFill>
                <a:srgbClr val="000000"/>
              </a:solidFill>
              <a:latin typeface="yandex-sans"/>
            </a:endParaRPr>
          </a:p>
          <a:p>
            <a:endParaRPr lang="ru-RU" dirty="0">
              <a:solidFill>
                <a:srgbClr val="000000"/>
              </a:solidFill>
              <a:latin typeface="yandex-sans"/>
            </a:endParaRPr>
          </a:p>
          <a:p>
            <a:endParaRPr lang="ru-RU" dirty="0">
              <a:solidFill>
                <a:srgbClr val="000000"/>
              </a:solidFill>
              <a:latin typeface="yandex-san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5024BB-911A-4F51-835B-0A3748B4F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20" y="3372729"/>
            <a:ext cx="2752260" cy="292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EAF6CD9-CECA-497C-BEEC-25110AB97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26" y="3372729"/>
            <a:ext cx="2922037" cy="29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4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542"/>
            <a:ext cx="9135879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929DAF-E055-4449-B09C-0526461CBED3}"/>
              </a:ext>
            </a:extLst>
          </p:cNvPr>
          <p:cNvSpPr/>
          <p:nvPr/>
        </p:nvSpPr>
        <p:spPr>
          <a:xfrm>
            <a:off x="2199162" y="932630"/>
            <a:ext cx="4881489" cy="2559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Расположите круг в правом верхнем углу</a:t>
            </a:r>
            <a:endParaRPr lang="ru-RU" sz="2000" dirty="0"/>
          </a:p>
          <a:p>
            <a:pPr lvl="0"/>
            <a:r>
              <a:rPr lang="ru-RU" sz="2000" b="1" dirty="0"/>
              <a:t>Квадрат в нижнем левом углу</a:t>
            </a:r>
            <a:endParaRPr lang="ru-RU" sz="2000" dirty="0"/>
          </a:p>
          <a:p>
            <a:pPr lvl="0"/>
            <a:r>
              <a:rPr lang="ru-RU" sz="2000" b="1" dirty="0"/>
              <a:t>Овал в правом нижнем углу</a:t>
            </a:r>
            <a:endParaRPr lang="ru-RU" sz="2000" dirty="0"/>
          </a:p>
          <a:p>
            <a:pPr lvl="0"/>
            <a:r>
              <a:rPr lang="ru-RU" sz="2000" b="1" dirty="0"/>
              <a:t>Треугольник в верхнем левом углу</a:t>
            </a:r>
            <a:endParaRPr lang="ru-RU" sz="2000" dirty="0"/>
          </a:p>
          <a:p>
            <a:pPr lvl="0"/>
            <a:r>
              <a:rPr lang="ru-RU" sz="2000" b="1" dirty="0"/>
              <a:t>Прямоугольник положи в середину.</a:t>
            </a:r>
            <a:endParaRPr lang="ru-RU" sz="2000" dirty="0"/>
          </a:p>
          <a:p>
            <a:r>
              <a:rPr lang="ru-RU" sz="2800" dirty="0"/>
              <a:t> </a:t>
            </a: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77800" algn="l"/>
              </a:tabLst>
            </a:pPr>
            <a:endParaRPr lang="ru-RU" sz="2400" b="1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6B897FC-73CC-42FF-BE52-910C326B5C2E}"/>
              </a:ext>
            </a:extLst>
          </p:cNvPr>
          <p:cNvSpPr/>
          <p:nvPr/>
        </p:nvSpPr>
        <p:spPr>
          <a:xfrm>
            <a:off x="2002476" y="2641487"/>
            <a:ext cx="1477107" cy="13399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AE9CBE1-86E1-4D63-90B8-6794BEDE4534}"/>
              </a:ext>
            </a:extLst>
          </p:cNvPr>
          <p:cNvSpPr/>
          <p:nvPr/>
        </p:nvSpPr>
        <p:spPr>
          <a:xfrm>
            <a:off x="1404598" y="4229929"/>
            <a:ext cx="1336431" cy="13223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32E7533-3770-45D3-ACE6-E6187033B060}"/>
              </a:ext>
            </a:extLst>
          </p:cNvPr>
          <p:cNvSpPr/>
          <p:nvPr/>
        </p:nvSpPr>
        <p:spPr>
          <a:xfrm>
            <a:off x="4374171" y="2585592"/>
            <a:ext cx="2236763" cy="13223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4DB5E722-C28E-4E47-B59C-E2E1A23E39DC}"/>
              </a:ext>
            </a:extLst>
          </p:cNvPr>
          <p:cNvSpPr/>
          <p:nvPr/>
        </p:nvSpPr>
        <p:spPr>
          <a:xfrm>
            <a:off x="3630337" y="4177450"/>
            <a:ext cx="1336431" cy="126202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532702-E003-4CC8-9F20-1FAC2E0AFBC7}"/>
              </a:ext>
            </a:extLst>
          </p:cNvPr>
          <p:cNvSpPr/>
          <p:nvPr/>
        </p:nvSpPr>
        <p:spPr>
          <a:xfrm>
            <a:off x="5703094" y="4282407"/>
            <a:ext cx="2349304" cy="1157067"/>
          </a:xfrm>
          <a:prstGeom prst="rect">
            <a:avLst/>
          </a:prstGeom>
          <a:solidFill>
            <a:srgbClr val="9812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6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-140677"/>
            <a:ext cx="9135879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76B897FC-73CC-42FF-BE52-910C326B5C2E}"/>
              </a:ext>
            </a:extLst>
          </p:cNvPr>
          <p:cNvSpPr/>
          <p:nvPr/>
        </p:nvSpPr>
        <p:spPr>
          <a:xfrm>
            <a:off x="6467619" y="745589"/>
            <a:ext cx="1821221" cy="1842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4EF529-42FF-4D76-9023-EE41E726DB67}"/>
              </a:ext>
            </a:extLst>
          </p:cNvPr>
          <p:cNvSpPr/>
          <p:nvPr/>
        </p:nvSpPr>
        <p:spPr>
          <a:xfrm>
            <a:off x="889781" y="4381713"/>
            <a:ext cx="1515794" cy="14952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68FDA76-F179-4A76-856C-D4D9C168C1C4}"/>
              </a:ext>
            </a:extLst>
          </p:cNvPr>
          <p:cNvSpPr/>
          <p:nvPr/>
        </p:nvSpPr>
        <p:spPr>
          <a:xfrm>
            <a:off x="5904916" y="4501662"/>
            <a:ext cx="2349304" cy="13897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0CACA249-3C24-4151-BC17-6969B7A997C1}"/>
              </a:ext>
            </a:extLst>
          </p:cNvPr>
          <p:cNvSpPr/>
          <p:nvPr/>
        </p:nvSpPr>
        <p:spPr>
          <a:xfrm>
            <a:off x="889781" y="952156"/>
            <a:ext cx="1656471" cy="1509689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AB5347-9E4D-47FF-812E-DA819AB4A743}"/>
              </a:ext>
            </a:extLst>
          </p:cNvPr>
          <p:cNvSpPr/>
          <p:nvPr/>
        </p:nvSpPr>
        <p:spPr>
          <a:xfrm>
            <a:off x="3555611" y="2662588"/>
            <a:ext cx="2349304" cy="1157067"/>
          </a:xfrm>
          <a:prstGeom prst="rect">
            <a:avLst/>
          </a:prstGeom>
          <a:solidFill>
            <a:srgbClr val="9812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4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5"/>
          <a:stretch/>
        </p:blipFill>
        <p:spPr>
          <a:xfrm>
            <a:off x="0" y="-112542"/>
            <a:ext cx="9135879" cy="697054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929DAF-E055-4449-B09C-0526461CBED3}"/>
              </a:ext>
            </a:extLst>
          </p:cNvPr>
          <p:cNvSpPr/>
          <p:nvPr/>
        </p:nvSpPr>
        <p:spPr>
          <a:xfrm>
            <a:off x="703385" y="610136"/>
            <a:ext cx="766689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 вами мы уже в полёте. На ковре, на самолёте.</a:t>
            </a:r>
          </a:p>
          <a:p>
            <a:pPr algn="ctr"/>
            <a:r>
              <a:rPr lang="ru-RU" sz="2000" b="1" dirty="0"/>
              <a:t>Он по небу быстро мчится, что же с нами приключиться? Сядем мы вот в этом месте - будет очень интересно!</a:t>
            </a:r>
          </a:p>
          <a:p>
            <a:pPr algn="ctr"/>
            <a:r>
              <a:rPr lang="ru-RU" sz="2000" b="1" dirty="0"/>
              <a:t>Всё ближе и ближе сказочная страна. Ковёр-самолёт медленно опускается на землю. Мы прилетели в сказку, а как она называется, угадайте.</a:t>
            </a:r>
          </a:p>
          <a:p>
            <a:r>
              <a:rPr lang="ru-RU" sz="2000" b="1" dirty="0"/>
              <a:t>                        Загадка:</a:t>
            </a:r>
            <a:r>
              <a:rPr lang="ru-RU" sz="2000" i="1" dirty="0"/>
              <a:t> Чтобы вырвать этот овощ, </a:t>
            </a:r>
          </a:p>
          <a:p>
            <a:r>
              <a:rPr lang="ru-RU" sz="2000" i="1" dirty="0"/>
              <a:t>                                                Не хватило деду сил.</a:t>
            </a:r>
            <a:endParaRPr lang="ru-RU" sz="2000" dirty="0"/>
          </a:p>
          <a:p>
            <a:r>
              <a:rPr lang="ru-RU" sz="2000" i="1" dirty="0"/>
              <a:t>                                            Но пришли ему на помощь </a:t>
            </a:r>
          </a:p>
          <a:p>
            <a:r>
              <a:rPr lang="ru-RU" sz="2000" i="1" dirty="0"/>
              <a:t>                                                Все, кого он попросил.</a:t>
            </a:r>
            <a:endParaRPr lang="ru-RU" sz="2000" dirty="0"/>
          </a:p>
          <a:p>
            <a:pPr algn="ctr"/>
            <a:endParaRPr lang="ru-RU" sz="20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DCDAFF-1C7D-4807-8D98-65865301C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033" y="3951313"/>
            <a:ext cx="4487594" cy="264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9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/>
        </p:blipFill>
        <p:spPr>
          <a:xfrm>
            <a:off x="0" y="-112542"/>
            <a:ext cx="9135879" cy="697054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929DAF-E055-4449-B09C-0526461CBED3}"/>
              </a:ext>
            </a:extLst>
          </p:cNvPr>
          <p:cNvSpPr/>
          <p:nvPr/>
        </p:nvSpPr>
        <p:spPr>
          <a:xfrm>
            <a:off x="1111348" y="1329763"/>
            <a:ext cx="6372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77800" algn="l"/>
              </a:tabLst>
            </a:pPr>
            <a:endParaRPr lang="ru-RU" sz="2400" b="1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https://neposed.net/images/olga/obuchai-ka/tematicheskie-nedeli/po-knigam/tk-repka/tematicheskoe-zanyatie-repka8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10726" r="71045" b="50070"/>
          <a:stretch/>
        </p:blipFill>
        <p:spPr bwMode="auto">
          <a:xfrm>
            <a:off x="4522015" y="3536885"/>
            <a:ext cx="1390650" cy="1839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neposed.net/images/olga/obuchai-ka/tematicheskie-nedeli/po-knigam/tk-repka/tematicheskoe-zanyatie-repka8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8847" r="71045" b="3788"/>
          <a:stretch/>
        </p:blipFill>
        <p:spPr bwMode="auto">
          <a:xfrm>
            <a:off x="3231708" y="4811086"/>
            <a:ext cx="1390650" cy="1752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neposed.net/images/olga/obuchai-ka/tematicheskie-nedeli/po-knigam/tk-repka/tematicheskoe-zanyatie-repka8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12377" r="49686" b="50269"/>
          <a:stretch/>
        </p:blipFill>
        <p:spPr bwMode="auto">
          <a:xfrm>
            <a:off x="727467" y="4761561"/>
            <a:ext cx="1370509" cy="1752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neposed.net/images/olga/obuchai-ka/tematicheskie-nedeli/po-knigam/tk-repka/tematicheskoe-zanyatie-repka8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3" t="58859" r="49829" b="3786"/>
          <a:stretch/>
        </p:blipFill>
        <p:spPr bwMode="auto">
          <a:xfrm>
            <a:off x="1999842" y="3822096"/>
            <a:ext cx="1372565" cy="1752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neposed.net/images/olga/obuchai-ka/tematicheskie-nedeli/po-knigam/tk-repka/tematicheskoe-zanyatie-repka8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1" t="12377" r="28680" b="50269"/>
          <a:stretch/>
        </p:blipFill>
        <p:spPr bwMode="auto">
          <a:xfrm>
            <a:off x="5822740" y="4824765"/>
            <a:ext cx="1337481" cy="1752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neposed.net/images/olga/obuchai-ka/tematicheskie-nedeli/po-knigam/tk-repka/tematicheskoe-zanyatie-repka8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7" t="58859" r="31248" b="3787"/>
          <a:stretch/>
        </p:blipFill>
        <p:spPr bwMode="auto">
          <a:xfrm>
            <a:off x="7122657" y="3580307"/>
            <a:ext cx="1056120" cy="1752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129CE28-71C8-4012-9FB8-F14B12B2F8FD}"/>
              </a:ext>
            </a:extLst>
          </p:cNvPr>
          <p:cNvSpPr/>
          <p:nvPr/>
        </p:nvSpPr>
        <p:spPr>
          <a:xfrm>
            <a:off x="858083" y="790481"/>
            <a:ext cx="7419712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35"/>
              </a:spcBef>
              <a:spcAft>
                <a:spcPts val="0"/>
              </a:spcAft>
              <a:buSzPts val="1400"/>
              <a:tabLst>
                <a:tab pos="222250" algn="l"/>
              </a:tabLst>
            </a:pP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Посмотрите, нас встречают герои сказки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«Репка».</a:t>
            </a:r>
          </a:p>
          <a:p>
            <a:r>
              <a:rPr lang="ru-RU" dirty="0"/>
              <a:t>                   Сказка «Репка» </a:t>
            </a:r>
            <a:r>
              <a:rPr lang="ru-RU" i="1" u="sng" dirty="0"/>
              <a:t>(все герои перепутаны)</a:t>
            </a:r>
            <a:endParaRPr lang="ru-RU" dirty="0"/>
          </a:p>
          <a:p>
            <a:pPr lvl="0"/>
            <a:r>
              <a:rPr lang="ru-RU" dirty="0"/>
              <a:t>Ребята, посмотрите, все ли правильно в этой сказке? </a:t>
            </a:r>
            <a:r>
              <a:rPr lang="ru-RU" b="1" dirty="0"/>
              <a:t>(ответы детей)</a:t>
            </a:r>
            <a:r>
              <a:rPr lang="ru-RU" dirty="0"/>
              <a:t> Действительно все герои перепутались, что же делать? </a:t>
            </a:r>
            <a:r>
              <a:rPr lang="ru-RU" b="1" dirty="0"/>
              <a:t>(ответы детей)</a:t>
            </a:r>
            <a:r>
              <a:rPr lang="ru-RU" dirty="0"/>
              <a:t> </a:t>
            </a:r>
          </a:p>
          <a:p>
            <a:r>
              <a:rPr lang="ru-RU" dirty="0"/>
              <a:t>Выбрать ответ, где дети предлагают расставить героев правильно.</a:t>
            </a:r>
          </a:p>
          <a:p>
            <a:pPr marL="73025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столах (на слайде)  разложены фигуры героев сказки «Репка» дети расставляют их в правильном порядке. Один ребенок работает у магнитной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доски.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025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Затем дети рассказывают, кто стоит на первом месте, кто на втором и т.д.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  <a:p>
            <a:pPr marL="342900" lvl="0" indent="-342900">
              <a:spcBef>
                <a:spcPts val="23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22250" algn="l"/>
              </a:tabLst>
            </a:pPr>
            <a:endParaRPr lang="ru-RU" sz="16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65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1"/>
          <a:stretch/>
        </p:blipFill>
        <p:spPr>
          <a:xfrm>
            <a:off x="-2" y="-56271"/>
            <a:ext cx="9135879" cy="697054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929DAF-E055-4449-B09C-0526461CBED3}"/>
              </a:ext>
            </a:extLst>
          </p:cNvPr>
          <p:cNvSpPr/>
          <p:nvPr/>
        </p:nvSpPr>
        <p:spPr>
          <a:xfrm>
            <a:off x="731520" y="681782"/>
            <a:ext cx="7751298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77800" algn="l"/>
              </a:tabLst>
            </a:pPr>
            <a:endParaRPr lang="ru-RU" sz="2400" b="1" dirty="0"/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77800" algn="l"/>
              </a:tabLst>
            </a:pPr>
            <a:endParaRPr lang="ru-RU" sz="24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20FF3F-4010-4A2C-AF1A-4F0B7C232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452" y="681782"/>
            <a:ext cx="6020973" cy="30691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042DDA-0912-44FE-8A97-67EE9D4C5CB2}"/>
              </a:ext>
            </a:extLst>
          </p:cNvPr>
          <p:cNvSpPr/>
          <p:nvPr/>
        </p:nvSpPr>
        <p:spPr>
          <a:xfrm>
            <a:off x="731520" y="3750903"/>
            <a:ext cx="7934178" cy="2968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">
              <a:spcBef>
                <a:spcPts val="100"/>
              </a:spcBef>
              <a:spcAft>
                <a:spcPts val="0"/>
              </a:spcAft>
            </a:pPr>
            <a:r>
              <a:rPr lang="ru-RU" b="1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Вопросы:</a:t>
            </a:r>
            <a:endParaRPr lang="ru-RU" b="1" u="sng" kern="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025">
              <a:spcBef>
                <a:spcPts val="1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каком месте по счету стоит дед?</a:t>
            </a:r>
          </a:p>
          <a:p>
            <a:pPr marL="73025" marR="3386455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каком месте по счету стоит внучка?</a:t>
            </a:r>
          </a:p>
          <a:p>
            <a:pPr marL="73025" marR="3386455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каком месте по счету стоит мышка? </a:t>
            </a:r>
          </a:p>
          <a:p>
            <a:pPr marL="73025" marR="3386455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каком месте по счету стоит жучка?</a:t>
            </a:r>
          </a:p>
          <a:p>
            <a:pPr lvl="0">
              <a:spcBef>
                <a:spcPts val="100"/>
              </a:spcBef>
              <a:spcAft>
                <a:spcPts val="0"/>
              </a:spcAft>
              <a:buSzPts val="1400"/>
              <a:tabLst>
                <a:tab pos="177800" algn="l"/>
              </a:tabLst>
            </a:pP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что у нас в сказке?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Посмотрим?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Сказка «Репка» (все герои стоят правильно).</a:t>
            </a:r>
          </a:p>
          <a:p>
            <a:pPr marL="73025" marR="7493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Молодцы! Весело и быстро справились с заданием! Быстрее занимайте свои места на ковре-самолёте. Итак, пока наш ковёр-самолёт набирает высоту, выбирает нужный курс, мы с вами поиграем.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6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2"/>
          <a:stretch/>
        </p:blipFill>
        <p:spPr>
          <a:xfrm>
            <a:off x="0" y="-112542"/>
            <a:ext cx="9135879" cy="69705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72603" y="109557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yandex-sans"/>
              </a:rPr>
              <a:t>С вами мы опять в полёте.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yandex-sans"/>
              </a:rPr>
              <a:t>На ковре, на самолёте.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yandex-sans"/>
              </a:rPr>
              <a:t>Он по небу быстро мчится,</a:t>
            </a:r>
          </a:p>
          <a:p>
            <a:pPr algn="ctr"/>
            <a:r>
              <a:rPr lang="ru-RU" dirty="0"/>
              <a:t>Что же с нами приключиться?</a:t>
            </a:r>
          </a:p>
          <a:p>
            <a:pPr algn="ctr"/>
            <a:r>
              <a:rPr lang="ru-RU" dirty="0"/>
              <a:t>Сядем в сказке в этом месте</a:t>
            </a:r>
          </a:p>
          <a:p>
            <a:pPr algn="ctr"/>
            <a:r>
              <a:rPr lang="ru-RU" dirty="0"/>
              <a:t>Будет очень интересно!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endParaRPr lang="ru-RU" dirty="0">
              <a:solidFill>
                <a:srgbClr val="000000"/>
              </a:solidFill>
              <a:latin typeface="yandex-sans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1DCDAFF-1C7D-4807-8D98-65865301C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4142" y="2759702"/>
            <a:ext cx="4487594" cy="264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983AC7-246F-436C-ADC2-37F72BCA221B}"/>
              </a:ext>
            </a:extLst>
          </p:cNvPr>
          <p:cNvSpPr/>
          <p:nvPr/>
        </p:nvSpPr>
        <p:spPr>
          <a:xfrm>
            <a:off x="1041009" y="5622024"/>
            <a:ext cx="7272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yandex-sans"/>
              </a:rPr>
              <a:t>Ковёр-самолёт медленно опускается на землю. Мы прилетели в сказку, а как она называется, угадайте.</a:t>
            </a:r>
          </a:p>
        </p:txBody>
      </p:sp>
    </p:spTree>
    <p:extLst>
      <p:ext uri="{BB962C8B-B14F-4D97-AF65-F5344CB8AC3E}">
        <p14:creationId xmlns:p14="http://schemas.microsoft.com/office/powerpoint/2010/main" val="281405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2"/>
          <a:stretch/>
        </p:blipFill>
        <p:spPr>
          <a:xfrm>
            <a:off x="0" y="-128588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754" y="618594"/>
            <a:ext cx="71923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yandex-sans"/>
              </a:rPr>
              <a:t>Я серого волка в лесу повстречала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yandex-sans"/>
              </a:rPr>
              <a:t>И бабушкин домик ему показала.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yandex-sans"/>
              </a:rPr>
              <a:t>Случилась беда;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yandex-sans"/>
              </a:rPr>
              <a:t>Волк обманщиком был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yandex-sans"/>
              </a:rPr>
              <a:t>И бедную бабушку он проглотил.</a:t>
            </a:r>
          </a:p>
          <a:p>
            <a:r>
              <a:rPr lang="ru-RU" dirty="0"/>
              <a:t> Сказка «Красная шапочка»</a:t>
            </a:r>
          </a:p>
          <a:p>
            <a:pPr lvl="0"/>
            <a:r>
              <a:rPr lang="ru-RU" dirty="0"/>
              <a:t>Ребята, посмотрите, узнали сказку? Красная шапочка, говорит, что ее волк все время обманывает и отправляет ее по длинной дороге, а сам бежит по короткой.</a:t>
            </a:r>
          </a:p>
          <a:p>
            <a:pPr algn="ctr"/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</p:txBody>
      </p:sp>
      <p:pic>
        <p:nvPicPr>
          <p:cNvPr id="1026" name="Picture 2" descr="https://www.hobobo.ru/assets/uploads/2017/09/04-Novorichni-prigodi-Chervonoi-shapochki-1024x6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63" y="3305514"/>
            <a:ext cx="4905056" cy="320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505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0"/>
          <a:stretch/>
        </p:blipFill>
        <p:spPr>
          <a:xfrm>
            <a:off x="0" y="-112542"/>
            <a:ext cx="9135879" cy="69705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44330" y="3158416"/>
            <a:ext cx="6048375" cy="428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4640" y="3831937"/>
            <a:ext cx="4248150" cy="4667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052" name="Picture 4" descr="https://cdn2.static1-sima-land.com/items/651959/0/700-n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0" r="18490"/>
          <a:stretch/>
        </p:blipFill>
        <p:spPr bwMode="auto">
          <a:xfrm>
            <a:off x="920274" y="4298662"/>
            <a:ext cx="1405720" cy="217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0-tub-ru.yandex.net/i?id=f6c5690ad322394bce95411e53b18b98-l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r="49079"/>
          <a:stretch/>
        </p:blipFill>
        <p:spPr bwMode="auto">
          <a:xfrm>
            <a:off x="797019" y="764275"/>
            <a:ext cx="1487621" cy="219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236x/a6/2e/eb/a62eeb73d1154535d6120138f736d7e9--art-house-clip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07" y="4925355"/>
            <a:ext cx="22479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1FB992-7E1F-423F-9A5B-C56C22CEACFF}"/>
              </a:ext>
            </a:extLst>
          </p:cNvPr>
          <p:cNvSpPr/>
          <p:nvPr/>
        </p:nvSpPr>
        <p:spPr>
          <a:xfrm>
            <a:off x="2482516" y="914236"/>
            <a:ext cx="5550135" cy="2048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">
              <a:lnSpc>
                <a:spcPts val="1605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Помогите, дети, найти мне короткую дорогу?</a:t>
            </a:r>
          </a:p>
          <a:p>
            <a:pPr marL="342900" lvl="0" indent="-342900">
              <a:spcBef>
                <a:spcPts val="24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77800" algn="l"/>
              </a:tabLst>
            </a:pP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Ребята, поможем?</a:t>
            </a:r>
          </a:p>
          <a:p>
            <a:pPr marL="342900" marR="76835" lvl="0" indent="-342900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29870" algn="l"/>
              </a:tabLst>
            </a:pP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Посмотрите, у вас на столах (на слайде) расположены дорожки, какого они цвета? </a:t>
            </a: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(желтая и коричневая).</a:t>
            </a:r>
          </a:p>
          <a:p>
            <a:pPr marL="342900" lvl="0" indent="-342900">
              <a:lnSpc>
                <a:spcPts val="1605"/>
              </a:lnSpc>
              <a:spcBef>
                <a:spcPts val="24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77800" algn="l"/>
              </a:tabLst>
            </a:pP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Какая дорожка короткая, а какая длинная?</a:t>
            </a:r>
            <a:r>
              <a:rPr lang="ru-RU" sz="1600" b="1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(Желтая дорожка длиннее, чем коричневая, а коричневая дорожка короче, чем желтая)</a:t>
            </a:r>
          </a:p>
          <a:p>
            <a:pPr marL="73025" algn="ctr">
              <a:spcAft>
                <a:spcPts val="0"/>
              </a:spcAft>
            </a:pPr>
            <a:endParaRPr lang="ru-RU" sz="16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874D93-0909-4A80-9B3B-8ED8CC35E64C}"/>
              </a:ext>
            </a:extLst>
          </p:cNvPr>
          <p:cNvSpPr/>
          <p:nvPr/>
        </p:nvSpPr>
        <p:spPr>
          <a:xfrm>
            <a:off x="2446563" y="4543558"/>
            <a:ext cx="4248151" cy="1777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5"/>
              </a:lnSpc>
              <a:spcAft>
                <a:spcPts val="0"/>
              </a:spcAft>
              <a:tabLst>
                <a:tab pos="1778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 Так по какой дорожке надо бежать Красной Шапочке?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(по</a:t>
            </a:r>
            <a:r>
              <a:rPr lang="ru-RU" b="1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коричневой)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979170" lvl="0" indent="-342900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77800" algn="l"/>
              </a:tabLst>
            </a:pP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Молодцы какие, вот и Красной Шапочке помогли. Полетели</a:t>
            </a:r>
            <a:r>
              <a:rPr lang="ru-RU" spc="-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дальше? С вами мы опять в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полёте.</a:t>
            </a:r>
          </a:p>
        </p:txBody>
      </p:sp>
    </p:spTree>
    <p:extLst>
      <p:ext uri="{BB962C8B-B14F-4D97-AF65-F5344CB8AC3E}">
        <p14:creationId xmlns:p14="http://schemas.microsoft.com/office/powerpoint/2010/main" val="3226672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1105</TotalTime>
  <Words>871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yandex-sans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q</cp:lastModifiedBy>
  <cp:revision>115</cp:revision>
  <dcterms:created xsi:type="dcterms:W3CDTF">2013-11-19T05:52:05Z</dcterms:created>
  <dcterms:modified xsi:type="dcterms:W3CDTF">2020-11-10T05:03:50Z</dcterms:modified>
</cp:coreProperties>
</file>