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3" r:id="rId2"/>
    <p:sldId id="273" r:id="rId3"/>
    <p:sldId id="274" r:id="rId4"/>
    <p:sldId id="270" r:id="rId5"/>
    <p:sldId id="267" r:id="rId6"/>
  </p:sldIdLst>
  <p:sldSz cx="9144000" cy="6858000" type="screen4x3"/>
  <p:notesSz cx="6858000" cy="9144000"/>
  <p:custDataLst>
    <p:tags r:id="rId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E52F"/>
    <a:srgbClr val="ADE72D"/>
    <a:srgbClr val="E1F3FF"/>
    <a:srgbClr val="BDE4FF"/>
    <a:srgbClr val="BDEE6E"/>
    <a:srgbClr val="A5E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13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9BC44-F8DB-4404-947F-8F9EB881A9BA}" type="datetimeFigureOut">
              <a:rPr lang="ru-RU" smtClean="0"/>
              <a:t>30.03.2022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C9418-4396-454F-A892-9A20AA0232E3}" type="slidenum">
              <a:rPr lang="ru-RU" smtClean="0"/>
              <a:t>‹#›</a:t>
            </a:fld>
            <a:endParaRPr lang="ru-RU"/>
          </a:p>
        </p:txBody>
      </p:sp>
    </p:spTree>
    <p:extLst>
      <p:ext uri="{BB962C8B-B14F-4D97-AF65-F5344CB8AC3E}">
        <p14:creationId xmlns:p14="http://schemas.microsoft.com/office/powerpoint/2010/main" val="48702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6C9418-4396-454F-A892-9A20AA0232E3}" type="slidenum">
              <a:rPr lang="ru-RU" smtClean="0"/>
              <a:t>1</a:t>
            </a:fld>
            <a:endParaRPr lang="ru-RU"/>
          </a:p>
        </p:txBody>
      </p:sp>
    </p:spTree>
    <p:extLst>
      <p:ext uri="{BB962C8B-B14F-4D97-AF65-F5344CB8AC3E}">
        <p14:creationId xmlns:p14="http://schemas.microsoft.com/office/powerpoint/2010/main" val="22754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29AB607-F3C5-476A-BDE9-00865A1D3B50}" type="datetimeFigureOut">
              <a:rPr lang="ru-RU" smtClean="0"/>
              <a:pPr/>
              <a:t>30.03.2022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29AB607-F3C5-476A-BDE9-00865A1D3B50}" type="datetimeFigureOut">
              <a:rPr lang="ru-RU" smtClean="0"/>
              <a:pPr/>
              <a:t>30.03.2022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29AB607-F3C5-476A-BDE9-00865A1D3B50}" type="datetimeFigureOut">
              <a:rPr lang="ru-RU" smtClean="0"/>
              <a:pPr/>
              <a:t>30.03.2022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29AB607-F3C5-476A-BDE9-00865A1D3B50}" type="datetimeFigureOut">
              <a:rPr lang="ru-RU" smtClean="0"/>
              <a:pPr/>
              <a:t>30.03.2022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29AB607-F3C5-476A-BDE9-00865A1D3B50}" type="datetimeFigureOut">
              <a:rPr lang="ru-RU" smtClean="0"/>
              <a:pPr/>
              <a:t>30.03.2022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29AB607-F3C5-476A-BDE9-00865A1D3B50}" type="datetimeFigureOut">
              <a:rPr lang="ru-RU" smtClean="0"/>
              <a:pPr/>
              <a:t>30.03.2022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29AB607-F3C5-476A-BDE9-00865A1D3B50}" type="datetimeFigureOut">
              <a:rPr lang="ru-RU" smtClean="0"/>
              <a:pPr/>
              <a:t>30.03.2022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29AB607-F3C5-476A-BDE9-00865A1D3B50}" type="datetimeFigureOut">
              <a:rPr lang="ru-RU" smtClean="0"/>
              <a:pPr/>
              <a:t>30.03.2022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9AB607-F3C5-476A-BDE9-00865A1D3B50}" type="datetimeFigureOut">
              <a:rPr lang="ru-RU" smtClean="0"/>
              <a:pPr/>
              <a:t>30.03.2022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29AB607-F3C5-476A-BDE9-00865A1D3B50}" type="datetimeFigureOut">
              <a:rPr lang="ru-RU" smtClean="0"/>
              <a:pPr/>
              <a:t>30.03.2022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29AB607-F3C5-476A-BDE9-00865A1D3B50}" type="datetimeFigureOut">
              <a:rPr lang="ru-RU" smtClean="0"/>
              <a:pPr/>
              <a:t>30.03.2022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AB607-F3C5-476A-BDE9-00865A1D3B50}" type="datetimeFigureOut">
              <a:rPr lang="ru-RU" smtClean="0"/>
              <a:pPr/>
              <a:t>30.03.2022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BD9FD-B628-43D0-B691-884CA813D955}"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nachalo4ka.ru/"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clipart-best.com/ru/" TargetMode="External"/><Relationship Id="rId4" Type="http://schemas.openxmlformats.org/officeDocument/2006/relationships/hyperlink" Target="https://www.maam.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Рисунок4.png"/>
          <p:cNvPicPr>
            <a:picLocks noChangeAspect="1"/>
          </p:cNvPicPr>
          <p:nvPr/>
        </p:nvPicPr>
        <p:blipFill>
          <a:blip r:embed="rId3" cstate="print"/>
          <a:stretch>
            <a:fillRect/>
          </a:stretch>
        </p:blipFill>
        <p:spPr>
          <a:xfrm>
            <a:off x="73870" y="0"/>
            <a:ext cx="8996259" cy="6858000"/>
          </a:xfrm>
          <a:prstGeom prst="rect">
            <a:avLst/>
          </a:prstGeom>
        </p:spPr>
      </p:pic>
      <p:sp>
        <p:nvSpPr>
          <p:cNvPr id="6" name="Прямоугольник 5"/>
          <p:cNvSpPr/>
          <p:nvPr/>
        </p:nvSpPr>
        <p:spPr>
          <a:xfrm>
            <a:off x="0" y="0"/>
            <a:ext cx="9144000" cy="6858000"/>
          </a:xfrm>
          <a:prstGeom prst="rect">
            <a:avLst/>
          </a:prstGeom>
          <a:noFill/>
          <a:ln>
            <a:solidFill>
              <a:srgbClr val="86E52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7" name="Рисунок 6" descr="Рисунок6.png"/>
          <p:cNvPicPr>
            <a:picLocks noChangeAspect="1"/>
          </p:cNvPicPr>
          <p:nvPr/>
        </p:nvPicPr>
        <p:blipFill>
          <a:blip r:embed="rId4" cstate="print"/>
          <a:stretch>
            <a:fillRect/>
          </a:stretch>
        </p:blipFill>
        <p:spPr>
          <a:xfrm>
            <a:off x="0" y="6187495"/>
            <a:ext cx="2834406" cy="670505"/>
          </a:xfrm>
          <a:prstGeom prst="rect">
            <a:avLst/>
          </a:prstGeom>
        </p:spPr>
      </p:pic>
      <p:sp>
        <p:nvSpPr>
          <p:cNvPr id="17" name="Прямоугольник 16">
            <a:extLst>
              <a:ext uri="{FF2B5EF4-FFF2-40B4-BE49-F238E27FC236}">
                <a16:creationId xmlns:a16="http://schemas.microsoft.com/office/drawing/2014/main" id="{6BD522F8-64C7-4EF9-A6FC-74ABA2D49B44}"/>
              </a:ext>
            </a:extLst>
          </p:cNvPr>
          <p:cNvSpPr/>
          <p:nvPr/>
        </p:nvSpPr>
        <p:spPr>
          <a:xfrm>
            <a:off x="358390" y="2613392"/>
            <a:ext cx="8427218" cy="1631216"/>
          </a:xfrm>
          <a:prstGeom prst="rect">
            <a:avLst/>
          </a:prstGeom>
          <a:noFill/>
        </p:spPr>
        <p:txBody>
          <a:bodyPr wrap="square" lIns="91440" tIns="45720" rIns="91440" bIns="45720">
            <a:sp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БЛОК </a:t>
            </a:r>
            <a:r>
              <a:rPr lang="en-US" sz="3600" b="1" dirty="0">
                <a:solidFill>
                  <a:srgbClr val="0070C0"/>
                </a:solidFill>
                <a:latin typeface="Times New Roman" panose="02020603050405020304" pitchFamily="18" charset="0"/>
                <a:cs typeface="Times New Roman" panose="02020603050405020304" pitchFamily="18" charset="0"/>
              </a:rPr>
              <a:t>II</a:t>
            </a:r>
            <a:endParaRPr lang="ru-RU" sz="3600" b="1" dirty="0">
              <a:solidFill>
                <a:srgbClr val="0070C0"/>
              </a:solidFill>
              <a:latin typeface="Times New Roman" panose="02020603050405020304" pitchFamily="18" charset="0"/>
              <a:cs typeface="Times New Roman" panose="02020603050405020304" pitchFamily="18" charset="0"/>
            </a:endParaRPr>
          </a:p>
          <a:p>
            <a:pPr algn="ctr"/>
            <a:r>
              <a:rPr lang="ru-RU" sz="3600" b="1" dirty="0">
                <a:solidFill>
                  <a:srgbClr val="0070C0"/>
                </a:solidFill>
                <a:latin typeface="Times New Roman" panose="02020603050405020304" pitchFamily="18" charset="0"/>
                <a:cs typeface="Times New Roman" panose="02020603050405020304" pitchFamily="18" charset="0"/>
              </a:rPr>
              <a:t>АЗБУКА НАСТРОЕНИЯ</a:t>
            </a:r>
          </a:p>
          <a:p>
            <a:pPr algn="ctr"/>
            <a:r>
              <a:rPr lang="ru-RU" sz="2800" b="1" dirty="0">
                <a:solidFill>
                  <a:srgbClr val="0070C0"/>
                </a:solidFill>
                <a:latin typeface="Times New Roman" panose="02020603050405020304" pitchFamily="18" charset="0"/>
                <a:cs typeface="Times New Roman" panose="02020603050405020304" pitchFamily="18" charset="0"/>
              </a:rPr>
              <a:t>занятие № 18</a:t>
            </a:r>
          </a:p>
        </p:txBody>
      </p:sp>
      <p:sp>
        <p:nvSpPr>
          <p:cNvPr id="21" name="Подзаголовок 8">
            <a:extLst>
              <a:ext uri="{FF2B5EF4-FFF2-40B4-BE49-F238E27FC236}">
                <a16:creationId xmlns:a16="http://schemas.microsoft.com/office/drawing/2014/main" id="{3E586044-9792-4DA0-A3A3-6DD9478A3F8A}"/>
              </a:ext>
            </a:extLst>
          </p:cNvPr>
          <p:cNvSpPr txBox="1">
            <a:spLocks/>
          </p:cNvSpPr>
          <p:nvPr/>
        </p:nvSpPr>
        <p:spPr>
          <a:xfrm>
            <a:off x="6012160" y="6033555"/>
            <a:ext cx="4223392" cy="6858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dirty="0">
                <a:solidFill>
                  <a:srgbClr val="0070C0"/>
                </a:solidFill>
                <a:latin typeface="Times New Roman" panose="02020603050405020304" pitchFamily="18" charset="0"/>
                <a:cs typeface="Times New Roman" panose="02020603050405020304" pitchFamily="18" charset="0"/>
              </a:rPr>
              <a:t>Составитель: Цурло Е.А.</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педагог-психолог</a:t>
            </a:r>
          </a:p>
        </p:txBody>
      </p:sp>
      <p:sp>
        <p:nvSpPr>
          <p:cNvPr id="13" name="TextBox 12">
            <a:extLst>
              <a:ext uri="{FF2B5EF4-FFF2-40B4-BE49-F238E27FC236}">
                <a16:creationId xmlns:a16="http://schemas.microsoft.com/office/drawing/2014/main" id="{F3B6BC44-8DEA-41E3-800D-8374F3D90EED}"/>
              </a:ext>
            </a:extLst>
          </p:cNvPr>
          <p:cNvSpPr txBox="1"/>
          <p:nvPr/>
        </p:nvSpPr>
        <p:spPr>
          <a:xfrm>
            <a:off x="247510" y="107993"/>
            <a:ext cx="8690818" cy="523220"/>
          </a:xfrm>
          <a:prstGeom prst="rect">
            <a:avLst/>
          </a:prstGeom>
          <a:noFill/>
        </p:spPr>
        <p:txBody>
          <a:bodyPr wrap="square">
            <a:spAutoFit/>
          </a:bodyPr>
          <a:lstStyle/>
          <a:p>
            <a:pPr algn="ctr"/>
            <a:r>
              <a:rPr lang="ru-RU" sz="1400" b="1" dirty="0">
                <a:solidFill>
                  <a:srgbClr val="0070C0"/>
                </a:solidFill>
              </a:rPr>
              <a:t>Муниципальное бюджетное дошкольное образовательное учреждение детский сад «Оленёнок»</a:t>
            </a:r>
            <a:br>
              <a:rPr lang="ru-RU" sz="1400" b="1" dirty="0">
                <a:solidFill>
                  <a:srgbClr val="0070C0"/>
                </a:solidFill>
              </a:rPr>
            </a:br>
            <a:endParaRPr lang="ru-RU" sz="1400" b="1"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96057-A754-4702-A416-C6A298643C43}"/>
              </a:ext>
            </a:extLst>
          </p:cNvPr>
          <p:cNvSpPr txBox="1"/>
          <p:nvPr/>
        </p:nvSpPr>
        <p:spPr>
          <a:xfrm>
            <a:off x="467544" y="349925"/>
            <a:ext cx="7920880" cy="830997"/>
          </a:xfrm>
          <a:prstGeom prst="rect">
            <a:avLst/>
          </a:prstGeom>
          <a:noFill/>
        </p:spPr>
        <p:txBody>
          <a:bodyPr wrap="square">
            <a:spAutoFit/>
          </a:bodyPr>
          <a:lstStyle/>
          <a:p>
            <a:pPr algn="ctr"/>
            <a:r>
              <a:rPr lang="ru-RU" sz="2400" b="1" i="0" dirty="0">
                <a:solidFill>
                  <a:schemeClr val="bg1"/>
                </a:solidFill>
                <a:effectLst/>
                <a:latin typeface="Open Sans" panose="020B0606030504020204" pitchFamily="34" charset="0"/>
              </a:rPr>
              <a:t>Упражнение</a:t>
            </a:r>
            <a:r>
              <a:rPr lang="ru-RU" sz="2400" b="1" i="0" dirty="0">
                <a:solidFill>
                  <a:schemeClr val="accent4">
                    <a:lumMod val="50000"/>
                  </a:schemeClr>
                </a:solidFill>
                <a:effectLst/>
                <a:latin typeface="Open Sans" panose="020B0606030504020204" pitchFamily="34" charset="0"/>
              </a:rPr>
              <a:t> </a:t>
            </a:r>
            <a:r>
              <a:rPr lang="ru-RU" sz="2800" b="1" i="0" dirty="0">
                <a:solidFill>
                  <a:srgbClr val="FFFF00"/>
                </a:solidFill>
                <a:effectLst/>
                <a:latin typeface="Open Sans" panose="020B0606030504020204" pitchFamily="34" charset="0"/>
              </a:rPr>
              <a:t>«</a:t>
            </a:r>
            <a:r>
              <a:rPr lang="ru-RU" sz="2800" b="1" dirty="0">
                <a:solidFill>
                  <a:srgbClr val="FFFF00"/>
                </a:solidFill>
                <a:latin typeface="Open Sans" panose="020B0606030504020204" pitchFamily="34" charset="0"/>
              </a:rPr>
              <a:t>Солнечный зайчик</a:t>
            </a:r>
            <a:r>
              <a:rPr lang="ru-RU" sz="2800" b="1" i="0" dirty="0">
                <a:solidFill>
                  <a:srgbClr val="FFFF00"/>
                </a:solidFill>
                <a:effectLst/>
                <a:latin typeface="Open Sans" panose="020B0606030504020204" pitchFamily="34" charset="0"/>
              </a:rPr>
              <a:t>»</a:t>
            </a:r>
          </a:p>
          <a:p>
            <a:pPr lvl="0" indent="133350" algn="just" eaLnBrk="0" fontAlgn="base" hangingPunct="0">
              <a:spcBef>
                <a:spcPct val="0"/>
              </a:spcBef>
              <a:spcAft>
                <a:spcPct val="0"/>
              </a:spcAft>
            </a:pPr>
            <a:endParaRPr lang="ru-RU" altLang="ru-RU" sz="2000" dirty="0">
              <a:solidFill>
                <a:srgbClr val="002060"/>
              </a:solidFill>
              <a:latin typeface="Arial" panose="020B0604020202020204" pitchFamily="34" charset="0"/>
            </a:endParaRPr>
          </a:p>
        </p:txBody>
      </p:sp>
      <p:sp>
        <p:nvSpPr>
          <p:cNvPr id="2" name="Rectangle 1">
            <a:extLst>
              <a:ext uri="{FF2B5EF4-FFF2-40B4-BE49-F238E27FC236}">
                <a16:creationId xmlns:a16="http://schemas.microsoft.com/office/drawing/2014/main" id="{FA98A2F2-4BB5-44CC-ABE2-EEAB85123E64}"/>
              </a:ext>
            </a:extLst>
          </p:cNvPr>
          <p:cNvSpPr>
            <a:spLocks noChangeArrowheads="1"/>
          </p:cNvSpPr>
          <p:nvPr/>
        </p:nvSpPr>
        <p:spPr bwMode="auto">
          <a:xfrm>
            <a:off x="4504674" y="90100"/>
            <a:ext cx="134652"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just"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32385AE6-4063-4950-B53E-C87D534792A3}"/>
              </a:ext>
            </a:extLst>
          </p:cNvPr>
          <p:cNvSpPr txBox="1"/>
          <p:nvPr/>
        </p:nvSpPr>
        <p:spPr>
          <a:xfrm>
            <a:off x="323528" y="1054742"/>
            <a:ext cx="8496944" cy="2862322"/>
          </a:xfrm>
          <a:prstGeom prst="rect">
            <a:avLst/>
          </a:prstGeom>
          <a:noFill/>
        </p:spPr>
        <p:txBody>
          <a:bodyPr wrap="square">
            <a:spAutoFit/>
          </a:bodyPr>
          <a:lstStyle/>
          <a:p>
            <a:pPr marL="3175" algn="l"/>
            <a:r>
              <a:rPr lang="ru-RU" sz="2000" b="1" i="0" dirty="0">
                <a:solidFill>
                  <a:srgbClr val="212529"/>
                </a:solidFill>
                <a:effectLst/>
                <a:latin typeface="Times New Roman" panose="02020603050405020304" pitchFamily="18" charset="0"/>
                <a:cs typeface="Times New Roman" panose="02020603050405020304" pitchFamily="18" charset="0"/>
              </a:rPr>
              <a:t>  Солнечный зайчик заглянул тебе в глаза. Закрой их. Он побежал дальше по лицу, нежно погладь его ладонями: на лбу, на носу, на роти­ке, на щечках, на подбородке. Поглаживай его аккуратно, чтобы не спугнуть. Погладь голову, шею, руки, ноги... Он забрался на животик, погладь его там. Солнечный зайчик любит и ласкает тебя, а ты по­гладь его и подружись с ним.</a:t>
            </a:r>
          </a:p>
          <a:p>
            <a:pPr marL="3175" algn="l"/>
            <a:r>
              <a:rPr lang="ru-RU" sz="2000" b="1" i="0" dirty="0">
                <a:solidFill>
                  <a:srgbClr val="212529"/>
                </a:solidFill>
                <a:effectLst/>
                <a:latin typeface="Times New Roman" panose="02020603050405020304" pitchFamily="18" charset="0"/>
                <a:cs typeface="Times New Roman" panose="02020603050405020304" pitchFamily="18" charset="0"/>
              </a:rPr>
              <a:t>Отлично! Мы подружились с «Солнечным зайчиком», глубоко вздохнем и улыбнемся друг другу. Как здорово, что мы с тобой встретились!</a:t>
            </a:r>
          </a:p>
        </p:txBody>
      </p:sp>
      <p:pic>
        <p:nvPicPr>
          <p:cNvPr id="4" name="Рисунок 3">
            <a:extLst>
              <a:ext uri="{FF2B5EF4-FFF2-40B4-BE49-F238E27FC236}">
                <a16:creationId xmlns:a16="http://schemas.microsoft.com/office/drawing/2014/main" id="{C4CD39A1-8F85-41EF-B472-551EC100E089}"/>
              </a:ext>
            </a:extLst>
          </p:cNvPr>
          <p:cNvPicPr>
            <a:picLocks noChangeAspect="1"/>
          </p:cNvPicPr>
          <p:nvPr/>
        </p:nvPicPr>
        <p:blipFill>
          <a:blip r:embed="rId2"/>
          <a:stretch>
            <a:fillRect/>
          </a:stretch>
        </p:blipFill>
        <p:spPr>
          <a:xfrm>
            <a:off x="2987824" y="3917064"/>
            <a:ext cx="2448272" cy="2387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63257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4AFF9F87-1412-4EFD-A348-E1E318BB10EC}"/>
              </a:ext>
            </a:extLst>
          </p:cNvPr>
          <p:cNvSpPr>
            <a:spLocks noChangeArrowheads="1"/>
          </p:cNvSpPr>
          <p:nvPr/>
        </p:nvSpPr>
        <p:spPr bwMode="auto">
          <a:xfrm>
            <a:off x="683568" y="332656"/>
            <a:ext cx="7037611" cy="830997"/>
          </a:xfrm>
          <a:prstGeom prst="rect">
            <a:avLst/>
          </a:prstGeom>
          <a:solidFill>
            <a:schemeClr val="bg2">
              <a:lumMod val="75000"/>
            </a:schemeClr>
          </a:solidFill>
          <a:ln>
            <a:noFill/>
          </a:ln>
          <a:effec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ru-RU" sz="2400" b="1" i="0" dirty="0">
                <a:effectLst/>
                <a:latin typeface="Open Sans" panose="020B0606030504020204" pitchFamily="34" charset="0"/>
              </a:rPr>
              <a:t>Упражнение</a:t>
            </a:r>
            <a:r>
              <a:rPr lang="ru-RU" sz="2800" b="1" i="0" dirty="0">
                <a:effectLst/>
                <a:latin typeface="Open Sans" panose="020B0606030504020204" pitchFamily="34" charset="0"/>
              </a:rPr>
              <a:t> </a:t>
            </a:r>
            <a:r>
              <a:rPr lang="ru-RU" sz="2800" b="1" i="0" dirty="0">
                <a:solidFill>
                  <a:srgbClr val="FFFF00"/>
                </a:solidFill>
                <a:effectLst/>
                <a:latin typeface="Open Sans" panose="020B0606030504020204" pitchFamily="34" charset="0"/>
              </a:rPr>
              <a:t>«Игра с платком»</a:t>
            </a:r>
          </a:p>
          <a:p>
            <a:pPr algn="ctr"/>
            <a:endParaRPr lang="ru-RU" altLang="ru-RU" sz="2000" dirty="0">
              <a:solidFill>
                <a:srgbClr val="7030A0"/>
              </a:solidFill>
            </a:endParaRPr>
          </a:p>
        </p:txBody>
      </p:sp>
      <p:sp>
        <p:nvSpPr>
          <p:cNvPr id="8" name="TextBox 7">
            <a:extLst>
              <a:ext uri="{FF2B5EF4-FFF2-40B4-BE49-F238E27FC236}">
                <a16:creationId xmlns:a16="http://schemas.microsoft.com/office/drawing/2014/main" id="{5DA23F47-6779-4338-AF39-396FE8F4249F}"/>
              </a:ext>
            </a:extLst>
          </p:cNvPr>
          <p:cNvSpPr txBox="1"/>
          <p:nvPr/>
        </p:nvSpPr>
        <p:spPr>
          <a:xfrm>
            <a:off x="575556" y="908720"/>
            <a:ext cx="7992887" cy="4401205"/>
          </a:xfrm>
          <a:prstGeom prst="rect">
            <a:avLst/>
          </a:prstGeom>
          <a:noFill/>
        </p:spPr>
        <p:txBody>
          <a:bodyPr wrap="square">
            <a:spAutoFit/>
          </a:bodyPr>
          <a:lstStyle/>
          <a:p>
            <a:pPr algn="l"/>
            <a:r>
              <a:rPr lang="ru-RU" sz="2000" b="0" i="0" dirty="0">
                <a:solidFill>
                  <a:srgbClr val="212529"/>
                </a:solidFill>
                <a:effectLst/>
                <a:latin typeface="Arial" panose="020B0604020202020204" pitchFamily="34" charset="0"/>
              </a:rPr>
              <a:t>Представь себе, что мы попали в театр. В театре есть сцена, актеры и зрители. Давай и мы выберем место для сцены. Ты будешь актером, а я зрителем. После каждого задания будем меняться.</a:t>
            </a:r>
          </a:p>
          <a:p>
            <a:pPr marL="8890" algn="l"/>
            <a:r>
              <a:rPr lang="ru-RU" sz="2000" b="0" i="0" dirty="0">
                <a:solidFill>
                  <a:srgbClr val="212529"/>
                </a:solidFill>
                <a:effectLst/>
                <a:latin typeface="Arial" panose="020B0604020202020204" pitchFamily="34" charset="0"/>
              </a:rPr>
              <a:t>У меня в руках платок. Попробуй с помощью платка, а также различных движений и мимики (выражения лица) изобразить:</a:t>
            </a:r>
          </a:p>
          <a:p>
            <a:pPr marL="228600" algn="l"/>
            <a:r>
              <a:rPr lang="ru-RU" sz="2000" b="0" i="0" dirty="0">
                <a:solidFill>
                  <a:srgbClr val="212529"/>
                </a:solidFill>
                <a:effectLst/>
                <a:latin typeface="Arial" panose="020B0604020202020204" pitchFamily="34" charset="0"/>
              </a:rPr>
              <a:t>o    бабочку,</a:t>
            </a:r>
          </a:p>
          <a:p>
            <a:pPr marL="228600" algn="l"/>
            <a:r>
              <a:rPr lang="ru-RU" sz="2000" b="0" i="0" dirty="0">
                <a:solidFill>
                  <a:srgbClr val="212529"/>
                </a:solidFill>
                <a:effectLst/>
                <a:latin typeface="Arial" panose="020B0604020202020204" pitchFamily="34" charset="0"/>
              </a:rPr>
              <a:t>o    принцессу,</a:t>
            </a:r>
          </a:p>
          <a:p>
            <a:pPr marL="228600" algn="l"/>
            <a:r>
              <a:rPr lang="ru-RU" sz="2000" b="0" i="0" dirty="0">
                <a:solidFill>
                  <a:srgbClr val="212529"/>
                </a:solidFill>
                <a:effectLst/>
                <a:latin typeface="Arial" panose="020B0604020202020204" pitchFamily="34" charset="0"/>
              </a:rPr>
              <a:t>o    волшебника,</a:t>
            </a:r>
          </a:p>
          <a:p>
            <a:pPr marL="228600" algn="l"/>
            <a:r>
              <a:rPr lang="ru-RU" sz="2000" b="0" i="0" dirty="0">
                <a:solidFill>
                  <a:srgbClr val="212529"/>
                </a:solidFill>
                <a:effectLst/>
                <a:latin typeface="Arial" panose="020B0604020202020204" pitchFamily="34" charset="0"/>
              </a:rPr>
              <a:t>o    бабушку,</a:t>
            </a:r>
          </a:p>
          <a:p>
            <a:pPr marL="228600" algn="l"/>
            <a:r>
              <a:rPr lang="ru-RU" sz="2000" b="0" i="0" dirty="0">
                <a:solidFill>
                  <a:srgbClr val="212529"/>
                </a:solidFill>
                <a:effectLst/>
                <a:latin typeface="Arial" panose="020B0604020202020204" pitchFamily="34" charset="0"/>
              </a:rPr>
              <a:t>o    кошку,</a:t>
            </a:r>
          </a:p>
          <a:p>
            <a:pPr marL="228600" algn="l"/>
            <a:r>
              <a:rPr lang="ru-RU" sz="2000" b="0" i="0" dirty="0">
                <a:solidFill>
                  <a:srgbClr val="212529"/>
                </a:solidFill>
                <a:effectLst/>
                <a:latin typeface="Arial" panose="020B0604020202020204" pitchFamily="34" charset="0"/>
              </a:rPr>
              <a:t>o    человека, у которого болит зуб,</a:t>
            </a:r>
          </a:p>
          <a:p>
            <a:pPr marL="228600" algn="l"/>
            <a:r>
              <a:rPr lang="ru-RU" sz="2000" b="0" i="0" dirty="0">
                <a:solidFill>
                  <a:srgbClr val="212529"/>
                </a:solidFill>
                <a:effectLst/>
                <a:latin typeface="Arial" panose="020B0604020202020204" pitchFamily="34" charset="0"/>
              </a:rPr>
              <a:t>o    морскую волну,</a:t>
            </a:r>
          </a:p>
          <a:p>
            <a:pPr marL="228600" algn="l"/>
            <a:r>
              <a:rPr lang="ru-RU" sz="2000" b="0" i="0" dirty="0">
                <a:solidFill>
                  <a:srgbClr val="212529"/>
                </a:solidFill>
                <a:effectLst/>
                <a:latin typeface="Arial" panose="020B0604020202020204" pitchFamily="34" charset="0"/>
              </a:rPr>
              <a:t>o    лису.</a:t>
            </a:r>
          </a:p>
        </p:txBody>
      </p:sp>
      <p:pic>
        <p:nvPicPr>
          <p:cNvPr id="3" name="Рисунок 2">
            <a:extLst>
              <a:ext uri="{FF2B5EF4-FFF2-40B4-BE49-F238E27FC236}">
                <a16:creationId xmlns:a16="http://schemas.microsoft.com/office/drawing/2014/main" id="{CDBA6892-BF22-4ED8-8963-066A26391683}"/>
              </a:ext>
            </a:extLst>
          </p:cNvPr>
          <p:cNvPicPr>
            <a:picLocks noChangeAspect="1"/>
          </p:cNvPicPr>
          <p:nvPr/>
        </p:nvPicPr>
        <p:blipFill>
          <a:blip r:embed="rId2"/>
          <a:stretch>
            <a:fillRect/>
          </a:stretch>
        </p:blipFill>
        <p:spPr>
          <a:xfrm>
            <a:off x="5528421" y="3461117"/>
            <a:ext cx="3024336" cy="1968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4688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Футбол PNG">
            <a:extLst>
              <a:ext uri="{FF2B5EF4-FFF2-40B4-BE49-F238E27FC236}">
                <a16:creationId xmlns:a16="http://schemas.microsoft.com/office/drawing/2014/main" id="{518FF708-3AED-4834-916A-63ED00A5532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TextBox 7">
            <a:extLst>
              <a:ext uri="{FF2B5EF4-FFF2-40B4-BE49-F238E27FC236}">
                <a16:creationId xmlns:a16="http://schemas.microsoft.com/office/drawing/2014/main" id="{03F7EA37-F6B5-4D01-ADF3-591386733C06}"/>
              </a:ext>
            </a:extLst>
          </p:cNvPr>
          <p:cNvSpPr txBox="1"/>
          <p:nvPr/>
        </p:nvSpPr>
        <p:spPr>
          <a:xfrm>
            <a:off x="262401" y="188640"/>
            <a:ext cx="8270039" cy="954107"/>
          </a:xfrm>
          <a:prstGeom prst="rect">
            <a:avLst/>
          </a:prstGeom>
          <a:noFill/>
        </p:spPr>
        <p:txBody>
          <a:bodyPr wrap="square">
            <a:spAutoFit/>
          </a:bodyPr>
          <a:lstStyle/>
          <a:p>
            <a:pPr algn="ctr"/>
            <a:r>
              <a:rPr lang="ru-RU" sz="2400" b="1" i="0" dirty="0">
                <a:solidFill>
                  <a:schemeClr val="bg1"/>
                </a:solidFill>
                <a:effectLst/>
                <a:latin typeface="Open Sans" panose="020B0606030504020204" pitchFamily="34" charset="0"/>
              </a:rPr>
              <a:t>Упражнение</a:t>
            </a:r>
            <a:r>
              <a:rPr lang="ru-RU" sz="2800" b="1" i="0" dirty="0">
                <a:solidFill>
                  <a:schemeClr val="bg1"/>
                </a:solidFill>
                <a:effectLst/>
                <a:latin typeface="Open Sans" panose="020B0606030504020204" pitchFamily="34" charset="0"/>
              </a:rPr>
              <a:t> </a:t>
            </a:r>
            <a:r>
              <a:rPr lang="ru-RU" sz="2800" b="1" i="0" dirty="0">
                <a:solidFill>
                  <a:srgbClr val="00B050"/>
                </a:solidFill>
                <a:effectLst/>
                <a:latin typeface="Open Sans" panose="020B0606030504020204" pitchFamily="34" charset="0"/>
              </a:rPr>
              <a:t>«Прогулка в лесу»</a:t>
            </a:r>
          </a:p>
          <a:p>
            <a:pPr algn="ctr"/>
            <a:endParaRPr lang="ru-RU" sz="2800" b="1" i="0" dirty="0">
              <a:solidFill>
                <a:schemeClr val="bg1"/>
              </a:solidFill>
              <a:effectLst/>
              <a:latin typeface="Open Sans" panose="020B0606030504020204" pitchFamily="34" charset="0"/>
            </a:endParaRPr>
          </a:p>
        </p:txBody>
      </p:sp>
      <p:sp>
        <p:nvSpPr>
          <p:cNvPr id="6" name="TextBox 5">
            <a:extLst>
              <a:ext uri="{FF2B5EF4-FFF2-40B4-BE49-F238E27FC236}">
                <a16:creationId xmlns:a16="http://schemas.microsoft.com/office/drawing/2014/main" id="{1AD873BD-B230-464C-B69C-0DC030F4E496}"/>
              </a:ext>
            </a:extLst>
          </p:cNvPr>
          <p:cNvSpPr txBox="1"/>
          <p:nvPr/>
        </p:nvSpPr>
        <p:spPr>
          <a:xfrm>
            <a:off x="325899" y="980728"/>
            <a:ext cx="8568952" cy="2554545"/>
          </a:xfrm>
          <a:prstGeom prst="rect">
            <a:avLst/>
          </a:prstGeom>
          <a:noFill/>
        </p:spPr>
        <p:txBody>
          <a:bodyPr wrap="square">
            <a:spAutoFit/>
          </a:bodyPr>
          <a:lstStyle/>
          <a:p>
            <a:pPr indent="180340" algn="l"/>
            <a:r>
              <a:rPr lang="ru-RU" sz="2000" b="1" i="0" u="none" strike="noStrike" dirty="0">
                <a:solidFill>
                  <a:schemeClr val="accent3">
                    <a:lumMod val="50000"/>
                  </a:schemeClr>
                </a:solidFill>
                <a:effectLst/>
                <a:latin typeface="Times New Roman" panose="02020603050405020304" pitchFamily="18" charset="0"/>
                <a:cs typeface="Times New Roman" panose="02020603050405020304" pitchFamily="18" charset="0"/>
              </a:rPr>
              <a:t>Детей приглашают прогуляться в воображаемый лес. Дети повторяют движения воспитателя: идут тихо, на цыпочках, чтобы не разбудить медведя, перешагивают через валежник, боком движутся по узкой дорожке, вокруг которой растет крапива, осторожно ступают по шаткому мостику, перекинутому через ручеек, прыгают по кочкам в болоте, наклоняются, собирая грибы и цветы, тянутся вверх за орехами и пр.</a:t>
            </a:r>
            <a:endParaRPr lang="ru-RU" sz="2000" b="1" i="0" dirty="0">
              <a:solidFill>
                <a:schemeClr val="accent3">
                  <a:lumMod val="50000"/>
                </a:schemeClr>
              </a:solidFill>
              <a:effectLst/>
              <a:latin typeface="Times New Roman" panose="02020603050405020304" pitchFamily="18" charset="0"/>
              <a:cs typeface="Times New Roman" panose="02020603050405020304" pitchFamily="18" charset="0"/>
            </a:endParaRPr>
          </a:p>
          <a:p>
            <a:pPr indent="180340" algn="l"/>
            <a:r>
              <a:rPr lang="ru-RU" sz="2000" b="1" i="0" u="none" strike="noStrike" dirty="0">
                <a:solidFill>
                  <a:schemeClr val="accent3">
                    <a:lumMod val="50000"/>
                  </a:schemeClr>
                </a:solidFill>
                <a:effectLst/>
                <a:latin typeface="Times New Roman" panose="02020603050405020304" pitchFamily="18" charset="0"/>
                <a:cs typeface="Times New Roman" panose="02020603050405020304" pitchFamily="18" charset="0"/>
              </a:rPr>
              <a:t>Можно спросить детей, какие они знают грибы, цветы, деревья и т.д.</a:t>
            </a:r>
            <a:endParaRPr lang="ru-RU" sz="2000" b="1" i="0" dirty="0">
              <a:solidFill>
                <a:schemeClr val="accent3">
                  <a:lumMod val="50000"/>
                </a:schemeClr>
              </a:solidFill>
              <a:effectLst/>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EF95A113-ED00-4458-9987-4963368CE0BB}"/>
              </a:ext>
            </a:extLst>
          </p:cNvPr>
          <p:cNvPicPr>
            <a:picLocks noChangeAspect="1"/>
          </p:cNvPicPr>
          <p:nvPr/>
        </p:nvPicPr>
        <p:blipFill rotWithShape="1">
          <a:blip r:embed="rId2"/>
          <a:srcRect l="1176" r="44488" b="16401"/>
          <a:stretch/>
        </p:blipFill>
        <p:spPr>
          <a:xfrm>
            <a:off x="3316052" y="3703398"/>
            <a:ext cx="2511896" cy="2173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12259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806C9E1-9542-4327-B3FB-D4096838EB7F}"/>
              </a:ext>
            </a:extLst>
          </p:cNvPr>
          <p:cNvSpPr txBox="1"/>
          <p:nvPr/>
        </p:nvSpPr>
        <p:spPr>
          <a:xfrm>
            <a:off x="2123728" y="764704"/>
            <a:ext cx="4572000" cy="461665"/>
          </a:xfrm>
          <a:prstGeom prst="rect">
            <a:avLst/>
          </a:prstGeom>
          <a:noFill/>
        </p:spPr>
        <p:txBody>
          <a:bodyPr wrap="square">
            <a:spAutoFit/>
          </a:bodyPr>
          <a:lstStyle/>
          <a:p>
            <a:r>
              <a:rPr lang="ru-RU" sz="2400" u="sng" dirty="0">
                <a:solidFill>
                  <a:schemeClr val="accent4">
                    <a:lumMod val="50000"/>
                  </a:schemeClr>
                </a:solidFill>
              </a:rPr>
              <a:t>Использованная информация:</a:t>
            </a:r>
          </a:p>
        </p:txBody>
      </p:sp>
      <p:sp>
        <p:nvSpPr>
          <p:cNvPr id="12" name="TextBox 11">
            <a:extLst>
              <a:ext uri="{FF2B5EF4-FFF2-40B4-BE49-F238E27FC236}">
                <a16:creationId xmlns:a16="http://schemas.microsoft.com/office/drawing/2014/main" id="{E38F3D5C-2A6F-42B9-BB8F-5B99FFDE0A80}"/>
              </a:ext>
            </a:extLst>
          </p:cNvPr>
          <p:cNvSpPr txBox="1"/>
          <p:nvPr/>
        </p:nvSpPr>
        <p:spPr>
          <a:xfrm>
            <a:off x="2483768" y="1700808"/>
            <a:ext cx="6336704" cy="3046988"/>
          </a:xfrm>
          <a:prstGeom prst="rect">
            <a:avLst/>
          </a:prstGeom>
          <a:noFill/>
        </p:spPr>
        <p:txBody>
          <a:bodyPr wrap="square">
            <a:spAutoFit/>
          </a:bodyPr>
          <a:lstStyle/>
          <a:p>
            <a:pPr marL="457200" indent="-457200">
              <a:buAutoNum type="arabicPeriod"/>
            </a:pPr>
            <a:r>
              <a:rPr lang="ru-RU" sz="2400" dirty="0">
                <a:solidFill>
                  <a:srgbClr val="00B050"/>
                </a:solidFill>
              </a:rPr>
              <a:t>Шаблоны презентации </a:t>
            </a:r>
            <a:r>
              <a:rPr lang="en-US" sz="2400" dirty="0">
                <a:solidFill>
                  <a:srgbClr val="00B050"/>
                </a:solidFill>
                <a:hlinkClick r:id="rId3">
                  <a:extLst>
                    <a:ext uri="{A12FA001-AC4F-418D-AE19-62706E023703}">
                      <ahyp:hlinkClr xmlns:ahyp="http://schemas.microsoft.com/office/drawing/2018/hyperlinkcolor" val="tx"/>
                    </a:ext>
                  </a:extLst>
                </a:hlinkClick>
              </a:rPr>
              <a:t>http://nachalo4ka.ru/</a:t>
            </a:r>
            <a:endParaRPr lang="ru-RU" sz="2400" dirty="0">
              <a:solidFill>
                <a:srgbClr val="00B050"/>
              </a:solidFill>
            </a:endParaRPr>
          </a:p>
          <a:p>
            <a:pPr marL="457200" indent="-457200">
              <a:buAutoNum type="arabicPeriod"/>
            </a:pPr>
            <a:r>
              <a:rPr lang="ru-RU" sz="2400" dirty="0">
                <a:solidFill>
                  <a:srgbClr val="00B050"/>
                </a:solidFill>
              </a:rPr>
              <a:t>Проект Розалии Герасимовой «Давайте жить дружно» </a:t>
            </a:r>
            <a:r>
              <a:rPr lang="en-US" sz="2400" dirty="0">
                <a:solidFill>
                  <a:srgbClr val="00B050"/>
                </a:solidFill>
                <a:hlinkClick r:id="rId4">
                  <a:extLst>
                    <a:ext uri="{A12FA001-AC4F-418D-AE19-62706E023703}">
                      <ahyp:hlinkClr xmlns:ahyp="http://schemas.microsoft.com/office/drawing/2018/hyperlinkcolor" val="tx"/>
                    </a:ext>
                  </a:extLst>
                </a:hlinkClick>
              </a:rPr>
              <a:t>https://www.maam.ru/</a:t>
            </a:r>
            <a:endParaRPr lang="ru-RU" sz="2400" dirty="0">
              <a:solidFill>
                <a:srgbClr val="00B050"/>
              </a:solidFill>
            </a:endParaRPr>
          </a:p>
          <a:p>
            <a:pPr marL="457200" indent="-457200">
              <a:buAutoNum type="arabicPeriod"/>
            </a:pPr>
            <a:r>
              <a:rPr lang="en-US" sz="2400" dirty="0">
                <a:solidFill>
                  <a:srgbClr val="00B050"/>
                </a:solidFill>
                <a:hlinkClick r:id="rId5">
                  <a:extLst>
                    <a:ext uri="{A12FA001-AC4F-418D-AE19-62706E023703}">
                      <ahyp:hlinkClr xmlns:ahyp="http://schemas.microsoft.com/office/drawing/2018/hyperlinkcolor" val="tx"/>
                    </a:ext>
                  </a:extLst>
                </a:hlinkClick>
              </a:rPr>
              <a:t>https://clipart-best.com/ru/</a:t>
            </a:r>
            <a:endParaRPr lang="ru-RU" sz="2400" dirty="0">
              <a:solidFill>
                <a:srgbClr val="00B050"/>
              </a:solidFill>
            </a:endParaRPr>
          </a:p>
          <a:p>
            <a:pPr marL="457200" indent="-457200">
              <a:buAutoNum type="arabicPeriod"/>
            </a:pPr>
            <a:r>
              <a:rPr lang="en-US" sz="2400" dirty="0">
                <a:solidFill>
                  <a:srgbClr val="00B050"/>
                </a:solidFill>
              </a:rPr>
              <a:t>https://yandex.ru/images/search?text=</a:t>
            </a:r>
            <a:r>
              <a:rPr lang="ru-RU" sz="2400" dirty="0">
                <a:solidFill>
                  <a:srgbClr val="00B050"/>
                </a:solidFill>
              </a:rPr>
              <a:t>Стрелолист%20можжевельник%20ковыль&amp;</a:t>
            </a:r>
            <a:r>
              <a:rPr lang="en-US" sz="2400" dirty="0">
                <a:solidFill>
                  <a:srgbClr val="00B050"/>
                </a:solidFill>
              </a:rPr>
              <a:t>source=related-duck</a:t>
            </a:r>
            <a:endParaRPr lang="ru-RU" sz="2400" dirty="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3dc5af986ae3f304d81ffe6f9be792cc832da"/>
</p:tagLst>
</file>

<file path=ppt/theme/theme1.xml><?xml version="1.0" encoding="utf-8"?>
<a:theme xmlns:a="http://schemas.openxmlformats.org/drawingml/2006/main" name="Тема Office">
  <a:themeElements>
    <a:clrScheme name="Другая 18">
      <a:dk1>
        <a:srgbClr val="FFFFFF"/>
      </a:dk1>
      <a:lt1>
        <a:srgbClr val="EFF9E7"/>
      </a:lt1>
      <a:dk2>
        <a:srgbClr val="FFFFFF"/>
      </a:dk2>
      <a:lt2>
        <a:srgbClr val="84F133"/>
      </a:lt2>
      <a:accent1>
        <a:srgbClr val="70EF11"/>
      </a:accent1>
      <a:accent2>
        <a:srgbClr val="B7E390"/>
      </a:accent2>
      <a:accent3>
        <a:srgbClr val="FEB80A"/>
      </a:accent3>
      <a:accent4>
        <a:srgbClr val="00ADDC"/>
      </a:accent4>
      <a:accent5>
        <a:srgbClr val="D5EFC0"/>
      </a:accent5>
      <a:accent6>
        <a:srgbClr val="1AB39F"/>
      </a:accent6>
      <a:hlink>
        <a:srgbClr val="D5EFC0"/>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75225</TotalTime>
  <Words>386</Words>
  <Application>Microsoft Office PowerPoint</Application>
  <PresentationFormat>Экран (4:3)</PresentationFormat>
  <Paragraphs>29</Paragraphs>
  <Slides>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Arial</vt:lpstr>
      <vt:lpstr>Calibri</vt:lpstr>
      <vt:lpstr>Open Sans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dc:creator>
  <cp:lastModifiedBy>Админ</cp:lastModifiedBy>
  <cp:revision>82</cp:revision>
  <dcterms:created xsi:type="dcterms:W3CDTF">2014-05-21T09:23:04Z</dcterms:created>
  <dcterms:modified xsi:type="dcterms:W3CDTF">2022-03-30T09:00:15Z</dcterms:modified>
</cp:coreProperties>
</file>