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8" r:id="rId3"/>
    <p:sldId id="271" r:id="rId4"/>
    <p:sldId id="270" r:id="rId5"/>
    <p:sldId id="259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97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1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8DAF1-6DD7-44F8-80CC-AD9A01690D00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EEEEC-381B-46B5-82E0-28F8E0195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951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EEEEC-381B-46B5-82E0-28F8E0195E3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538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EEEEC-381B-46B5-82E0-28F8E0195E3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137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EEEEC-381B-46B5-82E0-28F8E0195E3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273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EEEEC-381B-46B5-82E0-28F8E0195E3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342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162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50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766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001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394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496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343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613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488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994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010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618E9-8B70-433C-8013-3A2D42CC4C6D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731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jp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jp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8588" y="1052946"/>
            <a:ext cx="9724103" cy="248517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нарушений слоговой структуры речи</a:t>
            </a:r>
            <a:b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№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«Односложные слова со стечением согласных в начале или в конце слова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(11-й тип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слоговой структуры)»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220307"/>
            <a:ext cx="9144000" cy="2481943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Салиндер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Ксения Сергеевна</a:t>
            </a:r>
          </a:p>
          <a:p>
            <a:pPr algn="r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МБДОУ д/с «Оленёнок»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Тазовский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41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3164" y="312738"/>
            <a:ext cx="9908458" cy="81926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«Добавь первый звук»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1384" y="1132003"/>
            <a:ext cx="10390238" cy="100159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Ребенок, бросая мяч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взрослому,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 заданный согласный звук.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возвращая мяч, договаривает слово. Затем ребенок произносит слово полностью.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</p:txBody>
      </p:sp>
      <p:sp>
        <p:nvSpPr>
          <p:cNvPr id="4" name="AutoShape 2" descr="hello_html_m3d717ed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ello_html_m3d717ed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679888"/>
              </p:ext>
            </p:extLst>
          </p:nvPr>
        </p:nvGraphicFramePr>
        <p:xfrm>
          <a:off x="4559451" y="2499360"/>
          <a:ext cx="5795681" cy="2682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50355">
                  <a:extLst>
                    <a:ext uri="{9D8B030D-6E8A-4147-A177-3AD203B41FA5}">
                      <a16:colId xmlns:a16="http://schemas.microsoft.com/office/drawing/2014/main" val="139314563"/>
                    </a:ext>
                  </a:extLst>
                </a:gridCol>
                <a:gridCol w="1971083">
                  <a:extLst>
                    <a:ext uri="{9D8B030D-6E8A-4147-A177-3AD203B41FA5}">
                      <a16:colId xmlns:a16="http://schemas.microsoft.com/office/drawing/2014/main" val="3574097652"/>
                    </a:ext>
                  </a:extLst>
                </a:gridCol>
                <a:gridCol w="1774243">
                  <a:extLst>
                    <a:ext uri="{9D8B030D-6E8A-4147-A177-3AD203B41FA5}">
                      <a16:colId xmlns:a16="http://schemas.microsoft.com/office/drawing/2014/main" val="2302887740"/>
                    </a:ext>
                  </a:extLst>
                </a:gridCol>
              </a:tblGrid>
              <a:tr h="32491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Взрослый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468865"/>
                  </a:ext>
                </a:extLst>
              </a:tr>
              <a:tr h="10390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1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1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4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</a:t>
                      </a:r>
                      <a:endParaRPr lang="ru-RU" sz="4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лей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лен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вас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люч</a:t>
                      </a:r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лоп</a:t>
                      </a:r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лин</a:t>
                      </a:r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лещ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Клей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Клен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Квас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Ключ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Клоп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Клин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Клещ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0666081"/>
                  </a:ext>
                </a:extLst>
              </a:tr>
            </a:tbl>
          </a:graphicData>
        </a:graphic>
      </p:graphicFrame>
      <p:sp>
        <p:nvSpPr>
          <p:cNvPr id="8" name="AutoShape 4" descr="http://maloritales.by/images/14_12_16_08_49_NewiYeariwallpapersiNewiyearitreeiwithinoidecorationsi050595i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Picture 4" descr="https://1.bp.blogspot.com/-DZteGpdBMmc/X24YNmMLxqI/AAAAAAAACOU/-8dmCQrqqJQ9HQzncU_BTq4r7zQ9w0_egCLcBGAsYHQ/w1200-h630-p-k-no-nu/s12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232" y="3072588"/>
            <a:ext cx="2736563" cy="1926739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18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3164" y="312738"/>
            <a:ext cx="9908458" cy="81926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«Закончи слово»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1384" y="1132003"/>
            <a:ext cx="10390238" cy="100159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бросая мяч ребенку, произносит слово без последнего звука. Ребенок, возвращая мяч, добавляет заданный звук, а затем произносит слово полностью.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/>
          </a:p>
        </p:txBody>
      </p:sp>
      <p:sp>
        <p:nvSpPr>
          <p:cNvPr id="4" name="AutoShape 2" descr="hello_html_m3d717ed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ello_html_m3d717ed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http://maloritales.by/images/14_12_16_08_49_NewiYeariwallpapersiNewiyearitreeiwithinoidecorationsi050595i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Picture 4" descr="https://1.bp.blogspot.com/-DZteGpdBMmc/X24YNmMLxqI/AAAAAAAACOU/-8dmCQrqqJQ9HQzncU_BTq4r7zQ9w0_egCLcBGAsYHQ/w1200-h630-p-k-no-nu/s12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450" y="2952865"/>
            <a:ext cx="2736563" cy="1926739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431448"/>
              </p:ext>
            </p:extLst>
          </p:nvPr>
        </p:nvGraphicFramePr>
        <p:xfrm>
          <a:off x="1333164" y="2368731"/>
          <a:ext cx="5795681" cy="3505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50355">
                  <a:extLst>
                    <a:ext uri="{9D8B030D-6E8A-4147-A177-3AD203B41FA5}">
                      <a16:colId xmlns:a16="http://schemas.microsoft.com/office/drawing/2014/main" val="139314563"/>
                    </a:ext>
                  </a:extLst>
                </a:gridCol>
                <a:gridCol w="1971083">
                  <a:extLst>
                    <a:ext uri="{9D8B030D-6E8A-4147-A177-3AD203B41FA5}">
                      <a16:colId xmlns:a16="http://schemas.microsoft.com/office/drawing/2014/main" val="3574097652"/>
                    </a:ext>
                  </a:extLst>
                </a:gridCol>
                <a:gridCol w="1774243">
                  <a:extLst>
                    <a:ext uri="{9D8B030D-6E8A-4147-A177-3AD203B41FA5}">
                      <a16:colId xmlns:a16="http://schemas.microsoft.com/office/drawing/2014/main" val="2302887740"/>
                    </a:ext>
                  </a:extLst>
                </a:gridCol>
              </a:tblGrid>
              <a:tr h="32491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Взрослый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468865"/>
                  </a:ext>
                </a:extLst>
              </a:tr>
              <a:tr h="10390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Бан</a:t>
                      </a:r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Вин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Лис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</a:t>
                      </a:r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Лиф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Зон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</a:t>
                      </a:r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</a:t>
                      </a:r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Фан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6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6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Бант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Винт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Лист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Мост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Лифт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Зонт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Болт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Фант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0666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247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3164" y="312738"/>
            <a:ext cx="9908458" cy="81926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«Один-много»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1384" y="1132003"/>
            <a:ext cx="10390238" cy="100159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ребенком – картинки, на каждой из которых изображено несколько предметов.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говорит: «Я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назову предмет, а ты найдешь картинку, где таких предметов много, и назовешь 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</p:txBody>
      </p:sp>
      <p:sp>
        <p:nvSpPr>
          <p:cNvPr id="4" name="AutoShape 2" descr="hello_html_m3d717ed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ello_html_m3d717ed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885236"/>
              </p:ext>
            </p:extLst>
          </p:nvPr>
        </p:nvGraphicFramePr>
        <p:xfrm>
          <a:off x="6721872" y="2290903"/>
          <a:ext cx="4519750" cy="217852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37807">
                  <a:extLst>
                    <a:ext uri="{9D8B030D-6E8A-4147-A177-3AD203B41FA5}">
                      <a16:colId xmlns:a16="http://schemas.microsoft.com/office/drawing/2014/main" val="139314563"/>
                    </a:ext>
                  </a:extLst>
                </a:gridCol>
                <a:gridCol w="2481943">
                  <a:extLst>
                    <a:ext uri="{9D8B030D-6E8A-4147-A177-3AD203B41FA5}">
                      <a16:colId xmlns:a16="http://schemas.microsoft.com/office/drawing/2014/main" val="2302887740"/>
                    </a:ext>
                  </a:extLst>
                </a:gridCol>
              </a:tblGrid>
              <a:tr h="33764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Взрослый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468865"/>
                  </a:ext>
                </a:extLst>
              </a:tr>
              <a:tr h="17822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Шляпа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Груша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Книга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Птица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Тыква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Зебра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 шляп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 груш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 книг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 птиц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 тыкв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 зебр</a:t>
                      </a:r>
                      <a:endParaRPr lang="ru-RU" sz="1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0666081"/>
                  </a:ext>
                </a:extLst>
              </a:tr>
            </a:tbl>
          </a:graphicData>
        </a:graphic>
      </p:graphicFrame>
      <p:sp>
        <p:nvSpPr>
          <p:cNvPr id="8" name="AutoShape 4" descr="http://maloritales.by/images/14_12_16_08_49_NewiYeariwallpapersiNewiyearitreeiwithinoidecorationsi050595i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https://i1.wallbox.ru/wallpapers/main/201627/87c2b5c9317083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84" y="2416574"/>
            <a:ext cx="2776605" cy="171129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vnovgorode.ru/images/wsscontent/articles/2016/02/novgorodskie-inspektory-zaderzhali-na-m-10-partiyu-sanktsionnykh-grus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328" y="2393479"/>
            <a:ext cx="2623102" cy="1757479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vatars.mds.yandex.net/i?id=beb954f7d0d3d33700abdd2ca9956874-3675767-images-thumbs&amp;n=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4410838"/>
            <a:ext cx="2426284" cy="2055276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avatars.mds.yandex.net/i?id=b707466c501a1808aa8e125fbde62ae7_l-5734612-images-thumbs&amp;n=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901" y="4383887"/>
            <a:ext cx="2613751" cy="2082227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1.1zoom.ru/big0/969/Pumpkin_Vegetables_Many_46746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984" y="4552518"/>
            <a:ext cx="2432314" cy="1913596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avatars.mds.yandex.net/i?id=960f5f978131e08490d6af08caac49e7_l-5873744-images-thumbs&amp;n=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630" y="4552518"/>
            <a:ext cx="2697810" cy="1913596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76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3164" y="312738"/>
            <a:ext cx="9908458" cy="81926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«Что ты делаешь?»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1384" y="936060"/>
            <a:ext cx="10390238" cy="107087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ребенком – сюжетные картинки.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говорит: «Представь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на картинках нарисован ты. Скажи, что ты делаешь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hello_html_m3d717ed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ello_html_m3d717ed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545919"/>
              </p:ext>
            </p:extLst>
          </p:nvPr>
        </p:nvGraphicFramePr>
        <p:xfrm>
          <a:off x="6767009" y="1916669"/>
          <a:ext cx="3143831" cy="2194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43831">
                  <a:extLst>
                    <a:ext uri="{9D8B030D-6E8A-4147-A177-3AD203B41FA5}">
                      <a16:colId xmlns:a16="http://schemas.microsoft.com/office/drawing/2014/main" val="3725865800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468865"/>
                  </a:ext>
                </a:extLst>
              </a:tr>
              <a:tr h="170503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 рву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 жгу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 жду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 сплю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 мну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 тру</a:t>
                      </a:r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0666081"/>
                  </a:ext>
                </a:extLst>
              </a:tr>
            </a:tbl>
          </a:graphicData>
        </a:graphic>
      </p:graphicFrame>
      <p:pic>
        <p:nvPicPr>
          <p:cNvPr id="2050" name="Picture 2" descr="https://avatars.mds.yandex.net/i?id=4d73b0b4b76ec4343ce2c5fd4ae0348d-5231932-images-thumbs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84" y="2006930"/>
            <a:ext cx="2104299" cy="2104299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ages.squarespace-cdn.com/content/v1/59532a1cb8a79b2b3478bc4e/1510760353063-3QKCQT7C452H4UZXS0HM/FutureExImag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196" y="1961799"/>
            <a:ext cx="2104299" cy="2104299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clipartkey.com/mpngs/m/95-958629_vector-illustration-of-primary-or-elementary-school-d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3544" y="4345182"/>
            <a:ext cx="2188078" cy="2104298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tatic.auction.ru/offer_images/cmn8/2018/12/23/03/big/T/t12KZXZFaBv/otkrytka_deti_malchik_i_kot_dozhdlivyj_den_denni_uajld_novaja_ot4989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0" t="3896" r="8550" b="6282"/>
          <a:stretch/>
        </p:blipFill>
        <p:spPr bwMode="auto">
          <a:xfrm>
            <a:off x="6287393" y="4345180"/>
            <a:ext cx="2104298" cy="2104299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www.coordinated.com/hubfs/Stock%20images/Handling%20your%20paper%20better%20can%20lead%20to%20less%20paper%20jams%20in%20your%20printer%20and%20copier.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598" y="4345181"/>
            <a:ext cx="2104298" cy="2104299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glazexpert.ru/wp-content/uploads/2/2/f/22ff4e84e88bb73d5e6e4ff50f47819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055" y="4345586"/>
            <a:ext cx="2118179" cy="2103893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87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15584</TotalTime>
  <Words>248</Words>
  <Application>Microsoft Office PowerPoint</Application>
  <PresentationFormat>Широкоэкранный</PresentationFormat>
  <Paragraphs>90</Paragraphs>
  <Slides>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Wingdings</vt:lpstr>
      <vt:lpstr>Тема Office</vt:lpstr>
      <vt:lpstr>Коррекция нарушений слоговой структуры речи Занятие №22 «Односложные слова со стечением согласных в начале или в конце слова (11-й тип слоговой структуры)»</vt:lpstr>
      <vt:lpstr>Упражнение «Добавь первый звук»</vt:lpstr>
      <vt:lpstr>Упражнение «Закончи слово»</vt:lpstr>
      <vt:lpstr>Упражнение «Один-много»</vt:lpstr>
      <vt:lpstr>Игра «Что ты делаешь?»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</dc:title>
  <dc:creator>Олененок Тазовский</dc:creator>
  <cp:lastModifiedBy>q</cp:lastModifiedBy>
  <cp:revision>129</cp:revision>
  <dcterms:created xsi:type="dcterms:W3CDTF">2021-10-21T13:18:58Z</dcterms:created>
  <dcterms:modified xsi:type="dcterms:W3CDTF">2022-05-24T10:50:37Z</dcterms:modified>
</cp:coreProperties>
</file>