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333"/>
    <a:srgbClr val="18F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738B6-9E1A-46C2-B8BF-BF87D7075944}" type="doc">
      <dgm:prSet loTypeId="urn:microsoft.com/office/officeart/2005/8/layout/cycle1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5DC3963-9DCA-4276-9B92-4DC982681A07}">
      <dgm:prSet phldrT="[Текст]" custT="1"/>
      <dgm:spPr/>
      <dgm:t>
        <a:bodyPr/>
        <a:lstStyle/>
        <a:p>
          <a:r>
            <a:rPr lang="ru-RU" sz="1600" b="1" dirty="0">
              <a:latin typeface="Comic Sans MS" panose="030F0702030302020204" pitchFamily="66" charset="0"/>
            </a:rPr>
            <a:t>Анализ поведения других</a:t>
          </a:r>
        </a:p>
      </dgm:t>
    </dgm:pt>
    <dgm:pt modelId="{FC58752B-1E03-4534-BEAC-6D26CB03A987}" type="parTrans" cxnId="{025EC987-9F31-4130-8718-8043E7B8D6D8}">
      <dgm:prSet/>
      <dgm:spPr/>
      <dgm:t>
        <a:bodyPr/>
        <a:lstStyle/>
        <a:p>
          <a:endParaRPr lang="ru-RU"/>
        </a:p>
      </dgm:t>
    </dgm:pt>
    <dgm:pt modelId="{74302AFC-601C-4311-AD79-B4E18F885ADD}" type="sibTrans" cxnId="{025EC987-9F31-4130-8718-8043E7B8D6D8}">
      <dgm:prSet/>
      <dgm:spPr/>
      <dgm:t>
        <a:bodyPr/>
        <a:lstStyle/>
        <a:p>
          <a:endParaRPr lang="ru-RU"/>
        </a:p>
      </dgm:t>
    </dgm:pt>
    <dgm:pt modelId="{542F5168-181E-41B4-A69D-7A9A2D93B675}">
      <dgm:prSet phldrT="[Текст]" custT="1"/>
      <dgm:spPr/>
      <dgm:t>
        <a:bodyPr/>
        <a:lstStyle/>
        <a:p>
          <a:r>
            <a:rPr lang="ru-RU" sz="1600" b="1" dirty="0">
              <a:latin typeface="Comic Sans MS" panose="030F0702030302020204" pitchFamily="66" charset="0"/>
            </a:rPr>
            <a:t>Планирование игры</a:t>
          </a:r>
        </a:p>
      </dgm:t>
    </dgm:pt>
    <dgm:pt modelId="{1335BE6C-142F-4423-8793-0B4026DAAE79}" type="parTrans" cxnId="{D8993457-7691-42FA-B23C-B3B3949B2202}">
      <dgm:prSet/>
      <dgm:spPr/>
      <dgm:t>
        <a:bodyPr/>
        <a:lstStyle/>
        <a:p>
          <a:endParaRPr lang="ru-RU"/>
        </a:p>
      </dgm:t>
    </dgm:pt>
    <dgm:pt modelId="{42C6A057-C439-438C-B18B-9E4C234603CF}" type="sibTrans" cxnId="{D8993457-7691-42FA-B23C-B3B3949B2202}">
      <dgm:prSet/>
      <dgm:spPr/>
      <dgm:t>
        <a:bodyPr/>
        <a:lstStyle/>
        <a:p>
          <a:endParaRPr lang="ru-RU"/>
        </a:p>
      </dgm:t>
    </dgm:pt>
    <dgm:pt modelId="{2A145CF6-304B-420D-A0BA-FD1FD5070841}">
      <dgm:prSet phldrT="[Текст]" custT="1"/>
      <dgm:spPr/>
      <dgm:t>
        <a:bodyPr/>
        <a:lstStyle/>
        <a:p>
          <a:r>
            <a:rPr lang="ru-RU" sz="1600" b="1" dirty="0">
              <a:latin typeface="Comic Sans MS" panose="030F0702030302020204" pitchFamily="66" charset="0"/>
            </a:rPr>
            <a:t>Реализация замысла игры</a:t>
          </a:r>
        </a:p>
      </dgm:t>
    </dgm:pt>
    <dgm:pt modelId="{D5DDC164-40F0-4041-92BC-C51EFFA680B7}" type="parTrans" cxnId="{DA061143-A7EA-4EB4-9472-E89BD4EEDF72}">
      <dgm:prSet/>
      <dgm:spPr/>
      <dgm:t>
        <a:bodyPr/>
        <a:lstStyle/>
        <a:p>
          <a:endParaRPr lang="ru-RU"/>
        </a:p>
      </dgm:t>
    </dgm:pt>
    <dgm:pt modelId="{9623C461-76C6-49AE-9E12-4F5A933363E7}" type="sibTrans" cxnId="{DA061143-A7EA-4EB4-9472-E89BD4EEDF72}">
      <dgm:prSet/>
      <dgm:spPr/>
      <dgm:t>
        <a:bodyPr/>
        <a:lstStyle/>
        <a:p>
          <a:endParaRPr lang="ru-RU"/>
        </a:p>
      </dgm:t>
    </dgm:pt>
    <dgm:pt modelId="{1F0904A3-3DC0-44CD-A3DE-36528793E915}">
      <dgm:prSet phldrT="[Текст]" custT="1"/>
      <dgm:spPr/>
      <dgm:t>
        <a:bodyPr/>
        <a:lstStyle/>
        <a:p>
          <a:r>
            <a:rPr lang="ru-RU" sz="1800" b="1" dirty="0">
              <a:latin typeface="Comic Sans MS" panose="030F0702030302020204" pitchFamily="66" charset="0"/>
            </a:rPr>
            <a:t>Итоговый продукт</a:t>
          </a:r>
        </a:p>
      </dgm:t>
    </dgm:pt>
    <dgm:pt modelId="{F73F755E-0E42-4CE8-9D12-1B5FCC8AEFB2}" type="parTrans" cxnId="{C0188CA5-660B-4F67-9C14-D6134B2A1D43}">
      <dgm:prSet/>
      <dgm:spPr/>
      <dgm:t>
        <a:bodyPr/>
        <a:lstStyle/>
        <a:p>
          <a:endParaRPr lang="ru-RU"/>
        </a:p>
      </dgm:t>
    </dgm:pt>
    <dgm:pt modelId="{9C53BEA8-64FE-4CA1-89E1-1667CEDEFD4F}" type="sibTrans" cxnId="{C0188CA5-660B-4F67-9C14-D6134B2A1D43}">
      <dgm:prSet/>
      <dgm:spPr/>
      <dgm:t>
        <a:bodyPr/>
        <a:lstStyle/>
        <a:p>
          <a:endParaRPr lang="ru-RU"/>
        </a:p>
      </dgm:t>
    </dgm:pt>
    <dgm:pt modelId="{DDE4AE3B-F756-4724-9F85-BB70BB572D96}">
      <dgm:prSet phldrT="[Текст]" custT="1"/>
      <dgm:spPr/>
      <dgm:t>
        <a:bodyPr/>
        <a:lstStyle/>
        <a:p>
          <a:r>
            <a:rPr lang="ru-RU" sz="1800" b="1" dirty="0">
              <a:latin typeface="Comic Sans MS" panose="030F0702030302020204" pitchFamily="66" charset="0"/>
            </a:rPr>
            <a:t> Получение знаний</a:t>
          </a:r>
        </a:p>
      </dgm:t>
    </dgm:pt>
    <dgm:pt modelId="{F90DE30B-20D1-46B2-B84C-2FED7CEB2A9C}" type="parTrans" cxnId="{D1C74D32-C98B-41D1-AD84-07E443182ED2}">
      <dgm:prSet/>
      <dgm:spPr/>
      <dgm:t>
        <a:bodyPr/>
        <a:lstStyle/>
        <a:p>
          <a:endParaRPr lang="ru-RU"/>
        </a:p>
      </dgm:t>
    </dgm:pt>
    <dgm:pt modelId="{800383AF-9643-4F71-A3B9-5DD644DFA39C}" type="sibTrans" cxnId="{D1C74D32-C98B-41D1-AD84-07E443182ED2}">
      <dgm:prSet/>
      <dgm:spPr/>
      <dgm:t>
        <a:bodyPr/>
        <a:lstStyle/>
        <a:p>
          <a:endParaRPr lang="ru-RU"/>
        </a:p>
      </dgm:t>
    </dgm:pt>
    <dgm:pt modelId="{CDB29A21-CB28-43EF-9940-0DF48A123D4E}" type="pres">
      <dgm:prSet presAssocID="{D61738B6-9E1A-46C2-B8BF-BF87D7075944}" presName="cycle" presStyleCnt="0">
        <dgm:presLayoutVars>
          <dgm:dir/>
          <dgm:resizeHandles val="exact"/>
        </dgm:presLayoutVars>
      </dgm:prSet>
      <dgm:spPr/>
    </dgm:pt>
    <dgm:pt modelId="{6BEBCA4D-4AEE-4C65-B732-23BF4D291E5C}" type="pres">
      <dgm:prSet presAssocID="{B5DC3963-9DCA-4276-9B92-4DC982681A07}" presName="dummy" presStyleCnt="0"/>
      <dgm:spPr/>
    </dgm:pt>
    <dgm:pt modelId="{ABE97307-29CC-4A93-841D-B04D181B3F8E}" type="pres">
      <dgm:prSet presAssocID="{B5DC3963-9DCA-4276-9B92-4DC982681A07}" presName="node" presStyleLbl="revTx" presStyleIdx="0" presStyleCnt="5">
        <dgm:presLayoutVars>
          <dgm:bulletEnabled val="1"/>
        </dgm:presLayoutVars>
      </dgm:prSet>
      <dgm:spPr/>
    </dgm:pt>
    <dgm:pt modelId="{F0B72895-AA2C-4D28-A0FA-90D1463D09EE}" type="pres">
      <dgm:prSet presAssocID="{74302AFC-601C-4311-AD79-B4E18F885ADD}" presName="sibTrans" presStyleLbl="node1" presStyleIdx="0" presStyleCnt="5"/>
      <dgm:spPr/>
    </dgm:pt>
    <dgm:pt modelId="{D8FF1003-247D-4603-9141-69DCA87348EA}" type="pres">
      <dgm:prSet presAssocID="{542F5168-181E-41B4-A69D-7A9A2D93B675}" presName="dummy" presStyleCnt="0"/>
      <dgm:spPr/>
    </dgm:pt>
    <dgm:pt modelId="{7F31983F-29E8-40A6-A466-FA7C1C612F6F}" type="pres">
      <dgm:prSet presAssocID="{542F5168-181E-41B4-A69D-7A9A2D93B675}" presName="node" presStyleLbl="revTx" presStyleIdx="1" presStyleCnt="5">
        <dgm:presLayoutVars>
          <dgm:bulletEnabled val="1"/>
        </dgm:presLayoutVars>
      </dgm:prSet>
      <dgm:spPr/>
    </dgm:pt>
    <dgm:pt modelId="{CF15883C-2099-4F8F-A017-C9A1BB5A9A18}" type="pres">
      <dgm:prSet presAssocID="{42C6A057-C439-438C-B18B-9E4C234603CF}" presName="sibTrans" presStyleLbl="node1" presStyleIdx="1" presStyleCnt="5"/>
      <dgm:spPr/>
    </dgm:pt>
    <dgm:pt modelId="{813A104E-DAC1-4629-9D06-9AC434C0061A}" type="pres">
      <dgm:prSet presAssocID="{2A145CF6-304B-420D-A0BA-FD1FD5070841}" presName="dummy" presStyleCnt="0"/>
      <dgm:spPr/>
    </dgm:pt>
    <dgm:pt modelId="{6FB1C963-F317-47BB-806F-C46BE0AE9F57}" type="pres">
      <dgm:prSet presAssocID="{2A145CF6-304B-420D-A0BA-FD1FD5070841}" presName="node" presStyleLbl="revTx" presStyleIdx="2" presStyleCnt="5">
        <dgm:presLayoutVars>
          <dgm:bulletEnabled val="1"/>
        </dgm:presLayoutVars>
      </dgm:prSet>
      <dgm:spPr/>
    </dgm:pt>
    <dgm:pt modelId="{BDB373B2-547F-4BB5-9A6C-F70B16F1FFF1}" type="pres">
      <dgm:prSet presAssocID="{9623C461-76C6-49AE-9E12-4F5A933363E7}" presName="sibTrans" presStyleLbl="node1" presStyleIdx="2" presStyleCnt="5" custLinFactNeighborX="-6675" custLinFactNeighborY="-4357"/>
      <dgm:spPr/>
    </dgm:pt>
    <dgm:pt modelId="{96FB2E3B-64C5-4616-B7CD-7E8907E1547C}" type="pres">
      <dgm:prSet presAssocID="{1F0904A3-3DC0-44CD-A3DE-36528793E915}" presName="dummy" presStyleCnt="0"/>
      <dgm:spPr/>
    </dgm:pt>
    <dgm:pt modelId="{8C1C1046-71B0-45C8-A15A-5618B8328DA7}" type="pres">
      <dgm:prSet presAssocID="{1F0904A3-3DC0-44CD-A3DE-36528793E915}" presName="node" presStyleLbl="revTx" presStyleIdx="3" presStyleCnt="5">
        <dgm:presLayoutVars>
          <dgm:bulletEnabled val="1"/>
        </dgm:presLayoutVars>
      </dgm:prSet>
      <dgm:spPr/>
    </dgm:pt>
    <dgm:pt modelId="{3AABC7CE-CD6F-4401-9CA6-3276F0B61491}" type="pres">
      <dgm:prSet presAssocID="{9C53BEA8-64FE-4CA1-89E1-1667CEDEFD4F}" presName="sibTrans" presStyleLbl="node1" presStyleIdx="3" presStyleCnt="5"/>
      <dgm:spPr/>
    </dgm:pt>
    <dgm:pt modelId="{BEFFA6D8-9192-41A2-A65A-F25ADC675D3E}" type="pres">
      <dgm:prSet presAssocID="{DDE4AE3B-F756-4724-9F85-BB70BB572D96}" presName="dummy" presStyleCnt="0"/>
      <dgm:spPr/>
    </dgm:pt>
    <dgm:pt modelId="{EAC1E715-08DB-4A14-BD72-2E611C1E6719}" type="pres">
      <dgm:prSet presAssocID="{DDE4AE3B-F756-4724-9F85-BB70BB572D96}" presName="node" presStyleLbl="revTx" presStyleIdx="4" presStyleCnt="5">
        <dgm:presLayoutVars>
          <dgm:bulletEnabled val="1"/>
        </dgm:presLayoutVars>
      </dgm:prSet>
      <dgm:spPr/>
    </dgm:pt>
    <dgm:pt modelId="{1544F633-C78F-448F-9373-6E202152AB7C}" type="pres">
      <dgm:prSet presAssocID="{800383AF-9643-4F71-A3B9-5DD644DFA39C}" presName="sibTrans" presStyleLbl="node1" presStyleIdx="4" presStyleCnt="5"/>
      <dgm:spPr/>
    </dgm:pt>
  </dgm:ptLst>
  <dgm:cxnLst>
    <dgm:cxn modelId="{87417F05-6C51-4C43-877F-43A4F588AC2B}" type="presOf" srcId="{542F5168-181E-41B4-A69D-7A9A2D93B675}" destId="{7F31983F-29E8-40A6-A466-FA7C1C612F6F}" srcOrd="0" destOrd="0" presId="urn:microsoft.com/office/officeart/2005/8/layout/cycle1"/>
    <dgm:cxn modelId="{0A530208-2D66-40A6-A3A5-B5ADD15A8D3B}" type="presOf" srcId="{42C6A057-C439-438C-B18B-9E4C234603CF}" destId="{CF15883C-2099-4F8F-A017-C9A1BB5A9A18}" srcOrd="0" destOrd="0" presId="urn:microsoft.com/office/officeart/2005/8/layout/cycle1"/>
    <dgm:cxn modelId="{7A1B9214-CE81-47FA-9556-83305834FE02}" type="presOf" srcId="{D61738B6-9E1A-46C2-B8BF-BF87D7075944}" destId="{CDB29A21-CB28-43EF-9940-0DF48A123D4E}" srcOrd="0" destOrd="0" presId="urn:microsoft.com/office/officeart/2005/8/layout/cycle1"/>
    <dgm:cxn modelId="{FEC9101F-0E24-4B2B-8289-D9CF845EF725}" type="presOf" srcId="{1F0904A3-3DC0-44CD-A3DE-36528793E915}" destId="{8C1C1046-71B0-45C8-A15A-5618B8328DA7}" srcOrd="0" destOrd="0" presId="urn:microsoft.com/office/officeart/2005/8/layout/cycle1"/>
    <dgm:cxn modelId="{90FD3423-BA17-430B-AD0E-7B7363C3D1C2}" type="presOf" srcId="{74302AFC-601C-4311-AD79-B4E18F885ADD}" destId="{F0B72895-AA2C-4D28-A0FA-90D1463D09EE}" srcOrd="0" destOrd="0" presId="urn:microsoft.com/office/officeart/2005/8/layout/cycle1"/>
    <dgm:cxn modelId="{19A0D730-7337-419F-AD3B-C2730B615749}" type="presOf" srcId="{9C53BEA8-64FE-4CA1-89E1-1667CEDEFD4F}" destId="{3AABC7CE-CD6F-4401-9CA6-3276F0B61491}" srcOrd="0" destOrd="0" presId="urn:microsoft.com/office/officeart/2005/8/layout/cycle1"/>
    <dgm:cxn modelId="{D1C74D32-C98B-41D1-AD84-07E443182ED2}" srcId="{D61738B6-9E1A-46C2-B8BF-BF87D7075944}" destId="{DDE4AE3B-F756-4724-9F85-BB70BB572D96}" srcOrd="4" destOrd="0" parTransId="{F90DE30B-20D1-46B2-B84C-2FED7CEB2A9C}" sibTransId="{800383AF-9643-4F71-A3B9-5DD644DFA39C}"/>
    <dgm:cxn modelId="{4FD39B62-1581-4C06-B686-B502D4DA39F4}" type="presOf" srcId="{DDE4AE3B-F756-4724-9F85-BB70BB572D96}" destId="{EAC1E715-08DB-4A14-BD72-2E611C1E6719}" srcOrd="0" destOrd="0" presId="urn:microsoft.com/office/officeart/2005/8/layout/cycle1"/>
    <dgm:cxn modelId="{DA061143-A7EA-4EB4-9472-E89BD4EEDF72}" srcId="{D61738B6-9E1A-46C2-B8BF-BF87D7075944}" destId="{2A145CF6-304B-420D-A0BA-FD1FD5070841}" srcOrd="2" destOrd="0" parTransId="{D5DDC164-40F0-4041-92BC-C51EFFA680B7}" sibTransId="{9623C461-76C6-49AE-9E12-4F5A933363E7}"/>
    <dgm:cxn modelId="{5D5A0A66-A2DC-4472-99C7-1111743C31E6}" type="presOf" srcId="{2A145CF6-304B-420D-A0BA-FD1FD5070841}" destId="{6FB1C963-F317-47BB-806F-C46BE0AE9F57}" srcOrd="0" destOrd="0" presId="urn:microsoft.com/office/officeart/2005/8/layout/cycle1"/>
    <dgm:cxn modelId="{D1D30B66-D666-4CF5-8D17-64233B95AA3B}" type="presOf" srcId="{B5DC3963-9DCA-4276-9B92-4DC982681A07}" destId="{ABE97307-29CC-4A93-841D-B04D181B3F8E}" srcOrd="0" destOrd="0" presId="urn:microsoft.com/office/officeart/2005/8/layout/cycle1"/>
    <dgm:cxn modelId="{D8993457-7691-42FA-B23C-B3B3949B2202}" srcId="{D61738B6-9E1A-46C2-B8BF-BF87D7075944}" destId="{542F5168-181E-41B4-A69D-7A9A2D93B675}" srcOrd="1" destOrd="0" parTransId="{1335BE6C-142F-4423-8793-0B4026DAAE79}" sibTransId="{42C6A057-C439-438C-B18B-9E4C234603CF}"/>
    <dgm:cxn modelId="{025EC987-9F31-4130-8718-8043E7B8D6D8}" srcId="{D61738B6-9E1A-46C2-B8BF-BF87D7075944}" destId="{B5DC3963-9DCA-4276-9B92-4DC982681A07}" srcOrd="0" destOrd="0" parTransId="{FC58752B-1E03-4534-BEAC-6D26CB03A987}" sibTransId="{74302AFC-601C-4311-AD79-B4E18F885ADD}"/>
    <dgm:cxn modelId="{D33D968F-0B48-4447-8835-85AE5B4F1F3F}" type="presOf" srcId="{800383AF-9643-4F71-A3B9-5DD644DFA39C}" destId="{1544F633-C78F-448F-9373-6E202152AB7C}" srcOrd="0" destOrd="0" presId="urn:microsoft.com/office/officeart/2005/8/layout/cycle1"/>
    <dgm:cxn modelId="{B78BE294-E902-48E1-B6A5-3259251831AD}" type="presOf" srcId="{9623C461-76C6-49AE-9E12-4F5A933363E7}" destId="{BDB373B2-547F-4BB5-9A6C-F70B16F1FFF1}" srcOrd="0" destOrd="0" presId="urn:microsoft.com/office/officeart/2005/8/layout/cycle1"/>
    <dgm:cxn modelId="{C0188CA5-660B-4F67-9C14-D6134B2A1D43}" srcId="{D61738B6-9E1A-46C2-B8BF-BF87D7075944}" destId="{1F0904A3-3DC0-44CD-A3DE-36528793E915}" srcOrd="3" destOrd="0" parTransId="{F73F755E-0E42-4CE8-9D12-1B5FCC8AEFB2}" sibTransId="{9C53BEA8-64FE-4CA1-89E1-1667CEDEFD4F}"/>
    <dgm:cxn modelId="{9F95E898-8302-4C09-8861-3BC3C77AC4C6}" type="presParOf" srcId="{CDB29A21-CB28-43EF-9940-0DF48A123D4E}" destId="{6BEBCA4D-4AEE-4C65-B732-23BF4D291E5C}" srcOrd="0" destOrd="0" presId="urn:microsoft.com/office/officeart/2005/8/layout/cycle1"/>
    <dgm:cxn modelId="{3B028DC1-E7B6-4163-AEB3-66C1E85DFA07}" type="presParOf" srcId="{CDB29A21-CB28-43EF-9940-0DF48A123D4E}" destId="{ABE97307-29CC-4A93-841D-B04D181B3F8E}" srcOrd="1" destOrd="0" presId="urn:microsoft.com/office/officeart/2005/8/layout/cycle1"/>
    <dgm:cxn modelId="{054592FB-702E-4FFF-A2D1-581DFAE9B3FF}" type="presParOf" srcId="{CDB29A21-CB28-43EF-9940-0DF48A123D4E}" destId="{F0B72895-AA2C-4D28-A0FA-90D1463D09EE}" srcOrd="2" destOrd="0" presId="urn:microsoft.com/office/officeart/2005/8/layout/cycle1"/>
    <dgm:cxn modelId="{2E0257AA-2A32-4E01-AD4B-F07F588E91AB}" type="presParOf" srcId="{CDB29A21-CB28-43EF-9940-0DF48A123D4E}" destId="{D8FF1003-247D-4603-9141-69DCA87348EA}" srcOrd="3" destOrd="0" presId="urn:microsoft.com/office/officeart/2005/8/layout/cycle1"/>
    <dgm:cxn modelId="{09C1452C-68F7-4F8E-A1C3-FFB35E64E38B}" type="presParOf" srcId="{CDB29A21-CB28-43EF-9940-0DF48A123D4E}" destId="{7F31983F-29E8-40A6-A466-FA7C1C612F6F}" srcOrd="4" destOrd="0" presId="urn:microsoft.com/office/officeart/2005/8/layout/cycle1"/>
    <dgm:cxn modelId="{533F6637-C76B-47F1-9B8E-2098962821F5}" type="presParOf" srcId="{CDB29A21-CB28-43EF-9940-0DF48A123D4E}" destId="{CF15883C-2099-4F8F-A017-C9A1BB5A9A18}" srcOrd="5" destOrd="0" presId="urn:microsoft.com/office/officeart/2005/8/layout/cycle1"/>
    <dgm:cxn modelId="{E299B0DB-4113-4FDB-8AB3-C0FFC65AAFAB}" type="presParOf" srcId="{CDB29A21-CB28-43EF-9940-0DF48A123D4E}" destId="{813A104E-DAC1-4629-9D06-9AC434C0061A}" srcOrd="6" destOrd="0" presId="urn:microsoft.com/office/officeart/2005/8/layout/cycle1"/>
    <dgm:cxn modelId="{A987065B-BF28-4420-A1C9-4C8EFF6A8FF1}" type="presParOf" srcId="{CDB29A21-CB28-43EF-9940-0DF48A123D4E}" destId="{6FB1C963-F317-47BB-806F-C46BE0AE9F57}" srcOrd="7" destOrd="0" presId="urn:microsoft.com/office/officeart/2005/8/layout/cycle1"/>
    <dgm:cxn modelId="{1E4BC6BC-FBFA-42A0-BB45-907D39F1E1E7}" type="presParOf" srcId="{CDB29A21-CB28-43EF-9940-0DF48A123D4E}" destId="{BDB373B2-547F-4BB5-9A6C-F70B16F1FFF1}" srcOrd="8" destOrd="0" presId="urn:microsoft.com/office/officeart/2005/8/layout/cycle1"/>
    <dgm:cxn modelId="{0A01AC95-BF58-4B16-B10A-FD6DBA0ED32A}" type="presParOf" srcId="{CDB29A21-CB28-43EF-9940-0DF48A123D4E}" destId="{96FB2E3B-64C5-4616-B7CD-7E8907E1547C}" srcOrd="9" destOrd="0" presId="urn:microsoft.com/office/officeart/2005/8/layout/cycle1"/>
    <dgm:cxn modelId="{979BBCC1-1995-4207-9C19-BFE555F90E7D}" type="presParOf" srcId="{CDB29A21-CB28-43EF-9940-0DF48A123D4E}" destId="{8C1C1046-71B0-45C8-A15A-5618B8328DA7}" srcOrd="10" destOrd="0" presId="urn:microsoft.com/office/officeart/2005/8/layout/cycle1"/>
    <dgm:cxn modelId="{175FC4EE-DBC9-493F-A270-35B12AC4125E}" type="presParOf" srcId="{CDB29A21-CB28-43EF-9940-0DF48A123D4E}" destId="{3AABC7CE-CD6F-4401-9CA6-3276F0B61491}" srcOrd="11" destOrd="0" presId="urn:microsoft.com/office/officeart/2005/8/layout/cycle1"/>
    <dgm:cxn modelId="{0C842CF1-5DF0-415E-9F5D-D7D8DE19DA09}" type="presParOf" srcId="{CDB29A21-CB28-43EF-9940-0DF48A123D4E}" destId="{BEFFA6D8-9192-41A2-A65A-F25ADC675D3E}" srcOrd="12" destOrd="0" presId="urn:microsoft.com/office/officeart/2005/8/layout/cycle1"/>
    <dgm:cxn modelId="{13236B9A-5DC1-4D22-BA22-1C96DA3CC8DA}" type="presParOf" srcId="{CDB29A21-CB28-43EF-9940-0DF48A123D4E}" destId="{EAC1E715-08DB-4A14-BD72-2E611C1E6719}" srcOrd="13" destOrd="0" presId="urn:microsoft.com/office/officeart/2005/8/layout/cycle1"/>
    <dgm:cxn modelId="{7658C997-E708-4268-85E2-A39C32DAF8CE}" type="presParOf" srcId="{CDB29A21-CB28-43EF-9940-0DF48A123D4E}" destId="{1544F633-C78F-448F-9373-6E202152AB7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97307-29CC-4A93-841D-B04D181B3F8E}">
      <dsp:nvSpPr>
        <dsp:cNvPr id="0" name=""/>
        <dsp:cNvSpPr/>
      </dsp:nvSpPr>
      <dsp:spPr>
        <a:xfrm>
          <a:off x="5178572" y="41684"/>
          <a:ext cx="1388597" cy="1388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omic Sans MS" panose="030F0702030302020204" pitchFamily="66" charset="0"/>
            </a:rPr>
            <a:t>Анализ поведения других</a:t>
          </a:r>
        </a:p>
      </dsp:txBody>
      <dsp:txXfrm>
        <a:off x="5178572" y="41684"/>
        <a:ext cx="1388597" cy="1388597"/>
      </dsp:txXfrm>
    </dsp:sp>
    <dsp:sp modelId="{F0B72895-AA2C-4D28-A0FA-90D1463D09EE}">
      <dsp:nvSpPr>
        <dsp:cNvPr id="0" name=""/>
        <dsp:cNvSpPr/>
      </dsp:nvSpPr>
      <dsp:spPr>
        <a:xfrm>
          <a:off x="1908929" y="1132"/>
          <a:ext cx="5210230" cy="5210230"/>
        </a:xfrm>
        <a:prstGeom prst="circularArrow">
          <a:avLst>
            <a:gd name="adj1" fmla="val 5197"/>
            <a:gd name="adj2" fmla="val 335684"/>
            <a:gd name="adj3" fmla="val 21294174"/>
            <a:gd name="adj4" fmla="val 19765422"/>
            <a:gd name="adj5" fmla="val 606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1983F-29E8-40A6-A466-FA7C1C612F6F}">
      <dsp:nvSpPr>
        <dsp:cNvPr id="0" name=""/>
        <dsp:cNvSpPr/>
      </dsp:nvSpPr>
      <dsp:spPr>
        <a:xfrm>
          <a:off x="6018373" y="2626326"/>
          <a:ext cx="1388597" cy="1388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omic Sans MS" panose="030F0702030302020204" pitchFamily="66" charset="0"/>
            </a:rPr>
            <a:t>Планирование игры</a:t>
          </a:r>
        </a:p>
      </dsp:txBody>
      <dsp:txXfrm>
        <a:off x="6018373" y="2626326"/>
        <a:ext cx="1388597" cy="1388597"/>
      </dsp:txXfrm>
    </dsp:sp>
    <dsp:sp modelId="{CF15883C-2099-4F8F-A017-C9A1BB5A9A18}">
      <dsp:nvSpPr>
        <dsp:cNvPr id="0" name=""/>
        <dsp:cNvSpPr/>
      </dsp:nvSpPr>
      <dsp:spPr>
        <a:xfrm>
          <a:off x="1908929" y="1132"/>
          <a:ext cx="5210230" cy="5210230"/>
        </a:xfrm>
        <a:prstGeom prst="circularArrow">
          <a:avLst>
            <a:gd name="adj1" fmla="val 5197"/>
            <a:gd name="adj2" fmla="val 335684"/>
            <a:gd name="adj3" fmla="val 4015664"/>
            <a:gd name="adj4" fmla="val 2252545"/>
            <a:gd name="adj5" fmla="val 6063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1C963-F317-47BB-806F-C46BE0AE9F57}">
      <dsp:nvSpPr>
        <dsp:cNvPr id="0" name=""/>
        <dsp:cNvSpPr/>
      </dsp:nvSpPr>
      <dsp:spPr>
        <a:xfrm>
          <a:off x="3819746" y="4223722"/>
          <a:ext cx="1388597" cy="1388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omic Sans MS" panose="030F0702030302020204" pitchFamily="66" charset="0"/>
            </a:rPr>
            <a:t>Реализация замысла игры</a:t>
          </a:r>
        </a:p>
      </dsp:txBody>
      <dsp:txXfrm>
        <a:off x="3819746" y="4223722"/>
        <a:ext cx="1388597" cy="1388597"/>
      </dsp:txXfrm>
    </dsp:sp>
    <dsp:sp modelId="{BDB373B2-547F-4BB5-9A6C-F70B16F1FFF1}">
      <dsp:nvSpPr>
        <dsp:cNvPr id="0" name=""/>
        <dsp:cNvSpPr/>
      </dsp:nvSpPr>
      <dsp:spPr>
        <a:xfrm>
          <a:off x="1561147" y="-225876"/>
          <a:ext cx="5210230" cy="5210230"/>
        </a:xfrm>
        <a:prstGeom prst="circularArrow">
          <a:avLst>
            <a:gd name="adj1" fmla="val 5197"/>
            <a:gd name="adj2" fmla="val 335684"/>
            <a:gd name="adj3" fmla="val 8211770"/>
            <a:gd name="adj4" fmla="val 6448652"/>
            <a:gd name="adj5" fmla="val 6063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C1046-71B0-45C8-A15A-5618B8328DA7}">
      <dsp:nvSpPr>
        <dsp:cNvPr id="0" name=""/>
        <dsp:cNvSpPr/>
      </dsp:nvSpPr>
      <dsp:spPr>
        <a:xfrm>
          <a:off x="1621118" y="2626326"/>
          <a:ext cx="1388597" cy="1388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omic Sans MS" panose="030F0702030302020204" pitchFamily="66" charset="0"/>
            </a:rPr>
            <a:t>Итоговый продукт</a:t>
          </a:r>
        </a:p>
      </dsp:txBody>
      <dsp:txXfrm>
        <a:off x="1621118" y="2626326"/>
        <a:ext cx="1388597" cy="1388597"/>
      </dsp:txXfrm>
    </dsp:sp>
    <dsp:sp modelId="{3AABC7CE-CD6F-4401-9CA6-3276F0B61491}">
      <dsp:nvSpPr>
        <dsp:cNvPr id="0" name=""/>
        <dsp:cNvSpPr/>
      </dsp:nvSpPr>
      <dsp:spPr>
        <a:xfrm>
          <a:off x="1908929" y="1132"/>
          <a:ext cx="5210230" cy="5210230"/>
        </a:xfrm>
        <a:prstGeom prst="circularArrow">
          <a:avLst>
            <a:gd name="adj1" fmla="val 5197"/>
            <a:gd name="adj2" fmla="val 335684"/>
            <a:gd name="adj3" fmla="val 12298894"/>
            <a:gd name="adj4" fmla="val 10770142"/>
            <a:gd name="adj5" fmla="val 6063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1E715-08DB-4A14-BD72-2E611C1E6719}">
      <dsp:nvSpPr>
        <dsp:cNvPr id="0" name=""/>
        <dsp:cNvSpPr/>
      </dsp:nvSpPr>
      <dsp:spPr>
        <a:xfrm>
          <a:off x="2460919" y="41684"/>
          <a:ext cx="1388597" cy="1388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omic Sans MS" panose="030F0702030302020204" pitchFamily="66" charset="0"/>
            </a:rPr>
            <a:t> Получение знаний</a:t>
          </a:r>
        </a:p>
      </dsp:txBody>
      <dsp:txXfrm>
        <a:off x="2460919" y="41684"/>
        <a:ext cx="1388597" cy="1388597"/>
      </dsp:txXfrm>
    </dsp:sp>
    <dsp:sp modelId="{1544F633-C78F-448F-9373-6E202152AB7C}">
      <dsp:nvSpPr>
        <dsp:cNvPr id="0" name=""/>
        <dsp:cNvSpPr/>
      </dsp:nvSpPr>
      <dsp:spPr>
        <a:xfrm>
          <a:off x="1908929" y="1132"/>
          <a:ext cx="5210230" cy="5210230"/>
        </a:xfrm>
        <a:prstGeom prst="circularArrow">
          <a:avLst>
            <a:gd name="adj1" fmla="val 5197"/>
            <a:gd name="adj2" fmla="val 335684"/>
            <a:gd name="adj3" fmla="val 16866650"/>
            <a:gd name="adj4" fmla="val 15197666"/>
            <a:gd name="adj5" fmla="val 6063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0" y="368301"/>
            <a:ext cx="6197600" cy="2135188"/>
          </a:xfrm>
        </p:spPr>
        <p:txBody>
          <a:bodyPr anchor="b"/>
          <a:lstStyle>
            <a:lvl1pPr algn="ctr">
              <a:defRPr sz="6000" b="1" cap="none" spc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550" y="2713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CF31-BB17-45B5-8B0B-7796BB408CE5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49446-E742-4984-AFE5-2FC231DAC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0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25BE-FAE9-4AA8-8214-AC02049B972E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CDCA-A2B1-415E-A252-937194F74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3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066A-1268-4B7E-B7B4-85299AA952A5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DFC9-9A53-4ACD-8A78-3B3D6B2DC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2E39-34B4-4281-A5A2-B0A035402DDA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A155-B004-403C-AE22-A7B647D2B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2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2590-1A28-4223-A16A-A2532E53F6A8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4DB-9DEA-4BBE-92D4-B5034BCD2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2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21B6-67F9-48B6-97DB-BB934BB7632B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5AB2-04A1-44E6-87AD-1B67FD205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7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002D-29AF-4A28-9B0E-D9CA65846120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6499-6BAA-4BB0-BD98-9DA049275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2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AAF4-0077-4516-98C1-C58F16C71C20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93E4F-8A1B-454C-A617-D8F6F05AE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F3B1-A06F-4981-BE88-E072825BA02A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B43AC-F71B-4AB2-AF80-BAA1C995D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5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5C5F-349F-4C04-A863-CAC343DA0FB6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BCBD6-57B8-4590-ABA6-58FAC6D2A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439C-249A-42A0-A1A8-06089D9EB23E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2ED69-E31D-4ADB-BDBB-A459FD5F0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4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Kliknij, aby edytować styl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Edytuj style wzorca tekstu</a:t>
            </a:r>
          </a:p>
          <a:p>
            <a:pPr lvl="1"/>
            <a:r>
              <a:rPr lang="pl-PL" altLang="en-US"/>
              <a:t>Drugi poziom</a:t>
            </a:r>
          </a:p>
          <a:p>
            <a:pPr lvl="2"/>
            <a:r>
              <a:rPr lang="pl-PL" altLang="en-US"/>
              <a:t>Trzeci poziom</a:t>
            </a:r>
          </a:p>
          <a:p>
            <a:pPr lvl="3"/>
            <a:r>
              <a:rPr lang="pl-PL" altLang="en-US"/>
              <a:t>Czwarty poziom</a:t>
            </a:r>
          </a:p>
          <a:p>
            <a:pPr lvl="4"/>
            <a:r>
              <a:rPr lang="pl-PL" altLang="en-US"/>
              <a:t>Piąty poziom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D2C6F8-8638-4BBE-ACCE-E444F57B5E19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E65BB8-574A-4325-A35B-5E62FB04B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2165" y="218941"/>
            <a:ext cx="7840015" cy="1220789"/>
          </a:xfrm>
        </p:spPr>
        <p:txBody>
          <a:bodyPr/>
          <a:lstStyle/>
          <a:p>
            <a: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Муниципальное бюджетное дошкольное образовательное учреждение </a:t>
            </a:r>
            <a:b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детский сад «Оленёнок</a:t>
            </a:r>
            <a:endParaRPr lang="ru-RU" sz="2400" dirty="0"/>
          </a:p>
        </p:txBody>
      </p:sp>
      <p:sp>
        <p:nvSpPr>
          <p:cNvPr id="3075" name="Podtytuł 2"/>
          <p:cNvSpPr>
            <a:spLocks noGrp="1"/>
          </p:cNvSpPr>
          <p:nvPr>
            <p:ph type="subTitle" idx="1"/>
          </p:nvPr>
        </p:nvSpPr>
        <p:spPr>
          <a:xfrm>
            <a:off x="1044890" y="2006399"/>
            <a:ext cx="6858000" cy="165576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Муниципальный проект</a:t>
            </a:r>
          </a:p>
          <a:p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«Острова успеха»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 bwMode="auto">
          <a:xfrm rot="20907642">
            <a:off x="-220379" y="3598458"/>
            <a:ext cx="3927306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ОСТРОВ</a:t>
            </a:r>
          </a:p>
          <a:p>
            <a:pPr defTabSz="914400" eaLnBrk="1" hangingPunct="1"/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Экологиум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203" y="3370519"/>
            <a:ext cx="1867436" cy="1716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13" y="218941"/>
            <a:ext cx="1676770" cy="223304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35104" y="6451261"/>
            <a:ext cx="2202287" cy="546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2020-2021 г</a:t>
            </a:r>
          </a:p>
        </p:txBody>
      </p:sp>
      <p:sp>
        <p:nvSpPr>
          <p:cNvPr id="8" name="Podtytuł 2"/>
          <p:cNvSpPr txBox="1">
            <a:spLocks/>
          </p:cNvSpPr>
          <p:nvPr/>
        </p:nvSpPr>
        <p:spPr bwMode="auto">
          <a:xfrm rot="21046136">
            <a:off x="331735" y="5232658"/>
            <a:ext cx="3549562" cy="13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ru-RU" b="1" dirty="0">
                <a:latin typeface="Comic Sans MS" panose="030F0702030302020204" pitchFamily="66" charset="0"/>
              </a:rPr>
              <a:t>Куратор:</a:t>
            </a:r>
          </a:p>
          <a:p>
            <a:pPr defTabSz="914400" eaLnBrk="1" hangingPunct="1"/>
            <a:r>
              <a:rPr lang="ru-RU" b="1" dirty="0">
                <a:latin typeface="Comic Sans MS" panose="030F0702030302020204" pitchFamily="66" charset="0"/>
              </a:rPr>
              <a:t>Башкирцева </a:t>
            </a:r>
          </a:p>
          <a:p>
            <a:pPr defTabSz="914400" eaLnBrk="1" hangingPunct="1"/>
            <a:r>
              <a:rPr lang="ru-RU" b="1" dirty="0">
                <a:latin typeface="Comic Sans MS" panose="030F0702030302020204" pitchFamily="66" charset="0"/>
              </a:rPr>
              <a:t>Наталья Олеговна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Экологическая партия Узбекиста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8" y="2328909"/>
            <a:ext cx="3215151" cy="2655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779" y="298896"/>
            <a:ext cx="2017951" cy="1853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07CE81-7857-4B1F-B67D-18B95982DD03}"/>
              </a:ext>
            </a:extLst>
          </p:cNvPr>
          <p:cNvSpPr txBox="1"/>
          <p:nvPr/>
        </p:nvSpPr>
        <p:spPr>
          <a:xfrm>
            <a:off x="3829878" y="2073102"/>
            <a:ext cx="51948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Уже от них, их экологической грамотности, социальной активности, ответственности будут зависеть преодоление экологического кризиса и сохранение жизни на Земле.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87BC29-A2CF-458F-94B6-37D5CA82C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27" y="687149"/>
            <a:ext cx="655986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к сэкономить и помочь экологии: меняем привы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39" y="175034"/>
            <a:ext cx="3078051" cy="2381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Всероссийский конкурс Планета - наше достояние - Департамент природных  ресурсов и охраны окружающ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6" y="2876598"/>
            <a:ext cx="3657600" cy="255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15910" y="1685948"/>
            <a:ext cx="7559900" cy="23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br>
              <a:rPr lang="ru-RU" sz="4000" b="1" dirty="0">
                <a:solidFill>
                  <a:srgbClr val="05B333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05B333"/>
                </a:solidFill>
                <a:latin typeface="Comic Sans MS" panose="030F0702030302020204" pitchFamily="66" charset="0"/>
              </a:rPr>
              <a:t>БЛАГОДАРЮ  </a:t>
            </a:r>
          </a:p>
          <a:p>
            <a:pPr algn="ctr" defTabSz="914400" eaLnBrk="1" hangingPunct="1">
              <a:lnSpc>
                <a:spcPct val="150000"/>
              </a:lnSpc>
            </a:pPr>
            <a:r>
              <a:rPr lang="ru-RU" sz="4000" b="1" dirty="0">
                <a:solidFill>
                  <a:srgbClr val="05B333"/>
                </a:solidFill>
                <a:latin typeface="Comic Sans MS" panose="030F0702030302020204" pitchFamily="66" charset="0"/>
              </a:rPr>
              <a:t>ЗА СОТРУДНИЧЕСТВО !</a:t>
            </a:r>
            <a:br>
              <a:rPr lang="ru-RU" sz="4000" b="1" dirty="0">
                <a:solidFill>
                  <a:srgbClr val="05B333"/>
                </a:solidFill>
                <a:latin typeface="Comic Sans MS" panose="030F0702030302020204" pitchFamily="66" charset="0"/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1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0" y="228661"/>
            <a:ext cx="7701567" cy="1325563"/>
          </a:xfrm>
        </p:spPr>
        <p:txBody>
          <a:bodyPr/>
          <a:lstStyle/>
          <a:p>
            <a:pPr algn="ctr" defTabSz="914400" eaLnBrk="1" hangingPunct="1"/>
            <a:br>
              <a:rPr lang="ru-RU" sz="4000" b="1" dirty="0">
                <a:solidFill>
                  <a:srgbClr val="00B050"/>
                </a:solidFill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5B333"/>
                </a:solidFill>
                <a:latin typeface="Comic Sans MS" panose="030F0702030302020204" pitchFamily="66" charset="0"/>
              </a:rPr>
              <a:t>ОСТРОВ</a:t>
            </a:r>
            <a:br>
              <a:rPr lang="ru-RU" sz="3600" b="1" dirty="0">
                <a:solidFill>
                  <a:srgbClr val="05B333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5B333"/>
                </a:solidFill>
                <a:latin typeface="Comic Sans MS" panose="030F0702030302020204" pitchFamily="66" charset="0"/>
              </a:rPr>
              <a:t>«</a:t>
            </a:r>
            <a:r>
              <a:rPr lang="ru-RU" sz="3600" b="1" dirty="0" err="1">
                <a:solidFill>
                  <a:srgbClr val="05B333"/>
                </a:solidFill>
                <a:latin typeface="Comic Sans MS" panose="030F0702030302020204" pitchFamily="66" charset="0"/>
              </a:rPr>
              <a:t>Экологиум</a:t>
            </a:r>
            <a:r>
              <a:rPr lang="ru-RU" sz="3600" b="1" dirty="0">
                <a:solidFill>
                  <a:srgbClr val="05B333"/>
                </a:solidFill>
                <a:latin typeface="Comic Sans MS" panose="030F0702030302020204" pitchFamily="66" charset="0"/>
              </a:rPr>
              <a:t>»</a:t>
            </a:r>
            <a:br>
              <a:rPr lang="ru-RU" sz="4000" b="1" dirty="0">
                <a:solidFill>
                  <a:srgbClr val="05B333"/>
                </a:solidFill>
                <a:latin typeface="Comic Sans MS" panose="030F0702030302020204" pitchFamily="66" charset="0"/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489" y="1554224"/>
            <a:ext cx="8450688" cy="400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ru-RU" sz="2400" b="1" dirty="0">
                <a:solidFill>
                  <a:srgbClr val="05B333"/>
                </a:solidFill>
                <a:latin typeface="Comic Sans MS" panose="030F0702030302020204" pitchFamily="66" charset="0"/>
              </a:rPr>
              <a:t>Цель: 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Развитие дивергентного мышления у детей старшего дошкольного возраста, посредством погружения в экологическую игру «Как в жизни».    </a:t>
            </a:r>
          </a:p>
          <a:p>
            <a:pPr algn="ctr" defTabSz="914400" eaLnBrk="1" hangingPunct="1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Мы научимся активно применять на практике разнообразные по форме организации </a:t>
            </a:r>
          </a:p>
          <a:p>
            <a:pPr algn="ctr" defTabSz="914400" eaLnBrk="1" hangingPunct="1">
              <a:lnSpc>
                <a:spcPct val="150000"/>
              </a:lnSpc>
            </a:pP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ЭКО - ИГРЫ </a:t>
            </a:r>
          </a:p>
          <a:p>
            <a:pPr algn="ctr" defTabSz="914400" eaLnBrk="1" hangingPunct="1">
              <a:lnSpc>
                <a:spcPct val="150000"/>
              </a:lnSpc>
            </a:pPr>
            <a:endParaRPr lang="ru-RU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defTabSz="914400" eaLnBrk="1" hangingPunct="1"/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804" y="83935"/>
            <a:ext cx="1528013" cy="1470289"/>
          </a:xfrm>
          <a:prstGeom prst="rect">
            <a:avLst/>
          </a:prstGeom>
        </p:spPr>
      </p:pic>
      <p:pic>
        <p:nvPicPr>
          <p:cNvPr id="1026" name="Picture 2" descr="Занятие по экологии в первой и во второй младшей группе детского сада,  разработка экологического проекта и проче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32" y="4803820"/>
            <a:ext cx="2202285" cy="1915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999259" y="243545"/>
            <a:ext cx="7701567" cy="152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br>
              <a:rPr lang="ru-RU" sz="4000" b="1" dirty="0">
                <a:solidFill>
                  <a:srgbClr val="00B050"/>
                </a:solidFill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ru-RU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неделя: информация, знания</a:t>
            </a:r>
            <a:endParaRPr lang="en-US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 defTabSz="914400" eaLnBrk="1" hangingPunct="1"/>
            <a:endParaRPr lang="ru-RU" sz="1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 defTabSz="914400" eaLnBrk="1" hangingPunct="1"/>
            <a:r>
              <a:rPr lang="ru-RU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Что такое эко-игры ?</a:t>
            </a:r>
            <a:br>
              <a:rPr lang="ru-RU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b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en-US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737602" y="1379673"/>
            <a:ext cx="6435211" cy="161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 defTabSz="914400" eaLnBrk="1" hangingPunct="1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Эко – игры направлены на формирование у детей представлений о</a:t>
            </a:r>
            <a:br>
              <a:rPr lang="ru-RU" sz="4000" b="1" dirty="0">
                <a:solidFill>
                  <a:srgbClr val="00B050"/>
                </a:solidFill>
              </a:rPr>
            </a:b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ᐈ Картинки опыты фото, фотографии опыты для детей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6" y="2900922"/>
            <a:ext cx="3017627" cy="2151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663" y="1004169"/>
            <a:ext cx="1691712" cy="1627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4AB82C-5DC3-4EF4-AFEF-2E7C8F9813E4}"/>
              </a:ext>
            </a:extLst>
          </p:cNvPr>
          <p:cNvSpPr txBox="1"/>
          <p:nvPr/>
        </p:nvSpPr>
        <p:spPr>
          <a:xfrm>
            <a:off x="3955207" y="2571674"/>
            <a:ext cx="50730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целесообразности и социальной значимости вторичного использования и переработки бытовых и хозяйственных отходов.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437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906897" y="1482240"/>
            <a:ext cx="3869234" cy="19688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847" y="1968646"/>
            <a:ext cx="4023073" cy="1325563"/>
          </a:xfrm>
        </p:spPr>
        <p:txBody>
          <a:bodyPr/>
          <a:lstStyle/>
          <a:p>
            <a:pPr algn="ctr" defTabSz="914400" eaLnBrk="1" hangingPunct="1"/>
            <a:br>
              <a:rPr lang="ru-RU" sz="40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Классификация эко-игр</a:t>
            </a:r>
            <a:br>
              <a:rPr lang="ru-RU" sz="4000" b="1" dirty="0">
                <a:solidFill>
                  <a:srgbClr val="05B333"/>
                </a:solidFill>
                <a:latin typeface="Comic Sans MS" panose="030F0702030302020204" pitchFamily="66" charset="0"/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Экологическое воспитание © Управление по образованию Барановичского  горисполк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7" y="2300360"/>
            <a:ext cx="1952329" cy="1578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468204" y="3906482"/>
            <a:ext cx="2515287" cy="154128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Игры, связанные с исходной инициативой взрослого</a:t>
            </a:r>
          </a:p>
          <a:p>
            <a:pPr algn="ctr"/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54512" y="4760925"/>
            <a:ext cx="3092645" cy="17832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Игры, </a:t>
            </a:r>
            <a:endParaRPr lang="en-US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по инициативе ребёнка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115170" y="82171"/>
            <a:ext cx="770156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br>
              <a:rPr lang="ru-RU" sz="4000" b="1" dirty="0">
                <a:solidFill>
                  <a:srgbClr val="00B050"/>
                </a:solidFill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5B333"/>
                </a:solidFill>
                <a:latin typeface="Comic Sans MS" panose="030F0702030302020204" pitchFamily="66" charset="0"/>
              </a:rPr>
              <a:t>ОСТРОВ</a:t>
            </a:r>
            <a:br>
              <a:rPr lang="ru-RU" sz="3600" b="1" dirty="0">
                <a:solidFill>
                  <a:srgbClr val="05B333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5B333"/>
                </a:solidFill>
                <a:latin typeface="Comic Sans MS" panose="030F0702030302020204" pitchFamily="66" charset="0"/>
              </a:rPr>
              <a:t>«</a:t>
            </a:r>
            <a:r>
              <a:rPr lang="ru-RU" sz="3600" b="1" dirty="0" err="1">
                <a:solidFill>
                  <a:srgbClr val="05B333"/>
                </a:solidFill>
                <a:latin typeface="Comic Sans MS" panose="030F0702030302020204" pitchFamily="66" charset="0"/>
              </a:rPr>
              <a:t>Экологиум</a:t>
            </a:r>
            <a:r>
              <a:rPr lang="ru-RU" sz="3600" b="1" dirty="0">
                <a:solidFill>
                  <a:srgbClr val="05B333"/>
                </a:solidFill>
                <a:latin typeface="Comic Sans MS" panose="030F0702030302020204" pitchFamily="66" charset="0"/>
              </a:rPr>
              <a:t>»</a:t>
            </a:r>
            <a:br>
              <a:rPr lang="ru-RU" sz="4000" b="1" dirty="0">
                <a:solidFill>
                  <a:srgbClr val="05B333"/>
                </a:solidFill>
                <a:latin typeface="Comic Sans MS" panose="030F0702030302020204" pitchFamily="66" charset="0"/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4757" y="4092909"/>
            <a:ext cx="2532140" cy="149517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Игры, идущие от исторической инициативы этноса</a:t>
            </a:r>
          </a:p>
          <a:p>
            <a:pPr algn="ctr"/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520960" y="3602455"/>
            <a:ext cx="559751" cy="980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306257">
            <a:off x="6588104" y="3367344"/>
            <a:ext cx="420744" cy="533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776546">
            <a:off x="2427005" y="3335789"/>
            <a:ext cx="420744" cy="533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Ecologische kinderen | Premium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84" y="2370077"/>
            <a:ext cx="1906908" cy="1529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0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102291" y="249596"/>
            <a:ext cx="770156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br>
              <a:rPr lang="ru-RU" sz="4000" b="1" dirty="0">
                <a:solidFill>
                  <a:srgbClr val="00B050"/>
                </a:solidFill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r>
              <a:rPr lang="en-US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II </a:t>
            </a: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неделя: </a:t>
            </a:r>
          </a:p>
          <a:p>
            <a:pPr algn="ctr" defTabSz="914400" eaLnBrk="1" hangingPunct="1"/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Понимание правил игры</a:t>
            </a:r>
            <a:br>
              <a:rPr lang="ru-RU" sz="4000" b="1" dirty="0">
                <a:solidFill>
                  <a:srgbClr val="05B333"/>
                </a:solidFill>
                <a:latin typeface="Comic Sans MS" panose="030F0702030302020204" pitchFamily="66" charset="0"/>
              </a:rPr>
            </a:br>
            <a:b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en-US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960623" y="249597"/>
            <a:ext cx="7701567" cy="317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002060"/>
                </a:solidFill>
                <a:latin typeface="Comic Sans MS" panose="030F0702030302020204" pitchFamily="66" charset="0"/>
              </a:rPr>
              <a:t>Детей подготовительных к школе групп распределяют среди кураторов. 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8" name="Picture 6" descr="Как говорить с детьми об экологии: практичные задания и совет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t="8855" r="7221"/>
          <a:stretch/>
        </p:blipFill>
        <p:spPr bwMode="auto">
          <a:xfrm>
            <a:off x="344557" y="2620617"/>
            <a:ext cx="3180521" cy="21004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37BBC0-9B53-42BB-A82E-137462ECEF05}"/>
              </a:ext>
            </a:extLst>
          </p:cNvPr>
          <p:cNvSpPr txBox="1"/>
          <p:nvPr/>
        </p:nvSpPr>
        <p:spPr>
          <a:xfrm>
            <a:off x="3611377" y="2274838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Куратор обучает детей таким же образом, как на коучинге: знакомит, обсуждает правила, атрибуты и играет вместе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25357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012139" y="0"/>
            <a:ext cx="770156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br>
              <a:rPr lang="ru-RU" sz="4000" b="1" dirty="0">
                <a:solidFill>
                  <a:srgbClr val="00B050"/>
                </a:solidFill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Алгоритм создания </a:t>
            </a:r>
          </a:p>
          <a:p>
            <a:pPr algn="ctr" defTabSz="914400" eaLnBrk="1" hangingPunct="1"/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ЭКО -игры</a:t>
            </a:r>
            <a:br>
              <a:rPr lang="ru-RU" sz="4000" b="1" dirty="0">
                <a:solidFill>
                  <a:srgbClr val="05B333"/>
                </a:solidFill>
                <a:latin typeface="Comic Sans MS" panose="030F0702030302020204" pitchFamily="66" charset="0"/>
              </a:rPr>
            </a:br>
            <a:b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en-US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05583269"/>
              </p:ext>
            </p:extLst>
          </p:nvPr>
        </p:nvGraphicFramePr>
        <p:xfrm>
          <a:off x="-128789" y="1133341"/>
          <a:ext cx="9028090" cy="561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65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721216" y="465347"/>
            <a:ext cx="770156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br>
              <a:rPr lang="ru-RU" sz="4000" b="1" dirty="0">
                <a:solidFill>
                  <a:srgbClr val="00B050"/>
                </a:solidFill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r>
              <a:rPr lang="en-US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III</a:t>
            </a: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неделя:</a:t>
            </a:r>
          </a:p>
          <a:p>
            <a:pPr algn="ctr" defTabSz="914400" eaLnBrk="1" hangingPunct="1"/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Игра по своим правилам</a:t>
            </a:r>
            <a:br>
              <a:rPr lang="ru-RU" sz="4000" b="1" dirty="0">
                <a:solidFill>
                  <a:srgbClr val="05B333"/>
                </a:solidFill>
                <a:latin typeface="Comic Sans MS" panose="030F0702030302020204" pitchFamily="66" charset="0"/>
              </a:rPr>
            </a:br>
            <a:b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en-US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29491" y="1361720"/>
            <a:ext cx="7701567" cy="314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 defTabSz="914400" eaLnBrk="1" hangingPunct="1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 течении недели дети обыгрывают новую игру. В последствии дети становятся соавторами игры, предлагают свои правила, или добавляют свои идеи.</a:t>
            </a:r>
          </a:p>
          <a:p>
            <a:pPr algn="ctr" defTabSz="914400" eaLnBrk="1" hangingPunct="1"/>
            <a:br>
              <a:rPr lang="ru-RU" sz="2800" b="1" dirty="0">
                <a:solidFill>
                  <a:srgbClr val="05B333"/>
                </a:solidFill>
                <a:latin typeface="Comic Sans MS" panose="030F0702030302020204" pitchFamily="66" charset="0"/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Экологические дети иллюстрация вектора. иллюстрации насчитывающей дети -  605056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13242" r="2969" b="17177"/>
          <a:stretch/>
        </p:blipFill>
        <p:spPr bwMode="auto">
          <a:xfrm>
            <a:off x="216549" y="3154018"/>
            <a:ext cx="3539886" cy="2044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814" y="-191794"/>
            <a:ext cx="1838247" cy="17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9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90" y="84210"/>
            <a:ext cx="7701567" cy="1325563"/>
          </a:xfrm>
        </p:spPr>
        <p:txBody>
          <a:bodyPr/>
          <a:lstStyle/>
          <a:p>
            <a:pPr algn="ctr" defTabSz="914400" eaLnBrk="1" hangingPunct="1"/>
            <a:br>
              <a:rPr lang="ru-RU" sz="4000" b="1" dirty="0">
                <a:solidFill>
                  <a:srgbClr val="00B050"/>
                </a:solidFill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Какие </a:t>
            </a:r>
            <a:r>
              <a:rPr lang="ru-RU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получаем навыки?</a:t>
            </a:r>
            <a:br>
              <a:rPr lang="ru-RU" sz="4000" b="1" dirty="0">
                <a:solidFill>
                  <a:srgbClr val="05B333"/>
                </a:solidFill>
                <a:latin typeface="Comic Sans MS" panose="030F0702030302020204" pitchFamily="66" charset="0"/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6656" y="1281256"/>
            <a:ext cx="8450688" cy="400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Эко-игры помогают детям осваивать необходимые умения:</a:t>
            </a:r>
          </a:p>
          <a:p>
            <a:pPr marL="342900" indent="-342900" defTabSz="9144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действовать в команде, </a:t>
            </a:r>
          </a:p>
          <a:p>
            <a:pPr marL="342900" indent="-342900" defTabSz="9144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решать проблемы, возникающие из реальной жизни, </a:t>
            </a:r>
          </a:p>
          <a:p>
            <a:pPr marL="342900" indent="-342900" defTabSz="9144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проявлять инициативу и самостоятельность, </a:t>
            </a:r>
          </a:p>
          <a:p>
            <a:pPr marL="342900" indent="-342900" defTabSz="9144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приобретать практические умения, направленные на охрану природы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412" y="102515"/>
            <a:ext cx="1528013" cy="14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9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91" y="102515"/>
            <a:ext cx="7701567" cy="1325563"/>
          </a:xfrm>
        </p:spPr>
        <p:txBody>
          <a:bodyPr/>
          <a:lstStyle/>
          <a:p>
            <a:pPr algn="ctr" defTabSz="914400" eaLnBrk="1" hangingPunct="1"/>
            <a:br>
              <a:rPr lang="ru-RU" sz="4000" b="1" dirty="0">
                <a:solidFill>
                  <a:srgbClr val="00B050"/>
                </a:solidFill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r>
              <a:rPr lang="en-US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IV</a:t>
            </a: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неделя: </a:t>
            </a:r>
            <a:b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Создание своей эко - игры</a:t>
            </a:r>
            <a:br>
              <a:rPr lang="ru-RU" sz="4000" b="1" dirty="0">
                <a:solidFill>
                  <a:srgbClr val="05B333"/>
                </a:solidFill>
                <a:latin typeface="Comic Sans MS" panose="030F0702030302020204" pitchFamily="66" charset="0"/>
              </a:rPr>
            </a:br>
            <a:br>
              <a:rPr lang="ru-RU" sz="4000" b="1" dirty="0">
                <a:solidFill>
                  <a:srgbClr val="00B050"/>
                </a:solidFill>
              </a:rPr>
            </a:b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387" y="1125985"/>
            <a:ext cx="1928613" cy="18557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66479" y="1566793"/>
            <a:ext cx="7420379" cy="33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Итоговый этап, 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 котором виден итог совместной деятельности кураторов, детей и родителей. 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Таким образом не один ребёнок придумывает и составляет игру, а с соавторами.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данном этапе ребёнок становится куратором, обучает родителей и детей 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Своей игре.</a:t>
            </a:r>
          </a:p>
        </p:txBody>
      </p:sp>
    </p:spTree>
    <p:extLst>
      <p:ext uri="{BB962C8B-B14F-4D97-AF65-F5344CB8AC3E}">
        <p14:creationId xmlns:p14="http://schemas.microsoft.com/office/powerpoint/2010/main" val="29512126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Calisto MT"/>
        <a:ea typeface=""/>
        <a:cs typeface="Arial"/>
      </a:majorFont>
      <a:minorFont>
        <a:latin typeface="Arial"/>
        <a:ea typeface=""/>
        <a:cs typeface="Arial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371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Calisto MT</vt:lpstr>
      <vt:lpstr>Comic Sans MS</vt:lpstr>
      <vt:lpstr>Motyw pakietu Office</vt:lpstr>
      <vt:lpstr>Муниципальное бюджетное дошкольное образовательное учреждение  детский сад «Оленёнок</vt:lpstr>
      <vt:lpstr>  ОСТРОВ «Экологиум»  </vt:lpstr>
      <vt:lpstr>Презентация PowerPoint</vt:lpstr>
      <vt:lpstr> Классификация эко-игр  </vt:lpstr>
      <vt:lpstr>Презентация PowerPoint</vt:lpstr>
      <vt:lpstr>Презентация PowerPoint</vt:lpstr>
      <vt:lpstr>Презентация PowerPoint</vt:lpstr>
      <vt:lpstr>  Какие получаем навыки?  </vt:lpstr>
      <vt:lpstr>  IV неделя:  Создание своей эко - игры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Наталья Олеговна</dc:creator>
  <cp:keywords>ЭКОЛОГИУМ</cp:keywords>
  <cp:lastModifiedBy>q</cp:lastModifiedBy>
  <cp:revision>22</cp:revision>
  <dcterms:created xsi:type="dcterms:W3CDTF">2017-01-19T11:23:23Z</dcterms:created>
  <dcterms:modified xsi:type="dcterms:W3CDTF">2021-02-01T11:13:54Z</dcterms:modified>
</cp:coreProperties>
</file>