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tds2.schools.by/photo/917047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934311" y="764704"/>
            <a:ext cx="7640168" cy="1661993"/>
          </a:xfrm>
          <a:prstGeom prst="rect">
            <a:avLst/>
          </a:prstGeom>
          <a:noFill/>
        </p:spPr>
        <p:txBody>
          <a:bodyPr wrap="none" rtlCol="0">
            <a:spAutoFit/>
          </a:bodyPr>
          <a:lstStyle/>
          <a:p>
            <a:pPr algn="ctr"/>
            <a:r>
              <a:rPr lang="ru-RU" sz="2800" b="1" i="1" dirty="0" smtClean="0">
                <a:solidFill>
                  <a:srgbClr val="002060"/>
                </a:solidFill>
                <a:latin typeface="Times New Roman" pitchFamily="18" charset="0"/>
                <a:cs typeface="Times New Roman" pitchFamily="18" charset="0"/>
              </a:rPr>
              <a:t>Памятка для родителей</a:t>
            </a:r>
            <a:endParaRPr lang="ru-RU" sz="2800" dirty="0" smtClean="0">
              <a:solidFill>
                <a:srgbClr val="002060"/>
              </a:solidFill>
              <a:latin typeface="Times New Roman" pitchFamily="18" charset="0"/>
              <a:cs typeface="Times New Roman" pitchFamily="18" charset="0"/>
            </a:endParaRPr>
          </a:p>
          <a:p>
            <a:pPr algn="ctr"/>
            <a:r>
              <a:rPr lang="ru-RU" sz="2800" b="1" i="1" dirty="0" smtClean="0">
                <a:solidFill>
                  <a:srgbClr val="002060"/>
                </a:solidFill>
                <a:latin typeface="Times New Roman" pitchFamily="18" charset="0"/>
                <a:cs typeface="Times New Roman" pitchFamily="18" charset="0"/>
              </a:rPr>
              <a:t>«Как сделать зимнюю прогулку с малышом </a:t>
            </a:r>
            <a:endParaRPr lang="ru-RU" sz="2800" b="1" i="1" dirty="0" smtClean="0">
              <a:solidFill>
                <a:srgbClr val="002060"/>
              </a:solidFill>
              <a:latin typeface="Times New Roman" pitchFamily="18" charset="0"/>
              <a:cs typeface="Times New Roman" pitchFamily="18" charset="0"/>
            </a:endParaRPr>
          </a:p>
          <a:p>
            <a:pPr algn="ctr"/>
            <a:r>
              <a:rPr lang="ru-RU" sz="2800" b="1" i="1" dirty="0" smtClean="0">
                <a:solidFill>
                  <a:srgbClr val="002060"/>
                </a:solidFill>
                <a:latin typeface="Times New Roman" pitchFamily="18" charset="0"/>
                <a:cs typeface="Times New Roman" pitchFamily="18" charset="0"/>
              </a:rPr>
              <a:t>приятной </a:t>
            </a:r>
            <a:r>
              <a:rPr lang="ru-RU" sz="2800" b="1" i="1" dirty="0" smtClean="0">
                <a:solidFill>
                  <a:srgbClr val="002060"/>
                </a:solidFill>
                <a:latin typeface="Times New Roman" pitchFamily="18" charset="0"/>
                <a:cs typeface="Times New Roman" pitchFamily="18" charset="0"/>
              </a:rPr>
              <a:t>и полезной».</a:t>
            </a:r>
            <a:endParaRPr lang="ru-RU" sz="2800" dirty="0" smtClean="0">
              <a:solidFill>
                <a:srgbClr val="002060"/>
              </a:solidFill>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5" name="Рисунок 4" descr="Изображение">
            <a:hlinkClick r:id="rId3" tooltip="&quot;&quot;"/>
          </p:cNvPr>
          <p:cNvPicPr/>
          <p:nvPr/>
        </p:nvPicPr>
        <p:blipFill>
          <a:blip r:embed="rId4" cstate="print"/>
          <a:srcRect/>
          <a:stretch>
            <a:fillRect/>
          </a:stretch>
        </p:blipFill>
        <p:spPr bwMode="auto">
          <a:xfrm>
            <a:off x="2267744" y="2204864"/>
            <a:ext cx="4968552" cy="403244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6" name="TextBox 5"/>
          <p:cNvSpPr txBox="1"/>
          <p:nvPr/>
        </p:nvSpPr>
        <p:spPr>
          <a:xfrm>
            <a:off x="1043608" y="1484784"/>
            <a:ext cx="7056784" cy="3385542"/>
          </a:xfrm>
          <a:prstGeom prst="rect">
            <a:avLst/>
          </a:prstGeom>
          <a:noFill/>
        </p:spPr>
        <p:txBody>
          <a:bodyPr wrap="square" rtlCol="0">
            <a:spAutoFit/>
          </a:bodyPr>
          <a:lstStyle/>
          <a:p>
            <a:pPr algn="ctr"/>
            <a:r>
              <a:rPr lang="ru-RU" sz="2800" b="1" dirty="0" smtClean="0">
                <a:solidFill>
                  <a:srgbClr val="002060"/>
                </a:solidFill>
                <a:latin typeface="Times New Roman" pitchFamily="18" charset="0"/>
                <a:cs typeface="Times New Roman" pitchFamily="18" charset="0"/>
              </a:rPr>
              <a:t>Уважаемые родители, играйте со своими детьми на прогулке!</a:t>
            </a:r>
          </a:p>
          <a:p>
            <a:pPr algn="ctr"/>
            <a:r>
              <a:rPr lang="ru-RU" sz="2800" b="1" dirty="0" smtClean="0">
                <a:solidFill>
                  <a:srgbClr val="002060"/>
                </a:solidFill>
                <a:latin typeface="Times New Roman" pitchFamily="18" charset="0"/>
                <a:cs typeface="Times New Roman" pitchFamily="18" charset="0"/>
              </a:rPr>
              <a:t>Проведение таких игр позволит </a:t>
            </a:r>
            <a:endParaRPr lang="ru-RU" sz="2800" b="1" dirty="0" smtClean="0">
              <a:solidFill>
                <a:srgbClr val="002060"/>
              </a:solidFill>
              <a:latin typeface="Times New Roman" pitchFamily="18" charset="0"/>
              <a:cs typeface="Times New Roman" pitchFamily="18" charset="0"/>
            </a:endParaRPr>
          </a:p>
          <a:p>
            <a:pPr algn="ctr"/>
            <a:r>
              <a:rPr lang="ru-RU" sz="2800" b="1" dirty="0" smtClean="0">
                <a:solidFill>
                  <a:srgbClr val="002060"/>
                </a:solidFill>
                <a:latin typeface="Times New Roman" pitchFamily="18" charset="0"/>
                <a:cs typeface="Times New Roman" pitchFamily="18" charset="0"/>
              </a:rPr>
              <a:t>не </a:t>
            </a:r>
            <a:r>
              <a:rPr lang="ru-RU" sz="2800" b="1" dirty="0" smtClean="0">
                <a:solidFill>
                  <a:srgbClr val="002060"/>
                </a:solidFill>
                <a:latin typeface="Times New Roman" pitchFamily="18" charset="0"/>
                <a:cs typeface="Times New Roman" pitchFamily="18" charset="0"/>
              </a:rPr>
              <a:t>только сделать вашу прогулку интересной, но и использовать её эффективно для развития </a:t>
            </a:r>
            <a:endParaRPr lang="ru-RU" sz="2800" b="1" dirty="0" smtClean="0">
              <a:solidFill>
                <a:srgbClr val="002060"/>
              </a:solidFill>
              <a:latin typeface="Times New Roman" pitchFamily="18" charset="0"/>
              <a:cs typeface="Times New Roman" pitchFamily="18" charset="0"/>
            </a:endParaRPr>
          </a:p>
          <a:p>
            <a:pPr algn="ctr"/>
            <a:r>
              <a:rPr lang="ru-RU" sz="2800" b="1" dirty="0" smtClean="0">
                <a:solidFill>
                  <a:srgbClr val="002060"/>
                </a:solidFill>
                <a:latin typeface="Times New Roman" pitchFamily="18" charset="0"/>
                <a:cs typeface="Times New Roman" pitchFamily="18" charset="0"/>
              </a:rPr>
              <a:t>движений у детей!</a:t>
            </a:r>
            <a:endParaRPr lang="ru-RU" sz="2800" b="1"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827584" y="620688"/>
            <a:ext cx="7488832" cy="4247317"/>
          </a:xfrm>
          <a:prstGeom prst="rect">
            <a:avLst/>
          </a:prstGeom>
          <a:noFill/>
        </p:spPr>
        <p:txBody>
          <a:bodyPr wrap="square" rtlCol="0">
            <a:spAutoFit/>
          </a:bodyPr>
          <a:lstStyle/>
          <a:p>
            <a:r>
              <a:rPr lang="ru-RU" b="1" dirty="0" smtClean="0">
                <a:solidFill>
                  <a:schemeClr val="tx1">
                    <a:lumMod val="95000"/>
                    <a:lumOff val="5000"/>
                  </a:schemeClr>
                </a:solidFill>
                <a:latin typeface="Times New Roman" pitchFamily="18" charset="0"/>
                <a:cs typeface="Times New Roman" pitchFamily="18" charset="0"/>
              </a:rPr>
              <a:t>Существует много способов, как провести выходной день вместе с ребенком интересно и увлекательно.</a:t>
            </a:r>
          </a:p>
          <a:p>
            <a:r>
              <a:rPr lang="ru-RU" b="1" dirty="0" smtClean="0">
                <a:solidFill>
                  <a:schemeClr val="tx1">
                    <a:lumMod val="95000"/>
                    <a:lumOff val="5000"/>
                  </a:schemeClr>
                </a:solidFill>
                <a:latin typeface="Times New Roman" pitchFamily="18" charset="0"/>
                <a:cs typeface="Times New Roman" pitchFamily="18" charset="0"/>
              </a:rPr>
              <a:t>Для наших детей зима - долгожданная и любимая пора.</a:t>
            </a:r>
          </a:p>
          <a:p>
            <a:r>
              <a:rPr lang="ru-RU" b="1" dirty="0" smtClean="0">
                <a:solidFill>
                  <a:schemeClr val="tx1">
                    <a:lumMod val="95000"/>
                    <a:lumOff val="5000"/>
                  </a:schemeClr>
                </a:solidFill>
                <a:latin typeface="Times New Roman" pitchFamily="18" charset="0"/>
                <a:cs typeface="Times New Roman" pitchFamily="18" charset="0"/>
              </a:rPr>
              <a:t>Не секрет, что для физического развития, укрепления организма детям необходимо как можно больше времени проводить на свежем воздухе. И зима — не исключение из этого правила! А чтобы холод принес пользу и не помешал малышам получить удовольствие от прогулки, они должны быть заняты интересным делом. Необходимо лишь следить за тем, чтобы более интенсивные движения сменялись более спокойными.</a:t>
            </a:r>
          </a:p>
          <a:p>
            <a:r>
              <a:rPr lang="ru-RU" b="1" dirty="0" smtClean="0">
                <a:solidFill>
                  <a:schemeClr val="tx1">
                    <a:lumMod val="95000"/>
                    <a:lumOff val="5000"/>
                  </a:schemeClr>
                </a:solidFill>
                <a:latin typeface="Times New Roman" pitchFamily="18" charset="0"/>
                <a:cs typeface="Times New Roman" pitchFamily="18" charset="0"/>
              </a:rPr>
              <a:t>Как организовать зимние прогулки и сделать их наиболее интересными и полезными для детей?</a:t>
            </a:r>
          </a:p>
          <a:p>
            <a:r>
              <a:rPr lang="ru-RU" b="1" dirty="0" smtClean="0">
                <a:solidFill>
                  <a:schemeClr val="tx1">
                    <a:lumMod val="95000"/>
                    <a:lumOff val="5000"/>
                  </a:schemeClr>
                </a:solidFill>
                <a:latin typeface="Times New Roman" pitchFamily="18" charset="0"/>
                <a:cs typeface="Times New Roman" pitchFamily="18" charset="0"/>
              </a:rPr>
              <a:t>Попробуйте поиграть в специальные игры, задания, забавы, подходящие для зимних условий.</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899592" y="548680"/>
            <a:ext cx="7200799" cy="5909310"/>
          </a:xfrm>
          <a:prstGeom prst="rect">
            <a:avLst/>
          </a:prstGeom>
          <a:noFill/>
        </p:spPr>
        <p:txBody>
          <a:bodyPr wrap="square" rtlCol="0">
            <a:spAutoFit/>
          </a:bodyPr>
          <a:lstStyle/>
          <a:p>
            <a:r>
              <a:rPr lang="ru-RU" b="1" u="sng" dirty="0" smtClean="0">
                <a:solidFill>
                  <a:schemeClr val="tx1">
                    <a:lumMod val="95000"/>
                    <a:lumOff val="5000"/>
                  </a:schemeClr>
                </a:solidFill>
                <a:latin typeface="Times New Roman" pitchFamily="18" charset="0"/>
                <a:cs typeface="Times New Roman" pitchFamily="18" charset="0"/>
              </a:rPr>
              <a:t>Задания на внимание</a:t>
            </a:r>
            <a:r>
              <a:rPr lang="ru-RU" b="1" dirty="0" smtClean="0">
                <a:solidFill>
                  <a:schemeClr val="tx1">
                    <a:lumMod val="95000"/>
                    <a:lumOff val="5000"/>
                  </a:schemeClr>
                </a:solidFill>
                <a:latin typeface="Times New Roman" pitchFamily="18" charset="0"/>
                <a:cs typeface="Times New Roman" pitchFamily="18" charset="0"/>
              </a:rPr>
              <a:t>:</a:t>
            </a:r>
          </a:p>
          <a:p>
            <a:r>
              <a:rPr lang="ru-RU" b="1" dirty="0" smtClean="0">
                <a:solidFill>
                  <a:schemeClr val="tx1">
                    <a:lumMod val="95000"/>
                    <a:lumOff val="5000"/>
                  </a:schemeClr>
                </a:solidFill>
                <a:latin typeface="Times New Roman" pitchFamily="18" charset="0"/>
                <a:cs typeface="Times New Roman" pitchFamily="18" charset="0"/>
              </a:rPr>
              <a:t>1. Показать детям веточку и предложить внимательно осмотреть ее в течение 30—40 сек. Затем веточку спрятать. Теперь ребята должны постараться как можно точнее ответить на следующие </a:t>
            </a:r>
            <a:r>
              <a:rPr lang="ru-RU" b="1" u="sng" dirty="0" smtClean="0">
                <a:solidFill>
                  <a:schemeClr val="tx1">
                    <a:lumMod val="95000"/>
                    <a:lumOff val="5000"/>
                  </a:schemeClr>
                </a:solidFill>
                <a:latin typeface="Times New Roman" pitchFamily="18" charset="0"/>
                <a:cs typeface="Times New Roman" pitchFamily="18" charset="0"/>
              </a:rPr>
              <a:t>вопросы</a:t>
            </a:r>
            <a:r>
              <a:rPr lang="ru-RU" b="1" dirty="0" smtClean="0">
                <a:solidFill>
                  <a:schemeClr val="tx1">
                    <a:lumMod val="95000"/>
                    <a:lumOff val="5000"/>
                  </a:schemeClr>
                </a:solidFill>
                <a:latin typeface="Times New Roman" pitchFamily="18" charset="0"/>
                <a:cs typeface="Times New Roman" pitchFamily="18" charset="0"/>
              </a:rPr>
              <a:t>: сколько на ветке сучков; сколько из них сломанных; от какого дерева и когда срезана эта веточка.</a:t>
            </a:r>
          </a:p>
          <a:p>
            <a:r>
              <a:rPr lang="ru-RU" b="1" dirty="0" smtClean="0">
                <a:solidFill>
                  <a:schemeClr val="tx1">
                    <a:lumMod val="95000"/>
                    <a:lumOff val="5000"/>
                  </a:schemeClr>
                </a:solidFill>
                <a:latin typeface="Times New Roman" pitchFamily="18" charset="0"/>
                <a:cs typeface="Times New Roman" pitchFamily="18" charset="0"/>
              </a:rPr>
              <a:t>2. Во время пути обратите внимание детей на то, что происходит вокруг. Сколько труб на том доме? Кто там идет вдали — мужчина или женщина? Есть ли здесь лиственные деревья? Сколько человек в той группе? Что нес в руках прохожий? и др.</a:t>
            </a:r>
          </a:p>
          <a:p>
            <a:r>
              <a:rPr lang="ru-RU" b="1" dirty="0" smtClean="0">
                <a:solidFill>
                  <a:schemeClr val="tx1">
                    <a:lumMod val="95000"/>
                    <a:lumOff val="5000"/>
                  </a:schemeClr>
                </a:solidFill>
                <a:latin typeface="Times New Roman" pitchFamily="18" charset="0"/>
                <a:cs typeface="Times New Roman" pitchFamily="18" charset="0"/>
              </a:rPr>
              <a:t>3. Обратить внимание, </a:t>
            </a:r>
            <a:r>
              <a:rPr lang="ru-RU" b="1" u="sng" dirty="0" smtClean="0">
                <a:solidFill>
                  <a:schemeClr val="tx1">
                    <a:lumMod val="95000"/>
                    <a:lumOff val="5000"/>
                  </a:schemeClr>
                </a:solidFill>
                <a:latin typeface="Times New Roman" pitchFamily="18" charset="0"/>
                <a:cs typeface="Times New Roman" pitchFamily="18" charset="0"/>
              </a:rPr>
              <a:t>что</a:t>
            </a:r>
            <a:r>
              <a:rPr lang="ru-RU" b="1" dirty="0" smtClean="0">
                <a:solidFill>
                  <a:schemeClr val="tx1">
                    <a:lumMod val="95000"/>
                    <a:lumOff val="5000"/>
                  </a:schemeClr>
                </a:solidFill>
                <a:latin typeface="Times New Roman" pitchFamily="18" charset="0"/>
                <a:cs typeface="Times New Roman" pitchFamily="18" charset="0"/>
              </a:rPr>
              <a:t>:</a:t>
            </a:r>
          </a:p>
          <a:p>
            <a:r>
              <a:rPr lang="ru-RU" b="1" dirty="0" smtClean="0">
                <a:solidFill>
                  <a:schemeClr val="tx1">
                    <a:lumMod val="95000"/>
                    <a:lumOff val="5000"/>
                  </a:schemeClr>
                </a:solidFill>
                <a:latin typeface="Times New Roman" pitchFamily="18" charset="0"/>
                <a:cs typeface="Times New Roman" pitchFamily="18" charset="0"/>
              </a:rPr>
              <a:t>а) если большие и маленькие предметы находятся от нас на одном и том же расстоянии, то маленькие кажутся дальше;</a:t>
            </a:r>
          </a:p>
          <a:p>
            <a:r>
              <a:rPr lang="ru-RU" b="1" dirty="0" smtClean="0">
                <a:solidFill>
                  <a:schemeClr val="tx1">
                    <a:lumMod val="95000"/>
                    <a:lumOff val="5000"/>
                  </a:schemeClr>
                </a:solidFill>
                <a:latin typeface="Times New Roman" pitchFamily="18" charset="0"/>
                <a:cs typeface="Times New Roman" pitchFamily="18" charset="0"/>
              </a:rPr>
              <a:t>б) яркие предметы кажутся ближе, чем темные;</a:t>
            </a:r>
          </a:p>
          <a:p>
            <a:r>
              <a:rPr lang="ru-RU" b="1" dirty="0" smtClean="0">
                <a:solidFill>
                  <a:schemeClr val="tx1">
                    <a:lumMod val="95000"/>
                    <a:lumOff val="5000"/>
                  </a:schemeClr>
                </a:solidFill>
                <a:latin typeface="Times New Roman" pitchFamily="18" charset="0"/>
                <a:cs typeface="Times New Roman" pitchFamily="18" charset="0"/>
              </a:rPr>
              <a:t>в) </a:t>
            </a:r>
            <a:r>
              <a:rPr lang="ru-RU" b="1" dirty="0" err="1" smtClean="0">
                <a:solidFill>
                  <a:schemeClr val="tx1">
                    <a:lumMod val="95000"/>
                    <a:lumOff val="5000"/>
                  </a:schemeClr>
                </a:solidFill>
                <a:latin typeface="Times New Roman" pitchFamily="18" charset="0"/>
                <a:cs typeface="Times New Roman" pitchFamily="18" charset="0"/>
              </a:rPr>
              <a:t>в</a:t>
            </a:r>
            <a:r>
              <a:rPr lang="ru-RU" b="1" dirty="0" smtClean="0">
                <a:solidFill>
                  <a:schemeClr val="tx1">
                    <a:lumMod val="95000"/>
                    <a:lumOff val="5000"/>
                  </a:schemeClr>
                </a:solidFill>
                <a:latin typeface="Times New Roman" pitchFamily="18" charset="0"/>
                <a:cs typeface="Times New Roman" pitchFamily="18" charset="0"/>
              </a:rPr>
              <a:t> пасмурный день, в дождь, в сумерки все расстояния кажутся больше, а в солнечный день — наоборот.</a:t>
            </a:r>
          </a:p>
          <a:p>
            <a:r>
              <a:rPr lang="ru-RU" b="1" dirty="0" smtClean="0">
                <a:solidFill>
                  <a:schemeClr val="tx1">
                    <a:lumMod val="95000"/>
                    <a:lumOff val="5000"/>
                  </a:schemeClr>
                </a:solidFill>
                <a:latin typeface="Times New Roman" pitchFamily="18" charset="0"/>
                <a:cs typeface="Times New Roman" pitchFamily="18" charset="0"/>
              </a:rPr>
              <a:t>Кроме игр со снегом, занимательных упражнений и забав, большим успехом у наших детей пользуются игры-эстафеты. Такие развлечения помогают содержательно и весело провести с детьми прогулки, спортивные состязания.</a:t>
            </a:r>
          </a:p>
          <a:p>
            <a:endParaRPr lang="ru-RU"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899592" y="476672"/>
            <a:ext cx="7488832" cy="5909310"/>
          </a:xfrm>
          <a:prstGeom prst="rect">
            <a:avLst/>
          </a:prstGeom>
          <a:noFill/>
        </p:spPr>
        <p:txBody>
          <a:bodyPr wrap="square" rtlCol="0">
            <a:spAutoFit/>
          </a:bodyPr>
          <a:lstStyle/>
          <a:p>
            <a:r>
              <a:rPr lang="ru-RU" b="1" dirty="0" smtClean="0">
                <a:solidFill>
                  <a:schemeClr val="tx1">
                    <a:lumMod val="95000"/>
                    <a:lumOff val="5000"/>
                  </a:schemeClr>
                </a:solidFill>
                <a:latin typeface="Times New Roman" pitchFamily="18" charset="0"/>
                <a:cs typeface="Times New Roman" pitchFamily="18" charset="0"/>
              </a:rPr>
              <a:t>Кто быстрее слепит снеговика</a:t>
            </a:r>
          </a:p>
          <a:p>
            <a:r>
              <a:rPr lang="ru-RU" dirty="0" smtClean="0">
                <a:solidFill>
                  <a:schemeClr val="tx1">
                    <a:lumMod val="95000"/>
                    <a:lumOff val="5000"/>
                  </a:schemeClr>
                </a:solidFill>
                <a:latin typeface="Times New Roman" pitchFamily="18" charset="0"/>
                <a:cs typeface="Times New Roman" pitchFamily="18" charset="0"/>
              </a:rPr>
              <a:t>Дети разбиваются на пары, и каждая пара получает задание слепить снеговика. Для этого необходимо скатать комки разного размера, поставить их друг на друга. Сделать снеговику глаза, брови, нос, рот (из морковки и угольков) и надеть шапку (ведро). Выигрывает та пара, которая быстрее закончит работу. Дети о работе договариваются сами, игра начинается по команде «Приготовились! Начали!»</a:t>
            </a:r>
          </a:p>
          <a:p>
            <a:r>
              <a:rPr lang="ru-RU" b="1" dirty="0" smtClean="0">
                <a:solidFill>
                  <a:schemeClr val="tx1">
                    <a:lumMod val="95000"/>
                    <a:lumOff val="5000"/>
                  </a:schemeClr>
                </a:solidFill>
                <a:latin typeface="Times New Roman" pitchFamily="18" charset="0"/>
                <a:cs typeface="Times New Roman" pitchFamily="18" charset="0"/>
              </a:rPr>
              <a:t>Флажки </a:t>
            </a:r>
            <a:endParaRPr lang="ru-RU" b="1" dirty="0" smtClean="0">
              <a:solidFill>
                <a:schemeClr val="tx1">
                  <a:lumMod val="95000"/>
                  <a:lumOff val="5000"/>
                </a:schemeClr>
              </a:solidFill>
              <a:latin typeface="Times New Roman" pitchFamily="18" charset="0"/>
              <a:cs typeface="Times New Roman" pitchFamily="18" charset="0"/>
            </a:endParaRPr>
          </a:p>
          <a:p>
            <a:r>
              <a:rPr lang="ru-RU" dirty="0" smtClean="0">
                <a:solidFill>
                  <a:schemeClr val="tx1">
                    <a:lumMod val="95000"/>
                    <a:lumOff val="5000"/>
                  </a:schemeClr>
                </a:solidFill>
                <a:latin typeface="Times New Roman" pitchFamily="18" charset="0"/>
                <a:cs typeface="Times New Roman" pitchFamily="18" charset="0"/>
              </a:rPr>
              <a:t>Вдоль ската горки расставлены палочки с ленточками на них. Необходимо прокатиться с горы на санках и схватить флажок. Побеждает тот, у кого больше флажков.</a:t>
            </a:r>
          </a:p>
          <a:p>
            <a:r>
              <a:rPr lang="ru-RU" b="1" dirty="0" smtClean="0">
                <a:solidFill>
                  <a:schemeClr val="tx1">
                    <a:lumMod val="95000"/>
                    <a:lumOff val="5000"/>
                  </a:schemeClr>
                </a:solidFill>
                <a:latin typeface="Times New Roman" pitchFamily="18" charset="0"/>
                <a:cs typeface="Times New Roman" pitchFamily="18" charset="0"/>
              </a:rPr>
              <a:t>Снежки</a:t>
            </a:r>
          </a:p>
          <a:p>
            <a:r>
              <a:rPr lang="ru-RU" dirty="0" smtClean="0">
                <a:solidFill>
                  <a:schemeClr val="tx1">
                    <a:lumMod val="95000"/>
                    <a:lumOff val="5000"/>
                  </a:schemeClr>
                </a:solidFill>
                <a:latin typeface="Times New Roman" pitchFamily="18" charset="0"/>
                <a:cs typeface="Times New Roman" pitchFamily="18" charset="0"/>
              </a:rPr>
              <a:t>Дети лепят снежки и стараются попасть друг в друга. Бросать можно только в ноги. </a:t>
            </a:r>
            <a:r>
              <a:rPr lang="ru-RU" u="sng" dirty="0" smtClean="0">
                <a:solidFill>
                  <a:schemeClr val="tx1">
                    <a:lumMod val="95000"/>
                    <a:lumOff val="5000"/>
                  </a:schemeClr>
                </a:solidFill>
                <a:latin typeface="Times New Roman" pitchFamily="18" charset="0"/>
                <a:cs typeface="Times New Roman" pitchFamily="18" charset="0"/>
              </a:rPr>
              <a:t>Вариант</a:t>
            </a:r>
            <a:r>
              <a:rPr lang="ru-RU" dirty="0" smtClean="0">
                <a:solidFill>
                  <a:schemeClr val="tx1">
                    <a:lumMod val="95000"/>
                    <a:lumOff val="5000"/>
                  </a:schemeClr>
                </a:solidFill>
                <a:latin typeface="Times New Roman" pitchFamily="18" charset="0"/>
                <a:cs typeface="Times New Roman" pitchFamily="18" charset="0"/>
              </a:rPr>
              <a:t>: можно разделить детей на две команды. Выбывает из игры тот, в кого попадут снежком. Выигрывает та команда, у которой останется больше игроков.</a:t>
            </a:r>
          </a:p>
          <a:p>
            <a:r>
              <a:rPr lang="ru-RU" b="1" dirty="0" smtClean="0">
                <a:solidFill>
                  <a:schemeClr val="tx1">
                    <a:lumMod val="95000"/>
                    <a:lumOff val="5000"/>
                  </a:schemeClr>
                </a:solidFill>
                <a:latin typeface="Times New Roman" pitchFamily="18" charset="0"/>
                <a:cs typeface="Times New Roman" pitchFamily="18" charset="0"/>
              </a:rPr>
              <a:t>Шагай шире</a:t>
            </a:r>
          </a:p>
          <a:p>
            <a:r>
              <a:rPr lang="ru-RU" dirty="0" smtClean="0">
                <a:solidFill>
                  <a:schemeClr val="tx1">
                    <a:lumMod val="95000"/>
                    <a:lumOff val="5000"/>
                  </a:schemeClr>
                </a:solidFill>
                <a:latin typeface="Times New Roman" pitchFamily="18" charset="0"/>
                <a:cs typeface="Times New Roman" pitchFamily="18" charset="0"/>
              </a:rPr>
              <a:t>Расстояние между двумя линиями 3—4 м. Необходимо быстрее дойти до противоположной черты, делая широкие шаги. Вместо широких шагов можно передвигаться и прыжками.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683568" y="620688"/>
            <a:ext cx="7704856" cy="5632311"/>
          </a:xfrm>
          <a:prstGeom prst="rect">
            <a:avLst/>
          </a:prstGeom>
          <a:noFill/>
        </p:spPr>
        <p:txBody>
          <a:bodyPr wrap="square" rtlCol="0">
            <a:spAutoFit/>
          </a:bodyPr>
          <a:lstStyle/>
          <a:p>
            <a:r>
              <a:rPr lang="ru-RU" b="1" dirty="0" smtClean="0">
                <a:latin typeface="Times New Roman" pitchFamily="18" charset="0"/>
                <a:cs typeface="Times New Roman" pitchFamily="18" charset="0"/>
              </a:rPr>
              <a:t>Кто выше подбросит снежок</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 игре принимают участие все дети. По команде дети начинают лепить снежки и подбрасывать их. Каждый выполняет задание 3 раза. Побеждает тот, кто все три раза подбросит снежок выше всех. Бросают 2 раза правой и 1 раз левой рукой.</a:t>
            </a:r>
          </a:p>
          <a:p>
            <a:r>
              <a:rPr lang="ru-RU" b="1" dirty="0" smtClean="0">
                <a:latin typeface="Times New Roman" pitchFamily="18" charset="0"/>
                <a:cs typeface="Times New Roman" pitchFamily="18" charset="0"/>
              </a:rPr>
              <a:t>Самые быстрые санки</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2—3 детей садятся на санки спиной вперед </a:t>
            </a:r>
            <a:r>
              <a:rPr lang="ru-RU" i="1" dirty="0" smtClean="0">
                <a:latin typeface="Times New Roman" pitchFamily="18" charset="0"/>
                <a:cs typeface="Times New Roman" pitchFamily="18" charset="0"/>
              </a:rPr>
              <a:t>(на одних санках может ехать один ребенок или двое детей)</a:t>
            </a:r>
            <a:r>
              <a:rPr lang="ru-RU" dirty="0" smtClean="0">
                <a:latin typeface="Times New Roman" pitchFamily="18" charset="0"/>
                <a:cs typeface="Times New Roman" pitchFamily="18" charset="0"/>
              </a:rPr>
              <a:t>. По команде дети начинает отталкиваться ногами и двигаться вперед. Расстояние от старта до финиша — 5 метров. Игру можно повторять 2—3 раза, с разными участниками.</a:t>
            </a:r>
          </a:p>
          <a:p>
            <a:r>
              <a:rPr lang="ru-RU" b="1" dirty="0" smtClean="0">
                <a:latin typeface="Times New Roman" pitchFamily="18" charset="0"/>
                <a:cs typeface="Times New Roman" pitchFamily="18" charset="0"/>
              </a:rPr>
              <a:t>Попади в лунку</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Педагог делает в снегу несколько лунок, каждому ребенку дает мешочек с шариками. За установленное время дети забрасывают в лунку как можно больше шариков, затем подсчитывают итог.</a:t>
            </a:r>
          </a:p>
          <a:p>
            <a:r>
              <a:rPr lang="ru-RU" dirty="0" smtClean="0">
                <a:latin typeface="Times New Roman" pitchFamily="18" charset="0"/>
                <a:cs typeface="Times New Roman" pitchFamily="18" charset="0"/>
              </a:rPr>
              <a:t>На морозе необходимо постоянно двигаться. Делать это можно разными способами. </a:t>
            </a:r>
            <a:r>
              <a:rPr lang="ru-RU" u="sng" dirty="0" smtClean="0">
                <a:latin typeface="Times New Roman" pitchFamily="18" charset="0"/>
                <a:cs typeface="Times New Roman" pitchFamily="18" charset="0"/>
              </a:rPr>
              <a:t>Подойдут</a:t>
            </a:r>
            <a:r>
              <a:rPr lang="ru-RU" dirty="0" smtClean="0">
                <a:latin typeface="Times New Roman" pitchFamily="18" charset="0"/>
                <a:cs typeface="Times New Roman" pitchFamily="18" charset="0"/>
              </a:rPr>
              <a:t>: Ходьба и бег спинами друг к другу. Парный бег </a:t>
            </a:r>
            <a:r>
              <a:rPr lang="ru-RU" i="1" dirty="0" smtClean="0">
                <a:latin typeface="Times New Roman" pitchFamily="18" charset="0"/>
                <a:cs typeface="Times New Roman" pitchFamily="18" charset="0"/>
              </a:rPr>
              <a:t>(взявшись за руки)</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Быстрая ходьба с подниманием предметов.</a:t>
            </a:r>
          </a:p>
          <a:p>
            <a:r>
              <a:rPr lang="ru-RU" dirty="0" smtClean="0">
                <a:latin typeface="Times New Roman" pitchFamily="18" charset="0"/>
                <a:cs typeface="Times New Roman" pitchFamily="18" charset="0"/>
              </a:rPr>
              <a:t>—Бег вперед спиной.</a:t>
            </a:r>
          </a:p>
          <a:p>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5" name="TextBox 4"/>
          <p:cNvSpPr txBox="1"/>
          <p:nvPr/>
        </p:nvSpPr>
        <p:spPr>
          <a:xfrm>
            <a:off x="827584" y="692696"/>
            <a:ext cx="7632848" cy="5355312"/>
          </a:xfrm>
          <a:prstGeom prst="rect">
            <a:avLst/>
          </a:prstGeom>
          <a:noFill/>
        </p:spPr>
        <p:txBody>
          <a:bodyPr wrap="square" rtlCol="0">
            <a:spAutoFit/>
          </a:bodyPr>
          <a:lstStyle/>
          <a:p>
            <a:r>
              <a:rPr lang="ru-RU" b="1" dirty="0" smtClean="0">
                <a:latin typeface="Times New Roman" pitchFamily="18" charset="0"/>
                <a:cs typeface="Times New Roman" pitchFamily="18" charset="0"/>
              </a:rPr>
              <a:t>Горки</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Дети любят кататься с горок. Они сами решают, как им лучше скатиться. Ваша задача следить, чтобы дети не причинили друг другу травм. Взрослые должны контролировать расстояние между детьми. Не разрешайте ребенку катиться до тех пор, пока другой малыш не отойдет в сторону или скорее не отползет в сторону. Особенно будьте внимательны, если дети катаются на санках, ледянках, </a:t>
            </a:r>
            <a:r>
              <a:rPr lang="ru-RU" dirty="0" err="1" smtClean="0">
                <a:latin typeface="Times New Roman" pitchFamily="18" charset="0"/>
                <a:cs typeface="Times New Roman" pitchFamily="18" charset="0"/>
              </a:rPr>
              <a:t>снегокатах</a:t>
            </a:r>
            <a:r>
              <a:rPr lang="ru-RU" dirty="0" smtClean="0">
                <a:latin typeface="Times New Roman" pitchFamily="18" charset="0"/>
                <a:cs typeface="Times New Roman" pitchFamily="18" charset="0"/>
              </a:rPr>
              <a:t>. Не разрешайте им скатываться с горки на санках паровозиком или сцеплять санки вместе.</a:t>
            </a:r>
          </a:p>
          <a:p>
            <a:r>
              <a:rPr lang="ru-RU" b="1" dirty="0" smtClean="0">
                <a:latin typeface="Times New Roman" pitchFamily="18" charset="0"/>
                <a:cs typeface="Times New Roman" pitchFamily="18" charset="0"/>
              </a:rPr>
              <a:t>Ледяные дорожки</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Зимой на тротуарах встречаются накатанные дорожки. Обычно они узкие и их легко можно обойти, поэтому опасности внимательным людям они обычно не доставляют. Зато как дети довольны.</a:t>
            </a:r>
          </a:p>
          <a:p>
            <a:r>
              <a:rPr lang="ru-RU" dirty="0" smtClean="0">
                <a:latin typeface="Times New Roman" pitchFamily="18" charset="0"/>
                <a:cs typeface="Times New Roman" pitchFamily="18" charset="0"/>
              </a:rPr>
              <a:t>Предложите ребенку пройти по ледяной дорожке, не отрывая ноги, главное, стараясь не упасть. Если малыш все-таки упадет, то взрослые должны подбодрить его и помочь подняться.</a:t>
            </a:r>
          </a:p>
          <a:p>
            <a:r>
              <a:rPr lang="ru-RU" dirty="0" smtClean="0">
                <a:latin typeface="Times New Roman" pitchFamily="18" charset="0"/>
                <a:cs typeface="Times New Roman" pitchFamily="18" charset="0"/>
              </a:rPr>
              <a:t>Держать ребенка надо за руку, чуть выше кисти, чтобы при падении ребенка не вывихнуть ему руку. Вы можете бежать рядом с ним, тогда он вполне может прокатиться по ледяной дорожке стоя на ногах.</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611560" y="332656"/>
            <a:ext cx="5400600" cy="6186309"/>
          </a:xfrm>
          <a:prstGeom prst="rect">
            <a:avLst/>
          </a:prstGeom>
          <a:noFill/>
        </p:spPr>
        <p:txBody>
          <a:bodyPr wrap="square" rtlCol="0">
            <a:spAutoFit/>
          </a:bodyPr>
          <a:lstStyle/>
          <a:p>
            <a:r>
              <a:rPr lang="ru-RU" b="1" dirty="0" smtClean="0">
                <a:latin typeface="Times New Roman" pitchFamily="18" charset="0"/>
                <a:cs typeface="Times New Roman" pitchFamily="18" charset="0"/>
              </a:rPr>
              <a:t>Лепим из снега</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Снег — замечательный материал для творчества, особенно когда он немного влажный. Поэтому, если вы планируете лепить скульптуры, обязательно возьмите с собой сменные варежки или перчатки для ребенка и себя.</a:t>
            </a:r>
          </a:p>
          <a:p>
            <a:r>
              <a:rPr lang="ru-RU" dirty="0" smtClean="0">
                <a:latin typeface="Times New Roman" pitchFamily="18" charset="0"/>
                <a:cs typeface="Times New Roman" pitchFamily="18" charset="0"/>
              </a:rPr>
              <a:t>Помните сказку о Снегурочке? Жили-были дед да баба, и не было у них детей. Вот и решили они слепить из снега Снегурочку. Прекрасная русская сказка, а главное — для зимы почти волшебная. Когда пойдете гулять, возьмите с собой гуашь, кисточки и салфетки, а материал для лепки вас уже будет ждать.</a:t>
            </a:r>
          </a:p>
          <a:p>
            <a:r>
              <a:rPr lang="ru-RU" dirty="0" smtClean="0">
                <a:latin typeface="Times New Roman" pitchFamily="18" charset="0"/>
                <a:cs typeface="Times New Roman" pitchFamily="18" charset="0"/>
              </a:rPr>
              <a:t>Колобок, наверное, самый легкий персонаж для лепки. Скатайте снежный шар, слегка примните его со всех сторон, красками нарисуйте ему глазки и ротик — колобок готов.</a:t>
            </a:r>
          </a:p>
          <a:p>
            <a:r>
              <a:rPr lang="ru-RU" dirty="0" smtClean="0">
                <a:latin typeface="Times New Roman" pitchFamily="18" charset="0"/>
                <a:cs typeface="Times New Roman" pitchFamily="18" charset="0"/>
              </a:rPr>
              <a:t>Лепите из снега все, что захочется ребенку. Основа для всех фигур остается одна — снежный шар. Соединяя шары по-разному, можно вылепить и зайчика, и Деда Мороза и Снегурочку, а если сделать несколько шаров, можно построить крепость</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pic>
        <p:nvPicPr>
          <p:cNvPr id="14338" name="Picture 2" descr="https://thumbs.dreamstime.com/b/%D0%B4%D0%B5%D1%82%D0%B8-%D0%B5-%D0%B0%D1%8E%D1%82-%D1%81%D0%BD%D0%B5%D0%B3%D0%BE%D0%B2%D0%B8%D0%BA-36109563.jpg"/>
          <p:cNvPicPr>
            <a:picLocks noChangeAspect="1" noChangeArrowheads="1"/>
          </p:cNvPicPr>
          <p:nvPr/>
        </p:nvPicPr>
        <p:blipFill>
          <a:blip r:embed="rId3" cstate="print"/>
          <a:srcRect/>
          <a:stretch>
            <a:fillRect/>
          </a:stretch>
        </p:blipFill>
        <p:spPr bwMode="auto">
          <a:xfrm>
            <a:off x="6012160" y="1844824"/>
            <a:ext cx="2292896" cy="3439344"/>
          </a:xfrm>
          <a:prstGeom prst="rect">
            <a:avLst/>
          </a:prstGeom>
          <a:ln w="38100" cap="sq">
            <a:solidFill>
              <a:schemeClr val="tx2">
                <a:lumMod val="40000"/>
                <a:lumOff val="60000"/>
              </a:schemeClr>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755576" y="476672"/>
            <a:ext cx="7416824" cy="3693319"/>
          </a:xfrm>
          <a:prstGeom prst="rect">
            <a:avLst/>
          </a:prstGeom>
          <a:noFill/>
        </p:spPr>
        <p:txBody>
          <a:bodyPr wrap="square" rtlCol="0">
            <a:spAutoFit/>
          </a:bodyPr>
          <a:lstStyle/>
          <a:p>
            <a:r>
              <a:rPr lang="ru-RU" dirty="0" smtClean="0">
                <a:latin typeface="Times New Roman" pitchFamily="18" charset="0"/>
                <a:cs typeface="Times New Roman" pitchFamily="18" charset="0"/>
              </a:rPr>
              <a:t>После активного движения необходим небольшой отдых. В это время можно предложить отгадать загадки о зиме, </a:t>
            </a:r>
            <a:r>
              <a:rPr lang="ru-RU" u="sng" dirty="0" smtClean="0">
                <a:latin typeface="Times New Roman" pitchFamily="18" charset="0"/>
                <a:cs typeface="Times New Roman" pitchFamily="18" charset="0"/>
              </a:rPr>
              <a:t>например</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Крыша </a:t>
            </a:r>
            <a:r>
              <a:rPr lang="ru-RU" dirty="0" smtClean="0">
                <a:latin typeface="Times New Roman" pitchFamily="18" charset="0"/>
                <a:cs typeface="Times New Roman" pitchFamily="18" charset="0"/>
              </a:rPr>
              <a:t>в шапке меховой,</a:t>
            </a:r>
          </a:p>
          <a:p>
            <a:r>
              <a:rPr lang="ru-RU" dirty="0" smtClean="0">
                <a:latin typeface="Times New Roman" pitchFamily="18" charset="0"/>
                <a:cs typeface="Times New Roman" pitchFamily="18" charset="0"/>
              </a:rPr>
              <a:t>Белый дым над головой,</a:t>
            </a:r>
          </a:p>
          <a:p>
            <a:r>
              <a:rPr lang="ru-RU" dirty="0" smtClean="0">
                <a:latin typeface="Times New Roman" pitchFamily="18" charset="0"/>
                <a:cs typeface="Times New Roman" pitchFamily="18" charset="0"/>
              </a:rPr>
              <a:t>Двор в снегу, в снегу дома,</a:t>
            </a:r>
          </a:p>
          <a:p>
            <a:r>
              <a:rPr lang="ru-RU" dirty="0" smtClean="0">
                <a:latin typeface="Times New Roman" pitchFamily="18" charset="0"/>
                <a:cs typeface="Times New Roman" pitchFamily="18" charset="0"/>
              </a:rPr>
              <a:t>Ночью к нам пришла. </a:t>
            </a: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a:t>
            </a:r>
            <a:r>
              <a:rPr lang="ru-RU" i="1" dirty="0" smtClean="0">
                <a:latin typeface="Times New Roman" pitchFamily="18" charset="0"/>
                <a:cs typeface="Times New Roman" pitchFamily="18" charset="0"/>
              </a:rPr>
              <a:t>Зима)</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Какой </a:t>
            </a:r>
            <a:r>
              <a:rPr lang="ru-RU" dirty="0" smtClean="0">
                <a:latin typeface="Times New Roman" pitchFamily="18" charset="0"/>
                <a:cs typeface="Times New Roman" pitchFamily="18" charset="0"/>
              </a:rPr>
              <a:t>это мастер</a:t>
            </a:r>
          </a:p>
          <a:p>
            <a:r>
              <a:rPr lang="ru-RU" dirty="0" smtClean="0">
                <a:latin typeface="Times New Roman" pitchFamily="18" charset="0"/>
                <a:cs typeface="Times New Roman" pitchFamily="18" charset="0"/>
              </a:rPr>
              <a:t>На стекла нанес</a:t>
            </a:r>
          </a:p>
          <a:p>
            <a:r>
              <a:rPr lang="ru-RU" dirty="0" smtClean="0">
                <a:latin typeface="Times New Roman" pitchFamily="18" charset="0"/>
                <a:cs typeface="Times New Roman" pitchFamily="18" charset="0"/>
              </a:rPr>
              <a:t>И листья, и травы,</a:t>
            </a:r>
          </a:p>
          <a:p>
            <a:r>
              <a:rPr lang="ru-RU" dirty="0" smtClean="0">
                <a:latin typeface="Times New Roman" pitchFamily="18" charset="0"/>
                <a:cs typeface="Times New Roman" pitchFamily="18" charset="0"/>
              </a:rPr>
              <a:t>И заросли роз? </a:t>
            </a:r>
            <a:r>
              <a:rPr lang="ru-RU" i="1" dirty="0" smtClean="0">
                <a:latin typeface="Times New Roman" pitchFamily="18" charset="0"/>
                <a:cs typeface="Times New Roman" pitchFamily="18" charset="0"/>
              </a:rPr>
              <a:t>(Мороз)</a:t>
            </a:r>
            <a:endParaRPr lang="ru-RU" dirty="0" smtClean="0">
              <a:latin typeface="Times New Roman" pitchFamily="18" charset="0"/>
              <a:cs typeface="Times New Roman" pitchFamily="18" charset="0"/>
            </a:endParaRPr>
          </a:p>
        </p:txBody>
      </p:sp>
      <p:pic>
        <p:nvPicPr>
          <p:cNvPr id="21506" name="Picture 2" descr="https://charmtravel.ru/wp-content/uploads/2018/01/3-edem-v-kareliyu-gde-luchshiy-otdyh-s-detmi-zimoy-prev.jpg"/>
          <p:cNvPicPr>
            <a:picLocks noChangeAspect="1" noChangeArrowheads="1"/>
          </p:cNvPicPr>
          <p:nvPr/>
        </p:nvPicPr>
        <p:blipFill>
          <a:blip r:embed="rId3" cstate="print"/>
          <a:srcRect/>
          <a:stretch>
            <a:fillRect/>
          </a:stretch>
        </p:blipFill>
        <p:spPr bwMode="auto">
          <a:xfrm>
            <a:off x="3563888" y="2204864"/>
            <a:ext cx="4860032" cy="3240022"/>
          </a:xfrm>
          <a:prstGeom prst="rect">
            <a:avLst/>
          </a:prstGeom>
          <a:ln w="38100" cap="sq">
            <a:solidFill>
              <a:schemeClr val="tx2">
                <a:lumMod val="40000"/>
                <a:lumOff val="60000"/>
              </a:schemeClr>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fs.znanio.ru/d5af0e/03/9b/18037b4d6e1bd26b34898c253c56df768e.jpg"/>
          <p:cNvPicPr/>
          <p:nvPr/>
        </p:nvPicPr>
        <p:blipFill>
          <a:blip r:embed="rId2" cstate="print"/>
          <a:srcRect/>
          <a:stretch>
            <a:fillRect/>
          </a:stretch>
        </p:blipFill>
        <p:spPr bwMode="auto">
          <a:xfrm>
            <a:off x="0" y="1"/>
            <a:ext cx="9144000" cy="6857999"/>
          </a:xfrm>
          <a:prstGeom prst="rect">
            <a:avLst/>
          </a:prstGeom>
          <a:noFill/>
          <a:ln w="9525">
            <a:noFill/>
            <a:miter lim="800000"/>
            <a:headEnd/>
            <a:tailEnd/>
          </a:ln>
        </p:spPr>
      </p:pic>
      <p:sp>
        <p:nvSpPr>
          <p:cNvPr id="4" name="TextBox 3"/>
          <p:cNvSpPr txBox="1"/>
          <p:nvPr/>
        </p:nvSpPr>
        <p:spPr>
          <a:xfrm>
            <a:off x="755576" y="620688"/>
            <a:ext cx="7344815" cy="2585323"/>
          </a:xfrm>
          <a:prstGeom prst="rect">
            <a:avLst/>
          </a:prstGeom>
          <a:noFill/>
        </p:spPr>
        <p:txBody>
          <a:bodyPr wrap="square" rtlCol="0">
            <a:spAutoFit/>
          </a:bodyPr>
          <a:lstStyle/>
          <a:p>
            <a:r>
              <a:rPr lang="ru-RU" u="sng" dirty="0" smtClean="0">
                <a:latin typeface="Times New Roman" pitchFamily="18" charset="0"/>
                <a:cs typeface="Times New Roman" pitchFamily="18" charset="0"/>
              </a:rPr>
              <a:t>В народе говорили</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«Подкорми птиц зимою — послужат тебе весною»</a:t>
            </a:r>
            <a:r>
              <a:rPr lang="ru-RU" dirty="0" smtClean="0">
                <a:latin typeface="Times New Roman" pitchFamily="18" charset="0"/>
                <a:cs typeface="Times New Roman" pitchFamily="18" charset="0"/>
              </a:rPr>
              <a:t>. Наблюдение за жизнью пернатых, рассказы о том, из чего они строят гнезда, как высиживают птенцов, где зимуют и чем питаются, — подчас становятся открытием не только для ребенка, но и для взрослого горожанина.</a:t>
            </a:r>
          </a:p>
          <a:p>
            <a:r>
              <a:rPr lang="ru-RU" dirty="0" smtClean="0">
                <a:latin typeface="Times New Roman" pitchFamily="18" charset="0"/>
                <a:cs typeface="Times New Roman" pitchFamily="18" charset="0"/>
              </a:rPr>
              <a:t>Не забывайте почистить кормушки и положить крошки хлеба, семечки— для детей это не только увлекательная игра, но и настоящий урок доброты!</a:t>
            </a:r>
          </a:p>
          <a:p>
            <a:endParaRPr lang="ru-RU" dirty="0"/>
          </a:p>
        </p:txBody>
      </p:sp>
      <p:pic>
        <p:nvPicPr>
          <p:cNvPr id="20482" name="Picture 2" descr="http://inlotoshino.ru/upload/doc/image4.jpeg"/>
          <p:cNvPicPr>
            <a:picLocks noChangeAspect="1" noChangeArrowheads="1"/>
          </p:cNvPicPr>
          <p:nvPr/>
        </p:nvPicPr>
        <p:blipFill>
          <a:blip r:embed="rId3" cstate="print"/>
          <a:srcRect/>
          <a:stretch>
            <a:fillRect/>
          </a:stretch>
        </p:blipFill>
        <p:spPr bwMode="auto">
          <a:xfrm>
            <a:off x="1979712" y="2780928"/>
            <a:ext cx="5206488" cy="3472687"/>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576</Words>
  <Application>Microsoft Office PowerPoint</Application>
  <PresentationFormat>Экран (4:3)</PresentationFormat>
  <Paragraphs>62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9</cp:revision>
  <dcterms:created xsi:type="dcterms:W3CDTF">2022-01-24T15:07:00Z</dcterms:created>
  <dcterms:modified xsi:type="dcterms:W3CDTF">2022-01-24T16:22:32Z</dcterms:modified>
</cp:coreProperties>
</file>