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4" r:id="rId3"/>
    <p:sldId id="297" r:id="rId4"/>
    <p:sldId id="272" r:id="rId5"/>
    <p:sldId id="298" r:id="rId6"/>
    <p:sldId id="299" r:id="rId7"/>
    <p:sldId id="300" r:id="rId8"/>
    <p:sldId id="290" r:id="rId9"/>
    <p:sldId id="301" r:id="rId10"/>
    <p:sldId id="302" r:id="rId11"/>
    <p:sldId id="291" r:id="rId12"/>
    <p:sldId id="309" r:id="rId13"/>
    <p:sldId id="303" r:id="rId14"/>
    <p:sldId id="312" r:id="rId15"/>
    <p:sldId id="304" r:id="rId16"/>
    <p:sldId id="311" r:id="rId17"/>
    <p:sldId id="305" r:id="rId18"/>
    <p:sldId id="310" r:id="rId19"/>
    <p:sldId id="306" r:id="rId20"/>
    <p:sldId id="313" r:id="rId21"/>
    <p:sldId id="307" r:id="rId22"/>
    <p:sldId id="295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7430A7-0E8B-4233-83A2-552DF073683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4AB06C0-C43B-4D7E-A003-D75C5C26DCA5}">
      <dgm:prSet phldrT="[Текст]"/>
      <dgm:spPr/>
      <dgm:t>
        <a:bodyPr/>
        <a:lstStyle/>
        <a:p>
          <a:r>
            <a:rPr lang="ru-RU" b="1" i="0" dirty="0" smtClean="0">
              <a:solidFill>
                <a:srgbClr val="C00000"/>
              </a:solidFill>
              <a:effectLst/>
              <a:latin typeface="Georgia" pitchFamily="18" charset="0"/>
            </a:rPr>
            <a:t>Работа МБДОУ д/с «Оленёнок»</a:t>
          </a:r>
        </a:p>
      </dgm:t>
    </dgm:pt>
    <dgm:pt modelId="{0348F1DB-A108-4447-947B-F86E9878AAAA}" type="parTrans" cxnId="{E03747F1-E8F4-43FD-9DCE-C15D5B944207}">
      <dgm:prSet/>
      <dgm:spPr/>
      <dgm:t>
        <a:bodyPr/>
        <a:lstStyle/>
        <a:p>
          <a:endParaRPr lang="ru-RU"/>
        </a:p>
      </dgm:t>
    </dgm:pt>
    <dgm:pt modelId="{0B358A20-7066-4893-B187-0A5EAB37942B}" type="sibTrans" cxnId="{E03747F1-E8F4-43FD-9DCE-C15D5B944207}">
      <dgm:prSet/>
      <dgm:spPr/>
      <dgm:t>
        <a:bodyPr/>
        <a:lstStyle/>
        <a:p>
          <a:endParaRPr lang="ru-RU"/>
        </a:p>
      </dgm:t>
    </dgm:pt>
    <dgm:pt modelId="{02F2814C-5350-4F26-897F-3E9856BF5CF0}">
      <dgm:prSet phldrT="[Текст]"/>
      <dgm:spPr/>
      <dgm:t>
        <a:bodyPr/>
        <a:lstStyle/>
        <a:p>
          <a:r>
            <a:rPr lang="ru-RU" b="1" dirty="0" smtClean="0"/>
            <a:t>Познавательно-речевое развитие</a:t>
          </a:r>
          <a:endParaRPr lang="ru-RU" b="1" dirty="0"/>
        </a:p>
      </dgm:t>
    </dgm:pt>
    <dgm:pt modelId="{5EFECBFC-7BD9-4201-8140-3A72794019C2}" type="parTrans" cxnId="{EFBFA61C-DE14-4B27-ACAA-F2781D27CC97}">
      <dgm:prSet/>
      <dgm:spPr/>
      <dgm:t>
        <a:bodyPr/>
        <a:lstStyle/>
        <a:p>
          <a:endParaRPr lang="ru-RU"/>
        </a:p>
      </dgm:t>
    </dgm:pt>
    <dgm:pt modelId="{E62C16CC-4E26-4A04-BAF1-8760150533AE}" type="sibTrans" cxnId="{EFBFA61C-DE14-4B27-ACAA-F2781D27CC97}">
      <dgm:prSet/>
      <dgm:spPr/>
      <dgm:t>
        <a:bodyPr/>
        <a:lstStyle/>
        <a:p>
          <a:endParaRPr lang="ru-RU"/>
        </a:p>
      </dgm:t>
    </dgm:pt>
    <dgm:pt modelId="{1BC951ED-17E9-44C4-BAC9-8CAF3D033485}">
      <dgm:prSet phldrT="[Текст]"/>
      <dgm:spPr/>
      <dgm:t>
        <a:bodyPr/>
        <a:lstStyle/>
        <a:p>
          <a:r>
            <a:rPr lang="ru-RU" b="1" dirty="0" smtClean="0"/>
            <a:t>Физическое развитие</a:t>
          </a:r>
          <a:endParaRPr lang="ru-RU" b="1" dirty="0"/>
        </a:p>
      </dgm:t>
    </dgm:pt>
    <dgm:pt modelId="{9E5941E5-10B4-4FF5-8035-99CF022006D4}" type="parTrans" cxnId="{CCD826EB-A4BB-4269-BB33-AF4F32357DCC}">
      <dgm:prSet/>
      <dgm:spPr/>
      <dgm:t>
        <a:bodyPr/>
        <a:lstStyle/>
        <a:p>
          <a:endParaRPr lang="ru-RU"/>
        </a:p>
      </dgm:t>
    </dgm:pt>
    <dgm:pt modelId="{CB7C5E0F-EF7B-4B32-AB02-D05F1DD83B94}" type="sibTrans" cxnId="{CCD826EB-A4BB-4269-BB33-AF4F32357DCC}">
      <dgm:prSet/>
      <dgm:spPr/>
      <dgm:t>
        <a:bodyPr/>
        <a:lstStyle/>
        <a:p>
          <a:endParaRPr lang="ru-RU"/>
        </a:p>
      </dgm:t>
    </dgm:pt>
    <dgm:pt modelId="{96532BA3-F7D2-4D06-8ED6-61375087E9B5}">
      <dgm:prSet phldrT="[Текст]"/>
      <dgm:spPr/>
      <dgm:t>
        <a:bodyPr/>
        <a:lstStyle/>
        <a:p>
          <a:r>
            <a:rPr lang="ru-RU" b="1" dirty="0" smtClean="0"/>
            <a:t>Художественно-эстетическое развитие</a:t>
          </a:r>
          <a:endParaRPr lang="ru-RU" b="1" dirty="0"/>
        </a:p>
      </dgm:t>
    </dgm:pt>
    <dgm:pt modelId="{F5F8FD76-E0A7-4A54-A79C-9F9E9719D8E3}" type="parTrans" cxnId="{8780691F-4B81-4EC7-8EF4-78043C35F476}">
      <dgm:prSet/>
      <dgm:spPr/>
      <dgm:t>
        <a:bodyPr/>
        <a:lstStyle/>
        <a:p>
          <a:endParaRPr lang="ru-RU"/>
        </a:p>
      </dgm:t>
    </dgm:pt>
    <dgm:pt modelId="{24270D9B-CCEF-49A7-B997-CDFAFE64E483}" type="sibTrans" cxnId="{8780691F-4B81-4EC7-8EF4-78043C35F476}">
      <dgm:prSet/>
      <dgm:spPr/>
      <dgm:t>
        <a:bodyPr/>
        <a:lstStyle/>
        <a:p>
          <a:endParaRPr lang="ru-RU"/>
        </a:p>
      </dgm:t>
    </dgm:pt>
    <dgm:pt modelId="{CD795088-0A04-4031-B9D4-3C196131AB05}">
      <dgm:prSet phldrT="[Текст]"/>
      <dgm:spPr/>
      <dgm:t>
        <a:bodyPr/>
        <a:lstStyle/>
        <a:p>
          <a:r>
            <a:rPr lang="ru-RU" b="1" dirty="0" smtClean="0"/>
            <a:t>Социально-личностное развитие</a:t>
          </a:r>
          <a:endParaRPr lang="ru-RU" b="1" dirty="0"/>
        </a:p>
      </dgm:t>
    </dgm:pt>
    <dgm:pt modelId="{F2599431-8530-43F1-BF32-F1E5DE64D83A}" type="parTrans" cxnId="{7D324A40-5F29-4C04-BE3B-EB48A476F53B}">
      <dgm:prSet/>
      <dgm:spPr/>
      <dgm:t>
        <a:bodyPr/>
        <a:lstStyle/>
        <a:p>
          <a:endParaRPr lang="ru-RU"/>
        </a:p>
      </dgm:t>
    </dgm:pt>
    <dgm:pt modelId="{BF22E5D0-93E6-424C-A268-9D07999A2F25}" type="sibTrans" cxnId="{7D324A40-5F29-4C04-BE3B-EB48A476F53B}">
      <dgm:prSet/>
      <dgm:spPr/>
      <dgm:t>
        <a:bodyPr/>
        <a:lstStyle/>
        <a:p>
          <a:endParaRPr lang="ru-RU"/>
        </a:p>
      </dgm:t>
    </dgm:pt>
    <dgm:pt modelId="{D60559FD-57DB-4F57-B21F-A68C9F87A5EE}">
      <dgm:prSet phldrT="[Текст]"/>
      <dgm:spPr/>
      <dgm:t>
        <a:bodyPr/>
        <a:lstStyle/>
        <a:p>
          <a:r>
            <a:rPr lang="ru-RU" b="1" dirty="0" smtClean="0"/>
            <a:t>Здоровье сберегающее развитие</a:t>
          </a:r>
          <a:endParaRPr lang="ru-RU" b="1" dirty="0"/>
        </a:p>
      </dgm:t>
    </dgm:pt>
    <dgm:pt modelId="{827B06E6-296A-4B4E-8A44-831081E44353}" type="parTrans" cxnId="{65C5DB4E-5647-4D47-A56D-E99FC8253C8F}">
      <dgm:prSet/>
      <dgm:spPr/>
      <dgm:t>
        <a:bodyPr/>
        <a:lstStyle/>
        <a:p>
          <a:endParaRPr lang="ru-RU"/>
        </a:p>
      </dgm:t>
    </dgm:pt>
    <dgm:pt modelId="{20AD2578-5F61-4560-AB2D-F946F8F58615}" type="sibTrans" cxnId="{65C5DB4E-5647-4D47-A56D-E99FC8253C8F}">
      <dgm:prSet/>
      <dgm:spPr/>
      <dgm:t>
        <a:bodyPr/>
        <a:lstStyle/>
        <a:p>
          <a:endParaRPr lang="ru-RU"/>
        </a:p>
      </dgm:t>
    </dgm:pt>
    <dgm:pt modelId="{E163A3F2-4A92-4F45-BF52-20BAB386ED39}">
      <dgm:prSet phldrT="[Текст]"/>
      <dgm:spPr/>
      <dgm:t>
        <a:bodyPr/>
        <a:lstStyle/>
        <a:p>
          <a:r>
            <a:rPr lang="ru-RU" b="1" dirty="0" smtClean="0"/>
            <a:t>Нравственно-патриотическое развитие</a:t>
          </a:r>
          <a:endParaRPr lang="ru-RU" b="1" dirty="0"/>
        </a:p>
      </dgm:t>
    </dgm:pt>
    <dgm:pt modelId="{A5509E84-95BA-46B6-BD9D-718F3BD3C1D3}" type="parTrans" cxnId="{19B23AF7-4BD3-4FFF-9817-A6A16E5020D9}">
      <dgm:prSet/>
      <dgm:spPr/>
      <dgm:t>
        <a:bodyPr/>
        <a:lstStyle/>
        <a:p>
          <a:endParaRPr lang="ru-RU"/>
        </a:p>
      </dgm:t>
    </dgm:pt>
    <dgm:pt modelId="{5FB8D8A0-6258-4060-9E40-4DA3DCA2B6A5}" type="sibTrans" cxnId="{19B23AF7-4BD3-4FFF-9817-A6A16E5020D9}">
      <dgm:prSet/>
      <dgm:spPr/>
      <dgm:t>
        <a:bodyPr/>
        <a:lstStyle/>
        <a:p>
          <a:endParaRPr lang="ru-RU"/>
        </a:p>
      </dgm:t>
    </dgm:pt>
    <dgm:pt modelId="{E1030F1D-DE56-4758-B8BD-B33602FD5549}">
      <dgm:prSet phldrT="[Текст]"/>
      <dgm:spPr/>
      <dgm:t>
        <a:bodyPr/>
        <a:lstStyle/>
        <a:p>
          <a:r>
            <a:rPr lang="ru-RU" b="1" dirty="0" smtClean="0"/>
            <a:t>Трудовое развитие</a:t>
          </a:r>
          <a:endParaRPr lang="ru-RU" b="1" dirty="0"/>
        </a:p>
      </dgm:t>
    </dgm:pt>
    <dgm:pt modelId="{5920E32C-8097-4FCA-9A46-A5AE66E4D66E}" type="parTrans" cxnId="{409DA302-0FF4-4CA1-81FA-AE1155B3822C}">
      <dgm:prSet/>
      <dgm:spPr/>
      <dgm:t>
        <a:bodyPr/>
        <a:lstStyle/>
        <a:p>
          <a:endParaRPr lang="ru-RU"/>
        </a:p>
      </dgm:t>
    </dgm:pt>
    <dgm:pt modelId="{6896E52D-D9FA-4436-AD8C-C0DEB459CBA9}" type="sibTrans" cxnId="{409DA302-0FF4-4CA1-81FA-AE1155B3822C}">
      <dgm:prSet/>
      <dgm:spPr/>
      <dgm:t>
        <a:bodyPr/>
        <a:lstStyle/>
        <a:p>
          <a:endParaRPr lang="ru-RU"/>
        </a:p>
      </dgm:t>
    </dgm:pt>
    <dgm:pt modelId="{D70B61C1-B33C-4684-95F4-19F3A5AE824F}">
      <dgm:prSet phldrT="[Текст]"/>
      <dgm:spPr/>
      <dgm:t>
        <a:bodyPr/>
        <a:lstStyle/>
        <a:p>
          <a:r>
            <a:rPr lang="ru-RU" b="1" dirty="0" smtClean="0"/>
            <a:t>Проектная деятельность</a:t>
          </a:r>
          <a:endParaRPr lang="ru-RU" b="1" dirty="0"/>
        </a:p>
      </dgm:t>
    </dgm:pt>
    <dgm:pt modelId="{CEC85416-52C4-429F-8CBD-80105E144A2D}" type="parTrans" cxnId="{621337BB-FC33-47F2-82FA-2D7A01A11895}">
      <dgm:prSet/>
      <dgm:spPr/>
      <dgm:t>
        <a:bodyPr/>
        <a:lstStyle/>
        <a:p>
          <a:endParaRPr lang="ru-RU"/>
        </a:p>
      </dgm:t>
    </dgm:pt>
    <dgm:pt modelId="{9748DDCA-7122-4A07-9E86-B8DFA849ED6C}" type="sibTrans" cxnId="{621337BB-FC33-47F2-82FA-2D7A01A11895}">
      <dgm:prSet/>
      <dgm:spPr/>
      <dgm:t>
        <a:bodyPr/>
        <a:lstStyle/>
        <a:p>
          <a:endParaRPr lang="ru-RU"/>
        </a:p>
      </dgm:t>
    </dgm:pt>
    <dgm:pt modelId="{FFDACE73-3A68-42EA-8EB3-7AFD1C0FA9B7}" type="pres">
      <dgm:prSet presAssocID="{797430A7-0E8B-4233-83A2-552DF073683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B8A274-53D3-4B06-8F4D-1B7FB6D3F344}" type="pres">
      <dgm:prSet presAssocID="{94AB06C0-C43B-4D7E-A003-D75C5C26DCA5}" presName="centerShape" presStyleLbl="node0" presStyleIdx="0" presStyleCnt="1" custScaleX="138722"/>
      <dgm:spPr/>
      <dgm:t>
        <a:bodyPr/>
        <a:lstStyle/>
        <a:p>
          <a:endParaRPr lang="ru-RU"/>
        </a:p>
      </dgm:t>
    </dgm:pt>
    <dgm:pt modelId="{E2894DA8-3457-4F1C-A68C-7B619BAAB21C}" type="pres">
      <dgm:prSet presAssocID="{5EFECBFC-7BD9-4201-8140-3A72794019C2}" presName="parTrans" presStyleLbl="bgSibTrans2D1" presStyleIdx="0" presStyleCnt="8"/>
      <dgm:spPr/>
      <dgm:t>
        <a:bodyPr/>
        <a:lstStyle/>
        <a:p>
          <a:endParaRPr lang="ru-RU"/>
        </a:p>
      </dgm:t>
    </dgm:pt>
    <dgm:pt modelId="{0ACD61A9-E3AD-488F-A308-2F54F348277B}" type="pres">
      <dgm:prSet presAssocID="{02F2814C-5350-4F26-897F-3E9856BF5CF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F3112-188B-4786-9971-BB17C14E0A31}" type="pres">
      <dgm:prSet presAssocID="{9E5941E5-10B4-4FF5-8035-99CF022006D4}" presName="parTrans" presStyleLbl="bgSibTrans2D1" presStyleIdx="1" presStyleCnt="8"/>
      <dgm:spPr/>
      <dgm:t>
        <a:bodyPr/>
        <a:lstStyle/>
        <a:p>
          <a:endParaRPr lang="ru-RU"/>
        </a:p>
      </dgm:t>
    </dgm:pt>
    <dgm:pt modelId="{A7C69A05-87EA-467E-A5E5-C9FFD87C62F8}" type="pres">
      <dgm:prSet presAssocID="{1BC951ED-17E9-44C4-BAC9-8CAF3D03348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289FD2-9C0C-4144-8745-20FCF631ECCB}" type="pres">
      <dgm:prSet presAssocID="{F5F8FD76-E0A7-4A54-A79C-9F9E9719D8E3}" presName="parTrans" presStyleLbl="bgSibTrans2D1" presStyleIdx="2" presStyleCnt="8"/>
      <dgm:spPr/>
      <dgm:t>
        <a:bodyPr/>
        <a:lstStyle/>
        <a:p>
          <a:endParaRPr lang="ru-RU"/>
        </a:p>
      </dgm:t>
    </dgm:pt>
    <dgm:pt modelId="{944C5358-F1A3-4BE4-8B06-6FB093998B9B}" type="pres">
      <dgm:prSet presAssocID="{96532BA3-F7D2-4D06-8ED6-61375087E9B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050B3-7344-47AB-B094-8171BE0F558C}" type="pres">
      <dgm:prSet presAssocID="{F2599431-8530-43F1-BF32-F1E5DE64D83A}" presName="parTrans" presStyleLbl="bgSibTrans2D1" presStyleIdx="3" presStyleCnt="8"/>
      <dgm:spPr/>
      <dgm:t>
        <a:bodyPr/>
        <a:lstStyle/>
        <a:p>
          <a:endParaRPr lang="ru-RU"/>
        </a:p>
      </dgm:t>
    </dgm:pt>
    <dgm:pt modelId="{16989CFA-7993-4BE4-99F5-890593AE46B1}" type="pres">
      <dgm:prSet presAssocID="{CD795088-0A04-4031-B9D4-3C196131AB0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CCF9C-DA74-4027-AF3E-D358B3911D00}" type="pres">
      <dgm:prSet presAssocID="{827B06E6-296A-4B4E-8A44-831081E44353}" presName="parTrans" presStyleLbl="bgSibTrans2D1" presStyleIdx="4" presStyleCnt="8"/>
      <dgm:spPr/>
      <dgm:t>
        <a:bodyPr/>
        <a:lstStyle/>
        <a:p>
          <a:endParaRPr lang="ru-RU"/>
        </a:p>
      </dgm:t>
    </dgm:pt>
    <dgm:pt modelId="{682047A6-51D0-4DA9-B6FB-41B24A8549AA}" type="pres">
      <dgm:prSet presAssocID="{D60559FD-57DB-4F57-B21F-A68C9F87A5E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4EEB3-F223-4966-BE7C-669764174447}" type="pres">
      <dgm:prSet presAssocID="{A5509E84-95BA-46B6-BD9D-718F3BD3C1D3}" presName="parTrans" presStyleLbl="bgSibTrans2D1" presStyleIdx="5" presStyleCnt="8"/>
      <dgm:spPr/>
      <dgm:t>
        <a:bodyPr/>
        <a:lstStyle/>
        <a:p>
          <a:endParaRPr lang="ru-RU"/>
        </a:p>
      </dgm:t>
    </dgm:pt>
    <dgm:pt modelId="{1E59B04A-F365-4FC4-A61B-706D0ED1CC56}" type="pres">
      <dgm:prSet presAssocID="{E163A3F2-4A92-4F45-BF52-20BAB386ED3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ABE9A-8201-412F-B6F9-2732BB7665C0}" type="pres">
      <dgm:prSet presAssocID="{5920E32C-8097-4FCA-9A46-A5AE66E4D66E}" presName="parTrans" presStyleLbl="bgSibTrans2D1" presStyleIdx="6" presStyleCnt="8"/>
      <dgm:spPr/>
      <dgm:t>
        <a:bodyPr/>
        <a:lstStyle/>
        <a:p>
          <a:endParaRPr lang="ru-RU"/>
        </a:p>
      </dgm:t>
    </dgm:pt>
    <dgm:pt modelId="{6036EAA9-7AF9-48CB-911B-9096CDC350D6}" type="pres">
      <dgm:prSet presAssocID="{E1030F1D-DE56-4758-B8BD-B33602FD5549}" presName="node" presStyleLbl="node1" presStyleIdx="6" presStyleCnt="8" custRadScaleRad="100047" custRadScaleInc="3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D9A6C-D072-40C5-94AD-87FDBE15C3AB}" type="pres">
      <dgm:prSet presAssocID="{CEC85416-52C4-429F-8CBD-80105E144A2D}" presName="parTrans" presStyleLbl="bgSibTrans2D1" presStyleIdx="7" presStyleCnt="8"/>
      <dgm:spPr/>
      <dgm:t>
        <a:bodyPr/>
        <a:lstStyle/>
        <a:p>
          <a:endParaRPr lang="ru-RU"/>
        </a:p>
      </dgm:t>
    </dgm:pt>
    <dgm:pt modelId="{2EBCDA0B-20E6-404F-9AA4-E839C27FC1B0}" type="pres">
      <dgm:prSet presAssocID="{D70B61C1-B33C-4684-95F4-19F3A5AE824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826EB-A4BB-4269-BB33-AF4F32357DCC}" srcId="{94AB06C0-C43B-4D7E-A003-D75C5C26DCA5}" destId="{1BC951ED-17E9-44C4-BAC9-8CAF3D033485}" srcOrd="1" destOrd="0" parTransId="{9E5941E5-10B4-4FF5-8035-99CF022006D4}" sibTransId="{CB7C5E0F-EF7B-4B32-AB02-D05F1DD83B94}"/>
    <dgm:cxn modelId="{B5A449A6-B7F9-4CF7-8A74-5A1411858D41}" type="presOf" srcId="{A5509E84-95BA-46B6-BD9D-718F3BD3C1D3}" destId="{CBD4EEB3-F223-4966-BE7C-669764174447}" srcOrd="0" destOrd="0" presId="urn:microsoft.com/office/officeart/2005/8/layout/radial4"/>
    <dgm:cxn modelId="{F3CC035C-3169-4D7A-8413-36F0F5F8C4D7}" type="presOf" srcId="{94AB06C0-C43B-4D7E-A003-D75C5C26DCA5}" destId="{E2B8A274-53D3-4B06-8F4D-1B7FB6D3F344}" srcOrd="0" destOrd="0" presId="urn:microsoft.com/office/officeart/2005/8/layout/radial4"/>
    <dgm:cxn modelId="{19B23AF7-4BD3-4FFF-9817-A6A16E5020D9}" srcId="{94AB06C0-C43B-4D7E-A003-D75C5C26DCA5}" destId="{E163A3F2-4A92-4F45-BF52-20BAB386ED39}" srcOrd="5" destOrd="0" parTransId="{A5509E84-95BA-46B6-BD9D-718F3BD3C1D3}" sibTransId="{5FB8D8A0-6258-4060-9E40-4DA3DCA2B6A5}"/>
    <dgm:cxn modelId="{9480CD53-B243-41FF-A575-B0AA02F313DE}" type="presOf" srcId="{5EFECBFC-7BD9-4201-8140-3A72794019C2}" destId="{E2894DA8-3457-4F1C-A68C-7B619BAAB21C}" srcOrd="0" destOrd="0" presId="urn:microsoft.com/office/officeart/2005/8/layout/radial4"/>
    <dgm:cxn modelId="{621337BB-FC33-47F2-82FA-2D7A01A11895}" srcId="{94AB06C0-C43B-4D7E-A003-D75C5C26DCA5}" destId="{D70B61C1-B33C-4684-95F4-19F3A5AE824F}" srcOrd="7" destOrd="0" parTransId="{CEC85416-52C4-429F-8CBD-80105E144A2D}" sibTransId="{9748DDCA-7122-4A07-9E86-B8DFA849ED6C}"/>
    <dgm:cxn modelId="{5A915C6A-72F8-4614-B8B7-2728C476BEE2}" type="presOf" srcId="{797430A7-0E8B-4233-83A2-552DF0736832}" destId="{FFDACE73-3A68-42EA-8EB3-7AFD1C0FA9B7}" srcOrd="0" destOrd="0" presId="urn:microsoft.com/office/officeart/2005/8/layout/radial4"/>
    <dgm:cxn modelId="{43CAC128-686F-4473-A4BD-19344319D959}" type="presOf" srcId="{D60559FD-57DB-4F57-B21F-A68C9F87A5EE}" destId="{682047A6-51D0-4DA9-B6FB-41B24A8549AA}" srcOrd="0" destOrd="0" presId="urn:microsoft.com/office/officeart/2005/8/layout/radial4"/>
    <dgm:cxn modelId="{8D30F3B7-AC49-4017-B8B7-772F26C57275}" type="presOf" srcId="{9E5941E5-10B4-4FF5-8035-99CF022006D4}" destId="{887F3112-188B-4786-9971-BB17C14E0A31}" srcOrd="0" destOrd="0" presId="urn:microsoft.com/office/officeart/2005/8/layout/radial4"/>
    <dgm:cxn modelId="{51D4AC6E-04A9-4D5D-B848-242A7A2506D1}" type="presOf" srcId="{827B06E6-296A-4B4E-8A44-831081E44353}" destId="{24CCCF9C-DA74-4027-AF3E-D358B3911D00}" srcOrd="0" destOrd="0" presId="urn:microsoft.com/office/officeart/2005/8/layout/radial4"/>
    <dgm:cxn modelId="{459C275E-39CD-4793-9E52-5828C418D1F6}" type="presOf" srcId="{02F2814C-5350-4F26-897F-3E9856BF5CF0}" destId="{0ACD61A9-E3AD-488F-A308-2F54F348277B}" srcOrd="0" destOrd="0" presId="urn:microsoft.com/office/officeart/2005/8/layout/radial4"/>
    <dgm:cxn modelId="{E9245494-1120-4ADA-863B-41A9EBCE8382}" type="presOf" srcId="{D70B61C1-B33C-4684-95F4-19F3A5AE824F}" destId="{2EBCDA0B-20E6-404F-9AA4-E839C27FC1B0}" srcOrd="0" destOrd="0" presId="urn:microsoft.com/office/officeart/2005/8/layout/radial4"/>
    <dgm:cxn modelId="{409DA302-0FF4-4CA1-81FA-AE1155B3822C}" srcId="{94AB06C0-C43B-4D7E-A003-D75C5C26DCA5}" destId="{E1030F1D-DE56-4758-B8BD-B33602FD5549}" srcOrd="6" destOrd="0" parTransId="{5920E32C-8097-4FCA-9A46-A5AE66E4D66E}" sibTransId="{6896E52D-D9FA-4436-AD8C-C0DEB459CBA9}"/>
    <dgm:cxn modelId="{E0C6C3B8-0B2F-4DE6-9C68-12A3726B7160}" type="presOf" srcId="{5920E32C-8097-4FCA-9A46-A5AE66E4D66E}" destId="{4FDABE9A-8201-412F-B6F9-2732BB7665C0}" srcOrd="0" destOrd="0" presId="urn:microsoft.com/office/officeart/2005/8/layout/radial4"/>
    <dgm:cxn modelId="{22502F7B-9C7A-45B5-8401-57B07673112B}" type="presOf" srcId="{1BC951ED-17E9-44C4-BAC9-8CAF3D033485}" destId="{A7C69A05-87EA-467E-A5E5-C9FFD87C62F8}" srcOrd="0" destOrd="0" presId="urn:microsoft.com/office/officeart/2005/8/layout/radial4"/>
    <dgm:cxn modelId="{67817065-4012-41A2-808C-416128F117EF}" type="presOf" srcId="{CEC85416-52C4-429F-8CBD-80105E144A2D}" destId="{D16D9A6C-D072-40C5-94AD-87FDBE15C3AB}" srcOrd="0" destOrd="0" presId="urn:microsoft.com/office/officeart/2005/8/layout/radial4"/>
    <dgm:cxn modelId="{F38FD8A7-D9E7-4613-AB51-66001072CE36}" type="presOf" srcId="{E1030F1D-DE56-4758-B8BD-B33602FD5549}" destId="{6036EAA9-7AF9-48CB-911B-9096CDC350D6}" srcOrd="0" destOrd="0" presId="urn:microsoft.com/office/officeart/2005/8/layout/radial4"/>
    <dgm:cxn modelId="{E5B1F1C0-4BF6-4795-86A4-F883DDC48A3B}" type="presOf" srcId="{F2599431-8530-43F1-BF32-F1E5DE64D83A}" destId="{F52050B3-7344-47AB-B094-8171BE0F558C}" srcOrd="0" destOrd="0" presId="urn:microsoft.com/office/officeart/2005/8/layout/radial4"/>
    <dgm:cxn modelId="{8780691F-4B81-4EC7-8EF4-78043C35F476}" srcId="{94AB06C0-C43B-4D7E-A003-D75C5C26DCA5}" destId="{96532BA3-F7D2-4D06-8ED6-61375087E9B5}" srcOrd="2" destOrd="0" parTransId="{F5F8FD76-E0A7-4A54-A79C-9F9E9719D8E3}" sibTransId="{24270D9B-CCEF-49A7-B997-CDFAFE64E483}"/>
    <dgm:cxn modelId="{8C24A605-3436-4C19-9D47-742959EE7612}" type="presOf" srcId="{E163A3F2-4A92-4F45-BF52-20BAB386ED39}" destId="{1E59B04A-F365-4FC4-A61B-706D0ED1CC56}" srcOrd="0" destOrd="0" presId="urn:microsoft.com/office/officeart/2005/8/layout/radial4"/>
    <dgm:cxn modelId="{D9179915-490F-4E8A-9F72-D1ACA490C69B}" type="presOf" srcId="{96532BA3-F7D2-4D06-8ED6-61375087E9B5}" destId="{944C5358-F1A3-4BE4-8B06-6FB093998B9B}" srcOrd="0" destOrd="0" presId="urn:microsoft.com/office/officeart/2005/8/layout/radial4"/>
    <dgm:cxn modelId="{EFBFA61C-DE14-4B27-ACAA-F2781D27CC97}" srcId="{94AB06C0-C43B-4D7E-A003-D75C5C26DCA5}" destId="{02F2814C-5350-4F26-897F-3E9856BF5CF0}" srcOrd="0" destOrd="0" parTransId="{5EFECBFC-7BD9-4201-8140-3A72794019C2}" sibTransId="{E62C16CC-4E26-4A04-BAF1-8760150533AE}"/>
    <dgm:cxn modelId="{AE560208-25E3-4D09-9D17-12105975D80F}" type="presOf" srcId="{CD795088-0A04-4031-B9D4-3C196131AB05}" destId="{16989CFA-7993-4BE4-99F5-890593AE46B1}" srcOrd="0" destOrd="0" presId="urn:microsoft.com/office/officeart/2005/8/layout/radial4"/>
    <dgm:cxn modelId="{E03747F1-E8F4-43FD-9DCE-C15D5B944207}" srcId="{797430A7-0E8B-4233-83A2-552DF0736832}" destId="{94AB06C0-C43B-4D7E-A003-D75C5C26DCA5}" srcOrd="0" destOrd="0" parTransId="{0348F1DB-A108-4447-947B-F86E9878AAAA}" sibTransId="{0B358A20-7066-4893-B187-0A5EAB37942B}"/>
    <dgm:cxn modelId="{D29AB627-6A10-412F-BBC0-260C0EF55CC6}" type="presOf" srcId="{F5F8FD76-E0A7-4A54-A79C-9F9E9719D8E3}" destId="{FF289FD2-9C0C-4144-8745-20FCF631ECCB}" srcOrd="0" destOrd="0" presId="urn:microsoft.com/office/officeart/2005/8/layout/radial4"/>
    <dgm:cxn modelId="{7D324A40-5F29-4C04-BE3B-EB48A476F53B}" srcId="{94AB06C0-C43B-4D7E-A003-D75C5C26DCA5}" destId="{CD795088-0A04-4031-B9D4-3C196131AB05}" srcOrd="3" destOrd="0" parTransId="{F2599431-8530-43F1-BF32-F1E5DE64D83A}" sibTransId="{BF22E5D0-93E6-424C-A268-9D07999A2F25}"/>
    <dgm:cxn modelId="{65C5DB4E-5647-4D47-A56D-E99FC8253C8F}" srcId="{94AB06C0-C43B-4D7E-A003-D75C5C26DCA5}" destId="{D60559FD-57DB-4F57-B21F-A68C9F87A5EE}" srcOrd="4" destOrd="0" parTransId="{827B06E6-296A-4B4E-8A44-831081E44353}" sibTransId="{20AD2578-5F61-4560-AB2D-F946F8F58615}"/>
    <dgm:cxn modelId="{C0DEA0AB-04C6-47EF-9F21-BCDD27C05761}" type="presParOf" srcId="{FFDACE73-3A68-42EA-8EB3-7AFD1C0FA9B7}" destId="{E2B8A274-53D3-4B06-8F4D-1B7FB6D3F344}" srcOrd="0" destOrd="0" presId="urn:microsoft.com/office/officeart/2005/8/layout/radial4"/>
    <dgm:cxn modelId="{91DC1E12-240D-4DBA-83C0-54FB564A981A}" type="presParOf" srcId="{FFDACE73-3A68-42EA-8EB3-7AFD1C0FA9B7}" destId="{E2894DA8-3457-4F1C-A68C-7B619BAAB21C}" srcOrd="1" destOrd="0" presId="urn:microsoft.com/office/officeart/2005/8/layout/radial4"/>
    <dgm:cxn modelId="{4558A28C-904A-468E-85EB-A28C3E063548}" type="presParOf" srcId="{FFDACE73-3A68-42EA-8EB3-7AFD1C0FA9B7}" destId="{0ACD61A9-E3AD-488F-A308-2F54F348277B}" srcOrd="2" destOrd="0" presId="urn:microsoft.com/office/officeart/2005/8/layout/radial4"/>
    <dgm:cxn modelId="{111C6077-2B7D-4B3E-99FE-505DEC369EA4}" type="presParOf" srcId="{FFDACE73-3A68-42EA-8EB3-7AFD1C0FA9B7}" destId="{887F3112-188B-4786-9971-BB17C14E0A31}" srcOrd="3" destOrd="0" presId="urn:microsoft.com/office/officeart/2005/8/layout/radial4"/>
    <dgm:cxn modelId="{5E448F5E-AB69-4246-987B-E0980701A41B}" type="presParOf" srcId="{FFDACE73-3A68-42EA-8EB3-7AFD1C0FA9B7}" destId="{A7C69A05-87EA-467E-A5E5-C9FFD87C62F8}" srcOrd="4" destOrd="0" presId="urn:microsoft.com/office/officeart/2005/8/layout/radial4"/>
    <dgm:cxn modelId="{4F806E9A-8C52-466B-BAE3-B567E7E94FBA}" type="presParOf" srcId="{FFDACE73-3A68-42EA-8EB3-7AFD1C0FA9B7}" destId="{FF289FD2-9C0C-4144-8745-20FCF631ECCB}" srcOrd="5" destOrd="0" presId="urn:microsoft.com/office/officeart/2005/8/layout/radial4"/>
    <dgm:cxn modelId="{4496181B-E73A-4B63-9585-0A057C3CB701}" type="presParOf" srcId="{FFDACE73-3A68-42EA-8EB3-7AFD1C0FA9B7}" destId="{944C5358-F1A3-4BE4-8B06-6FB093998B9B}" srcOrd="6" destOrd="0" presId="urn:microsoft.com/office/officeart/2005/8/layout/radial4"/>
    <dgm:cxn modelId="{D6BABCD5-0536-4421-8D34-0DE677D4E9EC}" type="presParOf" srcId="{FFDACE73-3A68-42EA-8EB3-7AFD1C0FA9B7}" destId="{F52050B3-7344-47AB-B094-8171BE0F558C}" srcOrd="7" destOrd="0" presId="urn:microsoft.com/office/officeart/2005/8/layout/radial4"/>
    <dgm:cxn modelId="{7C649827-79C2-4AC1-B78B-C90348C6F609}" type="presParOf" srcId="{FFDACE73-3A68-42EA-8EB3-7AFD1C0FA9B7}" destId="{16989CFA-7993-4BE4-99F5-890593AE46B1}" srcOrd="8" destOrd="0" presId="urn:microsoft.com/office/officeart/2005/8/layout/radial4"/>
    <dgm:cxn modelId="{7119D4F7-6413-44F8-B156-1F9585D8E246}" type="presParOf" srcId="{FFDACE73-3A68-42EA-8EB3-7AFD1C0FA9B7}" destId="{24CCCF9C-DA74-4027-AF3E-D358B3911D00}" srcOrd="9" destOrd="0" presId="urn:microsoft.com/office/officeart/2005/8/layout/radial4"/>
    <dgm:cxn modelId="{404264B6-ED11-4871-BF68-3DA41C4377D2}" type="presParOf" srcId="{FFDACE73-3A68-42EA-8EB3-7AFD1C0FA9B7}" destId="{682047A6-51D0-4DA9-B6FB-41B24A8549AA}" srcOrd="10" destOrd="0" presId="urn:microsoft.com/office/officeart/2005/8/layout/radial4"/>
    <dgm:cxn modelId="{B3671059-0565-4B8D-B53F-61D5963A0C93}" type="presParOf" srcId="{FFDACE73-3A68-42EA-8EB3-7AFD1C0FA9B7}" destId="{CBD4EEB3-F223-4966-BE7C-669764174447}" srcOrd="11" destOrd="0" presId="urn:microsoft.com/office/officeart/2005/8/layout/radial4"/>
    <dgm:cxn modelId="{9904785E-4700-45A8-90D6-3D82AC6BAF63}" type="presParOf" srcId="{FFDACE73-3A68-42EA-8EB3-7AFD1C0FA9B7}" destId="{1E59B04A-F365-4FC4-A61B-706D0ED1CC56}" srcOrd="12" destOrd="0" presId="urn:microsoft.com/office/officeart/2005/8/layout/radial4"/>
    <dgm:cxn modelId="{A2153DE7-30F7-4597-83CA-ACB3CB83AACD}" type="presParOf" srcId="{FFDACE73-3A68-42EA-8EB3-7AFD1C0FA9B7}" destId="{4FDABE9A-8201-412F-B6F9-2732BB7665C0}" srcOrd="13" destOrd="0" presId="urn:microsoft.com/office/officeart/2005/8/layout/radial4"/>
    <dgm:cxn modelId="{93264631-14DA-4A0F-A010-A41645EBD2B0}" type="presParOf" srcId="{FFDACE73-3A68-42EA-8EB3-7AFD1C0FA9B7}" destId="{6036EAA9-7AF9-48CB-911B-9096CDC350D6}" srcOrd="14" destOrd="0" presId="urn:microsoft.com/office/officeart/2005/8/layout/radial4"/>
    <dgm:cxn modelId="{C7B2AB1A-AA5E-452F-8CA9-ED97C757ED33}" type="presParOf" srcId="{FFDACE73-3A68-42EA-8EB3-7AFD1C0FA9B7}" destId="{D16D9A6C-D072-40C5-94AD-87FDBE15C3AB}" srcOrd="15" destOrd="0" presId="urn:microsoft.com/office/officeart/2005/8/layout/radial4"/>
    <dgm:cxn modelId="{EA30CBD5-4F55-4A23-8E53-48268F04E08E}" type="presParOf" srcId="{FFDACE73-3A68-42EA-8EB3-7AFD1C0FA9B7}" destId="{2EBCDA0B-20E6-404F-9AA4-E839C27FC1B0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8A274-53D3-4B06-8F4D-1B7FB6D3F344}">
      <dsp:nvSpPr>
        <dsp:cNvPr id="0" name=""/>
        <dsp:cNvSpPr/>
      </dsp:nvSpPr>
      <dsp:spPr>
        <a:xfrm>
          <a:off x="3042906" y="3513550"/>
          <a:ext cx="2699162" cy="19457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smtClean="0">
              <a:solidFill>
                <a:srgbClr val="C00000"/>
              </a:solidFill>
              <a:effectLst/>
              <a:latin typeface="Georgia" pitchFamily="18" charset="0"/>
            </a:rPr>
            <a:t>Работа МБДОУ д/с «Оленёнок»</a:t>
          </a:r>
        </a:p>
      </dsp:txBody>
      <dsp:txXfrm>
        <a:off x="3438189" y="3798496"/>
        <a:ext cx="1908596" cy="1375842"/>
      </dsp:txXfrm>
    </dsp:sp>
    <dsp:sp modelId="{E2894DA8-3457-4F1C-A68C-7B619BAAB21C}">
      <dsp:nvSpPr>
        <dsp:cNvPr id="0" name=""/>
        <dsp:cNvSpPr/>
      </dsp:nvSpPr>
      <dsp:spPr>
        <a:xfrm rot="10800000">
          <a:off x="684532" y="4209150"/>
          <a:ext cx="2228663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D61A9-E3AD-488F-A308-2F54F348277B}">
      <dsp:nvSpPr>
        <dsp:cNvPr id="0" name=""/>
        <dsp:cNvSpPr/>
      </dsp:nvSpPr>
      <dsp:spPr>
        <a:xfrm>
          <a:off x="3525" y="3941611"/>
          <a:ext cx="1362014" cy="1089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Познавательно-речевое развитие</a:t>
          </a:r>
          <a:endParaRPr lang="ru-RU" sz="1300" b="1" kern="1200" dirty="0"/>
        </a:p>
      </dsp:txBody>
      <dsp:txXfrm>
        <a:off x="35439" y="3973525"/>
        <a:ext cx="1298186" cy="1025783"/>
      </dsp:txXfrm>
    </dsp:sp>
    <dsp:sp modelId="{887F3112-188B-4786-9971-BB17C14E0A31}">
      <dsp:nvSpPr>
        <dsp:cNvPr id="0" name=""/>
        <dsp:cNvSpPr/>
      </dsp:nvSpPr>
      <dsp:spPr>
        <a:xfrm rot="12342857">
          <a:off x="936514" y="3105146"/>
          <a:ext cx="2326972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69A05-87EA-467E-A5E5-C9FFD87C62F8}">
      <dsp:nvSpPr>
        <dsp:cNvPr id="0" name=""/>
        <dsp:cNvSpPr/>
      </dsp:nvSpPr>
      <dsp:spPr>
        <a:xfrm>
          <a:off x="370728" y="2332790"/>
          <a:ext cx="1362014" cy="1089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Физическое развитие</a:t>
          </a:r>
          <a:endParaRPr lang="ru-RU" sz="1300" b="1" kern="1200" dirty="0"/>
        </a:p>
      </dsp:txBody>
      <dsp:txXfrm>
        <a:off x="402642" y="2364704"/>
        <a:ext cx="1298186" cy="1025783"/>
      </dsp:txXfrm>
    </dsp:sp>
    <dsp:sp modelId="{FF289FD2-9C0C-4144-8745-20FCF631ECCB}">
      <dsp:nvSpPr>
        <dsp:cNvPr id="0" name=""/>
        <dsp:cNvSpPr/>
      </dsp:nvSpPr>
      <dsp:spPr>
        <a:xfrm rot="13885714">
          <a:off x="1612884" y="2281408"/>
          <a:ext cx="2484561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C5358-F1A3-4BE4-8B06-6FB093998B9B}">
      <dsp:nvSpPr>
        <dsp:cNvPr id="0" name=""/>
        <dsp:cNvSpPr/>
      </dsp:nvSpPr>
      <dsp:spPr>
        <a:xfrm>
          <a:off x="1399608" y="1042615"/>
          <a:ext cx="1362014" cy="1089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Художественно-эстетическое развитие</a:t>
          </a:r>
          <a:endParaRPr lang="ru-RU" sz="1300" b="1" kern="1200" dirty="0"/>
        </a:p>
      </dsp:txBody>
      <dsp:txXfrm>
        <a:off x="1431522" y="1074529"/>
        <a:ext cx="1298186" cy="1025783"/>
      </dsp:txXfrm>
    </dsp:sp>
    <dsp:sp modelId="{F52050B3-7344-47AB-B094-8171BE0F558C}">
      <dsp:nvSpPr>
        <dsp:cNvPr id="0" name=""/>
        <dsp:cNvSpPr/>
      </dsp:nvSpPr>
      <dsp:spPr>
        <a:xfrm rot="15428571">
          <a:off x="2566959" y="1848662"/>
          <a:ext cx="2573525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89CFA-7993-4BE4-99F5-890593AE46B1}">
      <dsp:nvSpPr>
        <dsp:cNvPr id="0" name=""/>
        <dsp:cNvSpPr/>
      </dsp:nvSpPr>
      <dsp:spPr>
        <a:xfrm>
          <a:off x="2886383" y="326622"/>
          <a:ext cx="1362014" cy="1089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Социально-личностное развитие</a:t>
          </a:r>
          <a:endParaRPr lang="ru-RU" sz="1300" b="1" kern="1200" dirty="0"/>
        </a:p>
      </dsp:txBody>
      <dsp:txXfrm>
        <a:off x="2918297" y="358536"/>
        <a:ext cx="1298186" cy="1025783"/>
      </dsp:txXfrm>
    </dsp:sp>
    <dsp:sp modelId="{24CCCF9C-DA74-4027-AF3E-D358B3911D00}">
      <dsp:nvSpPr>
        <dsp:cNvPr id="0" name=""/>
        <dsp:cNvSpPr/>
      </dsp:nvSpPr>
      <dsp:spPr>
        <a:xfrm rot="16971429">
          <a:off x="3644491" y="1848662"/>
          <a:ext cx="2573525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047A6-51D0-4DA9-B6FB-41B24A8549AA}">
      <dsp:nvSpPr>
        <dsp:cNvPr id="0" name=""/>
        <dsp:cNvSpPr/>
      </dsp:nvSpPr>
      <dsp:spPr>
        <a:xfrm>
          <a:off x="4536578" y="326622"/>
          <a:ext cx="1362014" cy="1089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Здоровье сберегающее развитие</a:t>
          </a:r>
          <a:endParaRPr lang="ru-RU" sz="1300" b="1" kern="1200" dirty="0"/>
        </a:p>
      </dsp:txBody>
      <dsp:txXfrm>
        <a:off x="4568492" y="358536"/>
        <a:ext cx="1298186" cy="1025783"/>
      </dsp:txXfrm>
    </dsp:sp>
    <dsp:sp modelId="{CBD4EEB3-F223-4966-BE7C-669764174447}">
      <dsp:nvSpPr>
        <dsp:cNvPr id="0" name=""/>
        <dsp:cNvSpPr/>
      </dsp:nvSpPr>
      <dsp:spPr>
        <a:xfrm rot="18514286">
          <a:off x="4687530" y="2281408"/>
          <a:ext cx="2484561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9B04A-F365-4FC4-A61B-706D0ED1CC56}">
      <dsp:nvSpPr>
        <dsp:cNvPr id="0" name=""/>
        <dsp:cNvSpPr/>
      </dsp:nvSpPr>
      <dsp:spPr>
        <a:xfrm>
          <a:off x="6023353" y="1042615"/>
          <a:ext cx="1362014" cy="1089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Нравственно-патриотическое развитие</a:t>
          </a:r>
          <a:endParaRPr lang="ru-RU" sz="1300" b="1" kern="1200" dirty="0"/>
        </a:p>
      </dsp:txBody>
      <dsp:txXfrm>
        <a:off x="6055267" y="1074529"/>
        <a:ext cx="1298186" cy="1025783"/>
      </dsp:txXfrm>
    </dsp:sp>
    <dsp:sp modelId="{4FDABE9A-8201-412F-B6F9-2732BB7665C0}">
      <dsp:nvSpPr>
        <dsp:cNvPr id="0" name=""/>
        <dsp:cNvSpPr/>
      </dsp:nvSpPr>
      <dsp:spPr>
        <a:xfrm rot="20097926">
          <a:off x="5538513" y="3131125"/>
          <a:ext cx="2324339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6EAA9-7AF9-48CB-911B-9096CDC350D6}">
      <dsp:nvSpPr>
        <dsp:cNvPr id="0" name=""/>
        <dsp:cNvSpPr/>
      </dsp:nvSpPr>
      <dsp:spPr>
        <a:xfrm>
          <a:off x="7072662" y="2371798"/>
          <a:ext cx="1362014" cy="1089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Трудовое развитие</a:t>
          </a:r>
          <a:endParaRPr lang="ru-RU" sz="1300" b="1" kern="1200" dirty="0"/>
        </a:p>
      </dsp:txBody>
      <dsp:txXfrm>
        <a:off x="7104576" y="2403712"/>
        <a:ext cx="1298186" cy="1025783"/>
      </dsp:txXfrm>
    </dsp:sp>
    <dsp:sp modelId="{D16D9A6C-D072-40C5-94AD-87FDBE15C3AB}">
      <dsp:nvSpPr>
        <dsp:cNvPr id="0" name=""/>
        <dsp:cNvSpPr/>
      </dsp:nvSpPr>
      <dsp:spPr>
        <a:xfrm>
          <a:off x="5871779" y="4209150"/>
          <a:ext cx="2228663" cy="554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CDA0B-20E6-404F-9AA4-E839C27FC1B0}">
      <dsp:nvSpPr>
        <dsp:cNvPr id="0" name=""/>
        <dsp:cNvSpPr/>
      </dsp:nvSpPr>
      <dsp:spPr>
        <a:xfrm>
          <a:off x="7419436" y="3941611"/>
          <a:ext cx="1362014" cy="1089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Проектная деятельность</a:t>
          </a:r>
          <a:endParaRPr lang="ru-RU" sz="1300" b="1" kern="1200" dirty="0"/>
        </a:p>
      </dsp:txBody>
      <dsp:txXfrm>
        <a:off x="7451350" y="3973525"/>
        <a:ext cx="1298186" cy="1025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2E575-A5E9-45E1-AD52-1C76E218D91A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9BB39-BCE4-40B5-83C2-EB31186DB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3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BB39-BCE4-40B5-83C2-EB31186DB2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2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BB39-BCE4-40B5-83C2-EB31186DB2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3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lenenok@tazovsky.yanao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604"/>
            <a:ext cx="9180512" cy="684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t_ulybki_-_stanet_vsem_svetlej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8.33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659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04" y="1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57706" y="548680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54868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604" y="105684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nstantia" pitchFamily="18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ru-RU" b="1" i="1" kern="0" dirty="0" smtClean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04665"/>
            <a:ext cx="75688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В</a:t>
            </a:r>
            <a:r>
              <a:rPr kumimoji="0" lang="ru-RU" sz="2000" b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 нашей группе есть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Развивающая предметно-пространственная среда</a:t>
            </a:r>
            <a:r>
              <a:rPr lang="ru-RU" sz="2000" dirty="0">
                <a:solidFill>
                  <a:srgbClr val="333333"/>
                </a:solidFill>
                <a:latin typeface="Georgia" pitchFamily="18" charset="0"/>
              </a:rPr>
              <a:t> </a:t>
            </a:r>
            <a:r>
              <a:rPr lang="ru-RU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чего она нужна?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76728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318121"/>
            <a:ext cx="79928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04040"/>
                </a:solidFill>
                <a:latin typeface="Georgia" pitchFamily="18" charset="0"/>
              </a:rPr>
              <a:t>  </a:t>
            </a:r>
            <a:r>
              <a:rPr lang="ru-RU" sz="1400" b="1" dirty="0">
                <a:latin typeface="Georgia" pitchFamily="18" charset="0"/>
              </a:rPr>
              <a:t> </a:t>
            </a:r>
            <a:r>
              <a:rPr lang="ru-RU" sz="1400" b="1" u="sng" dirty="0">
                <a:solidFill>
                  <a:srgbClr val="C00000"/>
                </a:solidFill>
                <a:latin typeface="Georgia" pitchFamily="18" charset="0"/>
              </a:rPr>
              <a:t>Развивающая предметно-пространственная среда </a:t>
            </a:r>
            <a:r>
              <a:rPr lang="ru-RU" sz="1400" b="1" dirty="0">
                <a:latin typeface="Georgia" pitchFamily="18" charset="0"/>
              </a:rPr>
              <a:t>обеспечивает максимальную реализацию образовательного потенциала пространства группы, участка и материалов, оборудования и инвентаря для развития детей дошкольного возраста, охраны и укрепления их здоровья, учёта особенностей и коррекции недостатков их развития.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    </a:t>
            </a:r>
            <a:r>
              <a:rPr lang="ru-RU" sz="1400" b="1" u="sng" dirty="0">
                <a:solidFill>
                  <a:srgbClr val="C00000"/>
                </a:solidFill>
                <a:latin typeface="Georgia" pitchFamily="18" charset="0"/>
              </a:rPr>
              <a:t>Развивающая предметно-пространственная среда </a:t>
            </a:r>
            <a:r>
              <a:rPr lang="ru-RU" sz="1400" b="1" dirty="0">
                <a:latin typeface="Georgia" pitchFamily="18" charset="0"/>
              </a:rPr>
              <a:t>группы, участка должна обеспечивать возможность общения и совместной деятельности детей и взрослых (в том числе детей разного возраста), во всей группе и в малых группах, двигательной активности детей, а также возможности для уединения.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   </a:t>
            </a:r>
            <a:r>
              <a:rPr lang="ru-RU" sz="1400" b="1" u="sng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1400" b="1" u="sng" dirty="0">
                <a:solidFill>
                  <a:srgbClr val="C00000"/>
                </a:solidFill>
                <a:latin typeface="Georgia" pitchFamily="18" charset="0"/>
              </a:rPr>
              <a:t>Развивающая предметно-пространственная среда  (дошкольной группы, участка) должна обеспечивать: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 </a:t>
            </a:r>
            <a:r>
              <a:rPr lang="ru-RU" sz="1400" b="1" dirty="0" smtClean="0">
                <a:latin typeface="Georgia" pitchFamily="18" charset="0"/>
              </a:rPr>
              <a:t>- </a:t>
            </a:r>
            <a:r>
              <a:rPr lang="ru-RU" sz="1400" b="1" dirty="0">
                <a:latin typeface="Georgia" pitchFamily="18" charset="0"/>
              </a:rPr>
              <a:t>реализацию различных образовательных программ, используемых в образовательном процессе;</a:t>
            </a:r>
          </a:p>
          <a:p>
            <a:pPr algn="ctr"/>
            <a:r>
              <a:rPr lang="ru-RU" sz="1400" b="1" dirty="0" smtClean="0">
                <a:latin typeface="Georgia" pitchFamily="18" charset="0"/>
              </a:rPr>
              <a:t>- </a:t>
            </a:r>
            <a:r>
              <a:rPr lang="ru-RU" sz="1400" b="1" dirty="0">
                <a:latin typeface="Georgia" pitchFamily="18" charset="0"/>
              </a:rPr>
              <a:t>в случае организации инклюзивного образования необходимые для него условия;</a:t>
            </a:r>
          </a:p>
          <a:p>
            <a:pPr algn="ctr"/>
            <a:r>
              <a:rPr lang="ru-RU" sz="1400" b="1" dirty="0" smtClean="0">
                <a:latin typeface="Georgia" pitchFamily="18" charset="0"/>
              </a:rPr>
              <a:t>- учёт </a:t>
            </a:r>
            <a:r>
              <a:rPr lang="ru-RU" sz="1400" b="1" dirty="0">
                <a:latin typeface="Georgia" pitchFamily="18" charset="0"/>
              </a:rPr>
              <a:t>национально-культурных, климатических условий, в которых осуществляется образовательный процесс.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Georgia" pitchFamily="18" charset="0"/>
              </a:rPr>
              <a:t>  </a:t>
            </a:r>
            <a:r>
              <a:rPr lang="ru-RU" sz="1400" b="1" u="sng" dirty="0">
                <a:solidFill>
                  <a:srgbClr val="C00000"/>
                </a:solidFill>
                <a:latin typeface="Georgia" pitchFamily="18" charset="0"/>
              </a:rPr>
              <a:t> Развивающая предметно-пространственная среда  группы должна быть </a:t>
            </a:r>
            <a:r>
              <a:rPr lang="ru-RU" sz="1400" b="1" dirty="0">
                <a:latin typeface="Georgia" pitchFamily="18" charset="0"/>
              </a:rPr>
              <a:t>содержательно насыщенной, трансформируемой, полифункциональной, вариативной, доступной и безопасной.</a:t>
            </a:r>
            <a:endParaRPr lang="ru-RU" sz="1400" b="1" i="0" dirty="0"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3949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26064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Добро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пожаловать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 нашу группу…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83869"/>
            <a:ext cx="4824536" cy="323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32" y="4077071"/>
            <a:ext cx="4847456" cy="2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83868"/>
            <a:ext cx="3960441" cy="589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31470"/>
            <a:ext cx="5472609" cy="327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7066"/>
            <a:ext cx="3348371" cy="323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60043"/>
            <a:ext cx="4670259" cy="327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52402"/>
            <a:ext cx="4140459" cy="328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7607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32656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Наши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прогулки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и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экскурсии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7154"/>
            <a:ext cx="4572508" cy="247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59" y="3516733"/>
            <a:ext cx="4914013" cy="315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27885"/>
            <a:ext cx="3888432" cy="24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9" y="3511459"/>
            <a:ext cx="3496342" cy="315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43960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460563" cy="586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0" y="3573016"/>
            <a:ext cx="4118723" cy="262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412845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13328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Наши занятия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3" y="1050994"/>
            <a:ext cx="3168352" cy="2895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ПОНЕДЕЛЬНИК</a:t>
            </a:r>
          </a:p>
          <a:p>
            <a:pPr lvl="0" algn="ctr"/>
            <a:endParaRPr lang="ru-RU" sz="1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 smtClean="0"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 smtClean="0">
                <a:latin typeface="Georgia" pitchFamily="18" charset="0"/>
                <a:ea typeface="Times New Roman"/>
                <a:cs typeface="Times New Roman"/>
              </a:rPr>
              <a:t>15</a:t>
            </a:r>
            <a:endParaRPr lang="ru-RU" sz="1400" dirty="0" smtClean="0">
              <a:latin typeface="Georgia" pitchFamily="18" charset="0"/>
              <a:ea typeface="Calibri"/>
              <a:cs typeface="Times New Roman"/>
            </a:endParaRPr>
          </a:p>
          <a:p>
            <a:pPr marL="7620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latin typeface="Georgia" pitchFamily="18" charset="0"/>
                <a:ea typeface="Times New Roman"/>
                <a:cs typeface="Times New Roman"/>
              </a:rPr>
              <a:t>Развитие речи</a:t>
            </a:r>
          </a:p>
          <a:p>
            <a:pPr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20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35</a:t>
            </a:r>
          </a:p>
          <a:p>
            <a:pPr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latin typeface="Georgia" pitchFamily="18" charset="0"/>
                <a:ea typeface="Calibri"/>
                <a:cs typeface="Times New Roman"/>
              </a:rPr>
              <a:t>Физкультура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latin typeface="Georgia" pitchFamily="18" charset="0"/>
                <a:ea typeface="Times New Roman"/>
                <a:cs typeface="Times New Roman"/>
              </a:rPr>
              <a:t>15</a:t>
            </a:r>
            <a:endParaRPr lang="ru-RU" sz="1400" dirty="0">
              <a:latin typeface="Georgia" pitchFamily="18" charset="0"/>
              <a:ea typeface="Calibri"/>
              <a:cs typeface="Times New Roman"/>
            </a:endParaRPr>
          </a:p>
          <a:p>
            <a:pPr marL="7620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latin typeface="Georgia" pitchFamily="18" charset="0"/>
                <a:ea typeface="Calibri"/>
                <a:cs typeface="Times New Roman"/>
              </a:rPr>
              <a:t>Ритмика</a:t>
            </a:r>
          </a:p>
          <a:p>
            <a:pPr marL="76200" algn="ctr">
              <a:lnSpc>
                <a:spcPts val="1250"/>
              </a:lnSpc>
              <a:spcAft>
                <a:spcPts val="1000"/>
              </a:spcAft>
            </a:pPr>
            <a:endParaRPr lang="ru-RU" sz="1600" dirty="0" smtClean="0">
              <a:ea typeface="Calibri"/>
              <a:cs typeface="Times New Roman"/>
            </a:endParaRPr>
          </a:p>
          <a:p>
            <a:pPr lvl="0" algn="ctr"/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1050994"/>
            <a:ext cx="2063971" cy="2736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ВТОРНИК</a:t>
            </a:r>
          </a:p>
          <a:p>
            <a:pPr lvl="0" algn="ctr"/>
            <a:endParaRPr lang="ru-RU" sz="15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15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Математическое развитие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20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35</a:t>
            </a: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Музыка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algn="ctr">
              <a:lnSpc>
                <a:spcPts val="125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lvl="0" algn="ctr"/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924944"/>
            <a:ext cx="302433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6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lvl="0" algn="ctr"/>
            <a:endParaRPr lang="ru-RU" sz="15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996952"/>
            <a:ext cx="5040559" cy="3621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5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 algn="ctr"/>
            <a:r>
              <a:rPr lang="ru-RU" sz="15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ЧЕТВЕРГ</a:t>
            </a:r>
          </a:p>
          <a:p>
            <a:pPr lvl="0" algn="ctr"/>
            <a:endParaRPr lang="ru-RU" sz="15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15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Рисование 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20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35</a:t>
            </a: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Музыка</a:t>
            </a: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11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40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-12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10</a:t>
            </a: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Плавание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50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-17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05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Ритмика</a:t>
            </a:r>
          </a:p>
          <a:p>
            <a:pPr lvl="0" algn="ctr"/>
            <a:endParaRPr lang="ru-RU" sz="15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marL="342900" lvl="0" indent="-342900"/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2996952"/>
            <a:ext cx="2801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5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 algn="ctr"/>
            <a:r>
              <a:rPr lang="ru-RU" sz="15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ПЯТНИЦА</a:t>
            </a:r>
          </a:p>
          <a:p>
            <a:pPr lvl="0" algn="ctr"/>
            <a:endParaRPr lang="ru-RU" sz="15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/>
            <a:r>
              <a:rPr lang="ru-RU" sz="15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15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1050995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СРЕДА</a:t>
            </a:r>
          </a:p>
          <a:p>
            <a:pPr lvl="0" algn="ctr"/>
            <a:endParaRPr lang="ru-RU" sz="15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15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Основы грамотности 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20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-09</a:t>
            </a:r>
            <a:r>
              <a:rPr lang="ru-RU" sz="1400" b="1" baseline="300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35</a:t>
            </a: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Физкультура</a:t>
            </a: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40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55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Разноцветный мир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/>
            <a:endParaRPr lang="ru-RU" sz="15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2780929"/>
            <a:ext cx="396044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250"/>
              </a:lnSpc>
              <a:spcAft>
                <a:spcPts val="1000"/>
              </a:spcAft>
            </a:pPr>
            <a:endParaRPr lang="ru-RU" sz="1400" b="1" dirty="0" smtClean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endParaRPr lang="ru-RU" sz="1400" b="1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endParaRPr lang="ru-RU" sz="1400" b="1" dirty="0" smtClean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15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Ознакомление с окружающим миром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25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09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40</a:t>
            </a:r>
            <a:endParaRPr lang="ru-RU" sz="1400" b="1" baseline="30000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Лепка/аппликация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10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30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10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40</a:t>
            </a:r>
            <a:endParaRPr lang="ru-RU" sz="1400" b="1" baseline="30000" dirty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Физкультура (на прогулке)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00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-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16</a:t>
            </a:r>
            <a:r>
              <a:rPr lang="ru-RU" sz="1400" b="1" baseline="300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40</a:t>
            </a:r>
            <a:endParaRPr lang="ru-RU" sz="1400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76200" lvl="0" algn="ctr">
              <a:lnSpc>
                <a:spcPts val="1250"/>
              </a:lnSpc>
              <a:spcAft>
                <a:spcPts val="100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Театральный кружок «Петрушка»</a:t>
            </a:r>
          </a:p>
        </p:txBody>
      </p:sp>
    </p:spTree>
    <p:extLst>
      <p:ext uri="{BB962C8B-B14F-4D97-AF65-F5344CB8AC3E}">
        <p14:creationId xmlns:p14="http://schemas.microsoft.com/office/powerpoint/2010/main" val="195509222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" y="3212976"/>
            <a:ext cx="480641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1" y="116632"/>
            <a:ext cx="4374368" cy="299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" y="116633"/>
            <a:ext cx="4516912" cy="299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412376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9743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466532" y="1970373"/>
          <a:ext cx="6210935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5220970"/>
                <a:gridCol w="98996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Прием, осмотр,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7.30 – 8.00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Утренняя гимнастика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8.00 – 8.10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 завтраку, завтрак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8.10 - 8.40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Игры, подготовка к образовательной деятельности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8.40 – 9.00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деятельность, развивающие подгрупповые образовательные ситуации на игровой основе (НОД)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9.00 - 9.20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Игровая деятельность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9.20 – 10.00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Второй завтрак (фрукт, сок)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10.00 - 10.20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Игры, подготовка к прогулке, прогулка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10.20 – 11.20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Возвращение с прогулки,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11.20 – 11.40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 обеду, обед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11.40 – 12.10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ко сну, дневной сон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12.10 – 15.30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Постепенный подъем, воздушные процедуры, игровой массаж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15.30 – 16.00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Полдник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16.00 – 16.30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НОД, игры, досуги,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16.30 – 16.50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Самостоятельная деятельность детей по интересам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16.50-17.30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Ужин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17.30 - 18.00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 прогулке, прогулка, уход детей домой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18.00 - 19.30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404664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ежим дня в нашей группе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55015"/>
              </p:ext>
            </p:extLst>
          </p:nvPr>
        </p:nvGraphicFramePr>
        <p:xfrm>
          <a:off x="539553" y="1052736"/>
          <a:ext cx="8064896" cy="4847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6922"/>
                <a:gridCol w="1357974"/>
              </a:tblGrid>
              <a:tr h="2040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Режимные моменты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Время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2332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Утренний прием, игры, общение, самостоятельные игры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7.30 - 8.00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2332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Утренняя гимнастика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8.00 – 8.10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Подготовка к завтраку, завтрак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8.10 - 8.40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Подготовка к образовательной деятельности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8.40 - 9.00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НОД (образовательные ситуации на игровой основе)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9.00 - 9.40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Самостоятельная деятельность по интересам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9.40 – 10.00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4313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Второй завтрак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10.00 – 10.10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Подготовка к прогулке, прогулка, возвращение с прогулки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10.10 - 12.10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Подготовка к обеду, обед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12.10 - 12.50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Подготовка ко сну, сон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12.50- 15.00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Постепенный подъем, воздушные, водные процедуры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15.00 - 15.30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Полдник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15.30 - 15.50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Игры, досуги, общение и самостоятельная деятельность по интересам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itchFamily="18" charset="0"/>
                        </a:rPr>
                        <a:t>15.50 - 16.50</a:t>
                      </a:r>
                      <a:endParaRPr lang="ru-RU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Совместная деятельность педагога с детьми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16.50 - 18.20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194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Ужин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17.40 -18.00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  <a:tr h="223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Подготовка к прогулке, прогулка, продолжение прогулки с родителями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itchFamily="18" charset="0"/>
                        </a:rPr>
                        <a:t>18.00-19.30</a:t>
                      </a:r>
                      <a:endParaRPr lang="ru-RU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175" marR="317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20863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466532" y="1970373"/>
          <a:ext cx="6210935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5220970"/>
                <a:gridCol w="98996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Прием, осмотр,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7.30 – 8.00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Утренняя гимнастика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8.00 – 8.10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 завтраку, завтрак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8.10 - 8.40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Игры, подготовка к образовательной деятельности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8.40 – 9.00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деятельность, развивающие подгрупповые образовательные ситуации на игровой основе (НОД)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9.00 - 9.20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Игровая деятельность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9.20 – 10.00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Второй завтрак (фрукт, сок)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10.00 - 10.20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Игры, подготовка к прогулке, прогулка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10.20 – 11.20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Возвращение с прогулки,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11.20 – 11.40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 обеду, обед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11.40 – 12.10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ко сну, дневной сон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12.10 – 15.30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Постепенный подъем, воздушные процедуры, игровой массаж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15.30 – 16.00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Полдник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16.00 – 16.30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НОД, игры, досуги,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16.30 – 16.50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Самостоятельная деятельность детей по интересам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16.50-17.30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Ужин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17.30 - 18.00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к прогулке, прогулка, уход детей домой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18.00 - 19.30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40466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Наши праздники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59661"/>
            <a:ext cx="4670682" cy="457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59660"/>
            <a:ext cx="3984690" cy="457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06843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0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610" y="260649"/>
            <a:ext cx="730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ещё мы художники 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«Наше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творчество»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14757"/>
            <a:ext cx="4769049" cy="517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86" y="1214756"/>
            <a:ext cx="4043502" cy="284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31" y="4142387"/>
            <a:ext cx="4029457" cy="224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06040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1" y="-1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1844825"/>
            <a:ext cx="763284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Визитная карточка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u="sng" kern="0" noProof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младшей группы</a:t>
            </a:r>
            <a:endParaRPr kumimoji="0" lang="ru-RU" sz="4000" b="1" i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«УЛЫБКА»</a:t>
            </a:r>
          </a:p>
          <a:p>
            <a:pPr lvl="0" algn="ctr"/>
            <a:endParaRPr lang="ru-RU" sz="4400" kern="0" dirty="0">
              <a:solidFill>
                <a:prstClr val="black"/>
              </a:solidFill>
            </a:endParaRPr>
          </a:p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Тазовский 2023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476672"/>
            <a:ext cx="662473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endParaRPr lang="ru-RU" sz="1700" b="1" i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 algn="r">
              <a:defRPr/>
            </a:pPr>
            <a:r>
              <a:rPr lang="ru-RU" sz="17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МУНИЦИПАЛЬНЫЙ </a:t>
            </a:r>
            <a:r>
              <a:rPr lang="ru-RU" sz="17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ОКРУГ ТАЗОВСКИЙ РАЙОН</a:t>
            </a:r>
          </a:p>
          <a:p>
            <a:pPr lvl="0" algn="r">
              <a:defRPr/>
            </a:pPr>
            <a:r>
              <a:rPr lang="ru-RU" sz="17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Муниципальное бюджетное  дошкольное образовательное учреждение </a:t>
            </a:r>
          </a:p>
          <a:p>
            <a:pPr lvl="0" algn="r">
              <a:defRPr/>
            </a:pPr>
            <a:r>
              <a:rPr lang="ru-RU" sz="17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детский  сад  «Оленёнок»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0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332656"/>
            <a:ext cx="756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Наши успехи и достижения </a:t>
            </a:r>
          </a:p>
        </p:txBody>
      </p:sp>
      <p:pic>
        <p:nvPicPr>
          <p:cNvPr id="2050" name="Picture 2" descr="C:\Users\Дмитрий\Desktop\IMG_91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9943" y="1716505"/>
            <a:ext cx="5618334" cy="399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митрий\Desktop\8897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9055" y="1771960"/>
            <a:ext cx="5618334" cy="388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7585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2298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04664"/>
            <a:ext cx="64087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</a:t>
            </a:r>
            <a:endParaRPr lang="ru-RU" sz="28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404664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лучшие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родители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" y="1112550"/>
            <a:ext cx="4120683" cy="4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31009"/>
            <a:ext cx="4813346" cy="431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61504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4402" y="404664"/>
            <a:ext cx="55818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Наша песня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24744"/>
            <a:ext cx="56166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От улыбки хмурый день светлей,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От улыбки в небе радуга проснётся...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Поделись улыбкою своей,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И она к тебе не раз ещё вернётся.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u="sng" dirty="0" smtClean="0">
                <a:solidFill>
                  <a:srgbClr val="7030A0"/>
                </a:solidFill>
                <a:latin typeface="Constantia" pitchFamily="18" charset="0"/>
              </a:rPr>
              <a:t>Припев: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И тогда, наверняка,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Вдруг запляшут облака,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И кузнечик запиликает на скрипке...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С голубого ручейка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Начинается река,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Ну, а дружба начинается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С улыбки.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С голубого ручейка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Начинается река,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Ну, а дружба начинается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С улыбки.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nstant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nstantia" pitchFamily="18" charset="0"/>
              </a:rPr>
            </a:br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1609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0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08" y="-1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20688"/>
            <a:ext cx="612068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МУНИЦИПАЛЬНЫЙ ОКРУГ ТАЗОВСКИЙ РАЙОН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Муниципальное бюджетное  дошкольное образовательное учреждение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детский  сад  «Оленёнок»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13348"/>
            <a:ext cx="39604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ул. Северная, 5,  п. Тазовский, Ямало-Ненецкий автономный округ, 629350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тел./факс:8 (34940)2-00-15/2-00-10,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sng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olenenok</a:t>
            </a:r>
            <a:r>
              <a:rPr kumimoji="0" lang="ru-RU" b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@</a:t>
            </a:r>
            <a:r>
              <a:rPr kumimoji="0" lang="en-US" b="1" u="sng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tazovsky</a:t>
            </a:r>
            <a:r>
              <a:rPr kumimoji="0" lang="ru-RU" b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.</a:t>
            </a:r>
            <a:r>
              <a:rPr kumimoji="0" lang="en-US" b="1" u="sng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yanao</a:t>
            </a:r>
            <a:r>
              <a:rPr kumimoji="0" lang="ru-RU" b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.</a:t>
            </a:r>
            <a:r>
              <a:rPr kumimoji="0" lang="en-US" b="1" u="sng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hlinkClick r:id="rId4"/>
              </a:rPr>
              <a:t>ru</a:t>
            </a:r>
            <a:endParaRPr kumimoji="0" lang="ru-RU" b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http://taz-olenenok.ru/</a:t>
            </a:r>
            <a:endParaRPr kumimoji="0" lang="ru-RU" b="1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2420888"/>
            <a:ext cx="453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u="sng" strike="noStrike" kern="0" cap="none" spc="0" normalizeH="0" baseline="0" noProof="0" dirty="0">
              <a:ln>
                <a:solidFill>
                  <a:srgbClr val="462300"/>
                </a:solidFill>
              </a:ln>
              <a:solidFill>
                <a:srgbClr val="7030A0"/>
              </a:solidFill>
              <a:uLnTx/>
              <a:uFillTx/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1988840"/>
            <a:ext cx="4536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Административно – управленческий персонал</a:t>
            </a:r>
          </a:p>
          <a:p>
            <a:pPr algn="ctr"/>
            <a:endParaRPr lang="ru-RU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Заведующий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Зимина Елена Фёдоровна</a:t>
            </a:r>
          </a:p>
          <a:p>
            <a:pPr algn="ctr"/>
            <a:endParaRPr lang="ru-RU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Заместитель </a:t>
            </a:r>
            <a:r>
              <a:rPr lang="ru-RU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заведующего по ВМР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Турченко Елена Александровна </a:t>
            </a:r>
          </a:p>
          <a:p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6140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_5dc16_69ec9f44_XL"/>
          <p:cNvPicPr>
            <a:picLocks noChangeAspect="1" noChangeArrowheads="1"/>
          </p:cNvPicPr>
          <p:nvPr/>
        </p:nvPicPr>
        <p:blipFill>
          <a:blip r:embed="rId2" cstate="print"/>
          <a:srcRect r="121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0_99f3e_79fd318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171400"/>
            <a:ext cx="2514550" cy="22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3990980"/>
              </p:ext>
            </p:extLst>
          </p:nvPr>
        </p:nvGraphicFramePr>
        <p:xfrm>
          <a:off x="179512" y="764704"/>
          <a:ext cx="8784976" cy="5785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240264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2068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844824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4838" y="3356992"/>
            <a:ext cx="3525554" cy="207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sz="20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sz="2000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>
              <a:defRPr/>
            </a:pPr>
            <a:r>
              <a:rPr lang="ru-RU" sz="1600" b="1" i="1" u="sng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Воспитатель</a:t>
            </a:r>
            <a:r>
              <a:rPr lang="ru-RU" sz="1600" b="1" i="1" u="sng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algn="ctr">
              <a:defRPr/>
            </a:pPr>
            <a:r>
              <a:rPr lang="ru-RU" sz="1600" b="1" i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Рыжова Мария </a:t>
            </a:r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Андреевна Квалификационная категория: не имеет.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476673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Georgia" pitchFamily="18" charset="0"/>
              </a:rPr>
              <a:t>В нашей  группе работают:</a:t>
            </a:r>
            <a:endParaRPr kumimoji="0" lang="ru-RU" sz="3200" b="1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uLnTx/>
              <a:uFillTx/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5" y="3244334"/>
            <a:ext cx="386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80" y="1148312"/>
            <a:ext cx="2952328" cy="296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43608" y="4221088"/>
            <a:ext cx="3561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Воспитатель</a:t>
            </a:r>
            <a:r>
              <a:rPr lang="ru-RU" sz="16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lvl="0" algn="ctr">
              <a:defRPr/>
            </a:pPr>
            <a:r>
              <a:rPr lang="ru-RU" sz="1600" b="1" i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Павленина Алёна Игоревна </a:t>
            </a:r>
          </a:p>
          <a:p>
            <a:pPr lvl="0" algn="ctr"/>
            <a:r>
              <a:rPr lang="ru-RU" sz="16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Квалификационная категория: соответствие занимаемой должности.</a:t>
            </a:r>
            <a:endParaRPr lang="ru-RU" sz="16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156627"/>
            <a:ext cx="3051458" cy="295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49029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36" y="923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2068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844824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sng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2420888"/>
            <a:ext cx="453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u="sng" strike="noStrike" kern="0" cap="none" spc="0" normalizeH="0" baseline="0" noProof="0" dirty="0">
              <a:ln>
                <a:solidFill>
                  <a:srgbClr val="462300"/>
                </a:solidFill>
              </a:ln>
              <a:solidFill>
                <a:srgbClr val="7030A0"/>
              </a:solidFill>
              <a:uLnTx/>
              <a:uFillTx/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332657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Georgia" pitchFamily="18" charset="0"/>
              </a:rPr>
              <a:t>В нашей  группе работают:</a:t>
            </a:r>
            <a:endParaRPr kumimoji="0" lang="ru-RU" sz="3200" b="1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uLnTx/>
              <a:uFillTx/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3717033"/>
            <a:ext cx="31992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r>
              <a:rPr lang="ru-RU" sz="16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Младший </a:t>
            </a:r>
            <a:r>
              <a:rPr lang="ru-RU" sz="16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воспитатель:</a:t>
            </a:r>
          </a:p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Щербакова Елена Александровна </a:t>
            </a:r>
            <a:endParaRPr lang="ru-RU" sz="1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3136612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sz="20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sz="2000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endParaRPr lang="ru-RU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algn="ctr"/>
            <a:r>
              <a:rPr lang="ru-RU" sz="16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Младший </a:t>
            </a:r>
            <a:r>
              <a:rPr lang="ru-RU" sz="16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воспитатель:</a:t>
            </a:r>
          </a:p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Максудова Оксана Владимировна</a:t>
            </a:r>
            <a:endParaRPr lang="ru-RU" sz="1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68" y="968604"/>
            <a:ext cx="2952328" cy="361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90020"/>
            <a:ext cx="2808312" cy="362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2945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enovo\Desktop\3ppgf9cjiaw4skwcoo4g4w0ggcck4g.jf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26064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Наш девиз</a:t>
            </a:r>
            <a:endParaRPr lang="ru-RU" sz="36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8262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57706" y="548680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54868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Приоритетные направления работы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056843"/>
            <a:ext cx="748883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nstantia" pitchFamily="18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ru-RU" sz="2000" b="1" i="1" kern="0" dirty="0" smtClean="0">
              <a:solidFill>
                <a:srgbClr val="7030A0"/>
              </a:solidFill>
              <a:latin typeface="Constantia" pitchFamily="18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Сохранение и укрепление здоровья детей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физическое и психологическое </a:t>
            </a:r>
            <a:r>
              <a:rPr kumimoji="0" 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здоровьесбережение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детей 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формирование навыков здорового образа жизни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обеспечение условий безопасности жизнедеятельности детей в ДОУ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взаимодействие с семьями детей на правах партнерства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гуманизация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целей и принципов образовательной работы с детьми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54" y="-1101"/>
            <a:ext cx="921020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57706" y="548680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54868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604" y="105684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nstantia" pitchFamily="18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ru-RU" b="1" i="1" kern="0" dirty="0" smtClean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04665"/>
            <a:ext cx="72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В нашей группе «</a:t>
            </a:r>
            <a:r>
              <a:rPr kumimoji="0" lang="ru-RU" sz="2800" b="1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УЛЫБКА</a:t>
            </a: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8</a:t>
            </a: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 замечательных девочек 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</a:t>
            </a: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 трудолюбивых мальчиков.</a:t>
            </a:r>
          </a:p>
        </p:txBody>
      </p:sp>
      <p:pic>
        <p:nvPicPr>
          <p:cNvPr id="1026" name="Picture 2" descr="C:\Users\Дмитрий\Desktop\IMG_928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4730"/>
            <a:ext cx="8712968" cy="49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2436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790</Words>
  <Application>Microsoft Office PowerPoint</Application>
  <PresentationFormat>Экран (4:3)</PresentationFormat>
  <Paragraphs>263</Paragraphs>
  <Slides>23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Дмитрий</cp:lastModifiedBy>
  <cp:revision>94</cp:revision>
  <dcterms:created xsi:type="dcterms:W3CDTF">2015-10-18T11:55:23Z</dcterms:created>
  <dcterms:modified xsi:type="dcterms:W3CDTF">2023-10-27T03:53:02Z</dcterms:modified>
</cp:coreProperties>
</file>